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373" r:id="rId2"/>
    <p:sldId id="260" r:id="rId3"/>
    <p:sldId id="382" r:id="rId4"/>
    <p:sldId id="266" r:id="rId5"/>
    <p:sldId id="383" r:id="rId6"/>
    <p:sldId id="377" r:id="rId7"/>
    <p:sldId id="378" r:id="rId8"/>
    <p:sldId id="268" r:id="rId9"/>
    <p:sldId id="379" r:id="rId10"/>
    <p:sldId id="374" r:id="rId11"/>
    <p:sldId id="380" r:id="rId12"/>
    <p:sldId id="376" r:id="rId13"/>
    <p:sldId id="375" r:id="rId14"/>
    <p:sldId id="381" r:id="rId15"/>
    <p:sldId id="384" r:id="rId16"/>
    <p:sldId id="3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2"/>
    <a:srgbClr val="FA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DA103-ACF6-40A1-8759-BDF666EA906B}" v="1" dt="2024-03-15T17:18:47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B346D-E99E-40DD-AF03-46ED90281BE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A4F-9A75-41BF-B0FB-C3D49E33D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8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" y="696913"/>
            <a:ext cx="6502400" cy="3657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AE5C-F8C1-4380-B21E-53697951F8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18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5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9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7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85A4F-9A75-41BF-B0FB-C3D49E33D0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1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7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6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4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20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2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6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4A6B4F-EB4A-46C8-8DBC-32BEDB60FDF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C86FE4-DAF2-4F66-BC08-DB0577742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A6E5540-546A-4FE7-B738-0CBF94E97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4" name="Rounded Rectangle 16">
            <a:extLst>
              <a:ext uri="{FF2B5EF4-FFF2-40B4-BE49-F238E27FC236}">
                <a16:creationId xmlns:a16="http://schemas.microsoft.com/office/drawing/2014/main" id="{865ADA62-317E-475C-846E-136EAC4EF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8930"/>
            <a:ext cx="10859557" cy="5565601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0243" name="Picture 2" descr="2012_Annual_Report_C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51852" r="5742" b="2592"/>
          <a:stretch>
            <a:fillRect/>
          </a:stretch>
        </p:blipFill>
        <p:spPr bwMode="auto">
          <a:xfrm>
            <a:off x="2310851" y="970662"/>
            <a:ext cx="7526957" cy="48969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0951856" y="6360203"/>
            <a:ext cx="551167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fld id="{859FA26B-1C3E-4442-A94E-819A4C75D4E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charset="0"/>
                <a:buNone/>
                <a:tabLst/>
                <a:defRPr/>
              </a:pPr>
              <a:t>1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6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5877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 A RESOLUTION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070A8-372E-4E7A-BB13-1F28937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8E3B4D-031D-4396-82A5-0C035002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877" y="1311777"/>
            <a:ext cx="9236765" cy="455888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easiest way to understand a Resolution is to first break it down into its three component parts.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One–Title/statement of purpose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simple, clear and concise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Two–Whereas clauses or justification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provides the basic facts and reasons for the resolution.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Three –Resolved clauses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conclude with "Resolved" statements which, identifies the specific proposal for the requestor's course of action.</a:t>
            </a:r>
            <a:endParaRPr 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5877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 A RESOLUTION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070A8-372E-4E7A-BB13-1F28937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0449C3EB-59E2-9763-669F-34AC09075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458" y="1053101"/>
            <a:ext cx="9353184" cy="475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5877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SEE ANOTHER EXAMPLE...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070A8-372E-4E7A-BB13-1F28937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2BBF80A5-D1B3-8E56-8EF1-F510F437F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912" y="1064232"/>
            <a:ext cx="8579578" cy="43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5877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LET’S PRACTICE...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070A8-372E-4E7A-BB13-1F28937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8E3B4D-031D-4396-82A5-0C035002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877" y="1311777"/>
            <a:ext cx="9236765" cy="45588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VA FORM 21P-0847 states that the claimant for the purpose of processing the claim to completion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one year after the date of the death of the claimant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request to be substituted as the claimant to continue adjudication of the deceased claimant's claim.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the resolution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for the date limitation be taken off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for more time than one year after the date of death?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IT’S YOUR TURN!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important to you: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 McClellan, Burn Pits, Toxic Exposure, Tinnitus, Herbicide, Hearing, Military Sexual Trauma (MST), Entrepreneurship, Women? </a:t>
            </a:r>
          </a:p>
          <a:p>
            <a:pPr marL="118872" indent="0" algn="ctr">
              <a:buClr>
                <a:srgbClr val="C00000"/>
              </a:buClr>
              <a:buNone/>
            </a:pPr>
            <a:endParaRPr 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5877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 ITEMS &amp; WRAP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070A8-372E-4E7A-BB13-1F28937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8E3B4D-031D-4396-82A5-0C035002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311777"/>
            <a:ext cx="9601200" cy="455888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ITEMS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Chapter should identify an individual (typically your BPTL) to work with the Legislative Committee to accomplish three things: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raw resolution ideas from members and forward them to Legislative Committee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Chapter Membership should approve support for selected current resolutions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the DAV Legislative Goals to U.S. Representative (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Chapters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UP: 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NOW – 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resolution process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resources that are available to assist you in researching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5877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PART TWO...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070A8-372E-4E7A-BB13-1F28937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8E3B4D-031D-4396-82A5-0C035002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311777"/>
            <a:ext cx="9601200" cy="455888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INTO GROUPS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interested in gathering  raw resolution ideas and starting to research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interested in selecting current resolutions to support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DD39361-0CBF-4744-877F-0D1674F3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B7166-A452-44D7-9A27-F4F0CF60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8FAD36-6D1F-4540-8466-9BF35483BC32}"/>
              </a:ext>
            </a:extLst>
          </p:cNvPr>
          <p:cNvSpPr txBox="1"/>
          <p:nvPr/>
        </p:nvSpPr>
        <p:spPr>
          <a:xfrm>
            <a:off x="875845" y="2105561"/>
            <a:ext cx="716588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dirty="0">
                <a:ln/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9600" b="1" dirty="0">
                <a:ln/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uestions</a:t>
            </a:r>
            <a:endParaRPr lang="en-US" sz="8800" b="1" dirty="0">
              <a:ln/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Question Mark">
                <a:extLst>
                  <a:ext uri="{FF2B5EF4-FFF2-40B4-BE49-F238E27FC236}">
                    <a16:creationId xmlns:a16="http://schemas.microsoft.com/office/drawing/2014/main" id="{92B18580-DE65-450B-B21F-7D5A7650CB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139338"/>
                  </p:ext>
                </p:extLst>
              </p:nvPr>
            </p:nvGraphicFramePr>
            <p:xfrm>
              <a:off x="7733213" y="487590"/>
              <a:ext cx="3721368" cy="544789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721368" cy="5447897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123" ay="-1828317" az="5383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6378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Question Mark">
                <a:extLst>
                  <a:ext uri="{FF2B5EF4-FFF2-40B4-BE49-F238E27FC236}">
                    <a16:creationId xmlns:a16="http://schemas.microsoft.com/office/drawing/2014/main" id="{92B18580-DE65-450B-B21F-7D5A7650CB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3213" y="487590"/>
                <a:ext cx="3721368" cy="54478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D347A6D-D7C1-473E-B895-4FD93C9DE2D9}"/>
              </a:ext>
            </a:extLst>
          </p:cNvPr>
          <p:cNvSpPr txBox="1"/>
          <p:nvPr/>
        </p:nvSpPr>
        <p:spPr>
          <a:xfrm>
            <a:off x="9427345" y="6611779"/>
            <a:ext cx="306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spc="1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Virginia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3691C-2D68-4011-8474-44BFD410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52" y="1865236"/>
            <a:ext cx="10866781" cy="1024055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>
                <a:ln/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rPr>
              <a:t>Legislative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65047-F939-4186-99B9-5744588B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15" y="126950"/>
            <a:ext cx="5802856" cy="16510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6E4310-3A10-9AEC-9A6D-BA008E70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1" y="2889291"/>
            <a:ext cx="10115550" cy="3038475"/>
          </a:xfrm>
        </p:spPr>
        <p:txBody>
          <a:bodyPr anchor="t"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NOW: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Co-Chair Shay Odom - Ch13, Dept 1JVC Rich Lehmann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LATER: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BPTL/Co-Chair Shamala Capizzi - Ch10, PDC Denice Williams - Ch22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STATED GOALS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DAV Commander’s Action Network participation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the number of Chapters that submit Resolutions (current/new)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important legislative information to the Membership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 DAV Critical Policy Goals to Senators and Representatives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5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D347A6D-D7C1-473E-B895-4FD93C9DE2D9}"/>
              </a:ext>
            </a:extLst>
          </p:cNvPr>
          <p:cNvSpPr txBox="1"/>
          <p:nvPr/>
        </p:nvSpPr>
        <p:spPr>
          <a:xfrm>
            <a:off x="9427345" y="6611779"/>
            <a:ext cx="306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00" b="1" spc="11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Virginia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3691C-2D68-4011-8474-44BFD410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52" y="2643070"/>
            <a:ext cx="10866781" cy="1752599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>
                <a:ln/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rPr>
              <a:t>DAV Resolutions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65047-F939-4186-99B9-5744588B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15" y="126950"/>
            <a:ext cx="5802856" cy="16510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5145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899202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A32F8AF-9DF6-46B8-B7A2-3DE50F75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DA818-64F3-457C-97B3-56267B97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3D4CA-E619-401D-9B0B-FFEDDE51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202" y="848417"/>
            <a:ext cx="9754816" cy="482227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RESOLUTIONS SO IMPORTANT?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wasn’t that long ago that we were fighting to get benefits for –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Presumptive conditions in the PACT 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 Orange coverage for the brown water and blue water navy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WHAT ARE SOME OTHER BENEFITS THAT WE RECENTLY ACHIEVED?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REAP THE BENEFITS OF THE EFFORTS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OUR COMRADES WHO CAME BEFORE US!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899202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A32F8AF-9DF6-46B8-B7A2-3DE50F75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DA818-64F3-457C-97B3-56267B97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3D4CA-E619-401D-9B0B-FFEDDE51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202" y="848417"/>
            <a:ext cx="9754816" cy="48222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WE ENCOURAGE CHAPTERS TO SUBMIT RESOLUTIONS?</a:t>
            </a: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 can only support or oppose legislation/policies on issues that have adopted resolutions from our most recent national convention.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Chapters, Dept Committees, and Departments can write resolutions.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Resolutions can involve issues locally, at the state or federal/national level.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require approval at each level.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TAKEAWAYS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THIS TRAINING, YOU WILL – </a:t>
            </a: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resolution process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resources that are available to assist you in researching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899202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A32F8AF-9DF6-46B8-B7A2-3DE50F75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DA818-64F3-457C-97B3-56267B97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63D4CA-E619-401D-9B0B-FFEDDE51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202" y="848417"/>
            <a:ext cx="9754816" cy="48222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1-6: RULES OF THE CONVENTION - Rule 7: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Resolutions shall be submitted in electronic form, signed by the sponsoring Chapter or Department Committee, no later than 14 days prior to the Department Convention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(May 23).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Resolutions will be forwarded to the Resolution Committee for review prior to the opening session of the Department Convention.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national or federal resolutions approved by the department must be submitted to the National Legislative Director 14 days prior to the national convention.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899202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A32F8AF-9DF6-46B8-B7A2-3DE50F75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DA818-64F3-457C-97B3-56267B97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diagram of a company's resolution&#10;&#10;Description automatically generated">
            <a:extLst>
              <a:ext uri="{FF2B5EF4-FFF2-40B4-BE49-F238E27FC236}">
                <a16:creationId xmlns:a16="http://schemas.microsoft.com/office/drawing/2014/main" id="{AC855D33-BD42-DFD7-5D7C-E677B778A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15" y="875658"/>
            <a:ext cx="8531599" cy="510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02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5877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RESOLUTION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070A8-372E-4E7A-BB13-1F28937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8E3B4D-031D-4396-82A5-0C035002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877" y="1311777"/>
            <a:ext cx="9236765" cy="45588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DAV.ORG/ABOUT-DAV/LEGISLATION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2023-2024 Legislative Program (Resolutions) – 278 pages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you start, read the DAV Statement of Policy (Resolution 1).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defines the DAV mission and will help keep your resolutions on point.</a:t>
            </a:r>
          </a:p>
          <a:p>
            <a:pPr marL="118872" indent="0" algn="ctr">
              <a:buClr>
                <a:srgbClr val="C00000"/>
              </a:buClr>
              <a:buNone/>
            </a:pPr>
            <a:endParaRPr 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965877" y="69779"/>
            <a:ext cx="9236765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RESOLUTION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160" y="6319982"/>
            <a:ext cx="551167" cy="365125"/>
          </a:xfrm>
        </p:spPr>
        <p:txBody>
          <a:bodyPr/>
          <a:lstStyle/>
          <a:p>
            <a:pPr defTabSz="914400">
              <a:defRPr/>
            </a:pPr>
            <a:fld id="{FF9353F9-6FC0-4501-B721-5C92757755E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7CAAD0-4CBB-4ED5-8667-4E441A5A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8090"/>
            <a:ext cx="12192000" cy="365125"/>
          </a:xfrm>
        </p:spPr>
        <p:txBody>
          <a:bodyPr/>
          <a:lstStyle/>
          <a:p>
            <a:pPr algn="ctr" defTabSz="914400"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Department of Virginia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6070A8-372E-4E7A-BB13-1F289378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8E3B4D-031D-4396-82A5-0C035002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877" y="1311777"/>
            <a:ext cx="9236765" cy="45588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Adobe Acrobat Reader (if you need to)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Magnifying Glass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“CTRL F”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find key terms – McClellan, Burn Pits, Toxic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Exposure,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Tinnitus, Herbicide, Hearing, Military Sexual Trauma (MST), Entrepreneurship, Women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need assistance with your resolutions at the Chapter, Dept Committee or Department level, please reach out to the National Legislative Department for assistance: 202-554-3501</a:t>
            </a:r>
          </a:p>
          <a:p>
            <a:pPr marL="118872" indent="0" algn="ctr">
              <a:buClr>
                <a:srgbClr val="C00000"/>
              </a:buClr>
              <a:buNone/>
            </a:pPr>
            <a:endParaRPr lang="en-US" sz="24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576</TotalTime>
  <Words>828</Words>
  <Application>Microsoft Office PowerPoint</Application>
  <PresentationFormat>Widescreen</PresentationFormat>
  <Paragraphs>134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Nova</vt:lpstr>
      <vt:lpstr>Calibri</vt:lpstr>
      <vt:lpstr>Corbel</vt:lpstr>
      <vt:lpstr>Parallax</vt:lpstr>
      <vt:lpstr>PowerPoint Presentation</vt:lpstr>
      <vt:lpstr>Legislative Committee</vt:lpstr>
      <vt:lpstr>DAV Resolutions</vt:lpstr>
      <vt:lpstr>INTRODUCTION</vt:lpstr>
      <vt:lpstr>INTRODUCTION</vt:lpstr>
      <vt:lpstr>INTRODUCTION</vt:lpstr>
      <vt:lpstr>INTRODUCTION</vt:lpstr>
      <vt:lpstr>RESOLUTION RESOURCES</vt:lpstr>
      <vt:lpstr>RESOLUTION RESOURCES</vt:lpstr>
      <vt:lpstr>WRITING A RESOLUTION</vt:lpstr>
      <vt:lpstr>WRITING A RESOLUTION</vt:lpstr>
      <vt:lpstr>LET’S SEE ANOTHER EXAMPLE...</vt:lpstr>
      <vt:lpstr>NOW LET’S PRACTICE...</vt:lpstr>
      <vt:lpstr>ACTION ITEMS &amp; WRAP UP</vt:lpstr>
      <vt:lpstr>IN PART TWO...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 Department of Virginia Master Slide Deck</dc:title>
  <dc:creator>James Procunier</dc:creator>
  <cp:lastModifiedBy>Jim Procunier</cp:lastModifiedBy>
  <cp:revision>56</cp:revision>
  <dcterms:created xsi:type="dcterms:W3CDTF">2017-07-24T20:16:59Z</dcterms:created>
  <dcterms:modified xsi:type="dcterms:W3CDTF">2024-04-03T15:33:03Z</dcterms:modified>
</cp:coreProperties>
</file>