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3"/>
  </p:notesMasterIdLst>
  <p:sldIdLst>
    <p:sldId id="373" r:id="rId2"/>
    <p:sldId id="260" r:id="rId3"/>
    <p:sldId id="263" r:id="rId4"/>
    <p:sldId id="264" r:id="rId5"/>
    <p:sldId id="265" r:id="rId6"/>
    <p:sldId id="267" r:id="rId7"/>
    <p:sldId id="268" r:id="rId8"/>
    <p:sldId id="376" r:id="rId9"/>
    <p:sldId id="377" r:id="rId10"/>
    <p:sldId id="269" r:id="rId11"/>
    <p:sldId id="378" r:id="rId12"/>
    <p:sldId id="270" r:id="rId13"/>
    <p:sldId id="379" r:id="rId14"/>
    <p:sldId id="382" r:id="rId15"/>
    <p:sldId id="380" r:id="rId16"/>
    <p:sldId id="381" r:id="rId17"/>
    <p:sldId id="384" r:id="rId18"/>
    <p:sldId id="383" r:id="rId19"/>
    <p:sldId id="385" r:id="rId20"/>
    <p:sldId id="257" r:id="rId21"/>
    <p:sldId id="35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60781-F646-48F1-A705-D356D47AA5CD}" v="60" dt="2022-02-08T18:44:36.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4" autoAdjust="0"/>
    <p:restoredTop sz="94660"/>
  </p:normalViewPr>
  <p:slideViewPr>
    <p:cSldViewPr snapToGrid="0">
      <p:cViewPr varScale="1">
        <p:scale>
          <a:sx n="111" d="100"/>
          <a:sy n="111" d="100"/>
        </p:scale>
        <p:origin x="48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B346D-E99E-40DD-AF03-46ED90281BEB}"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85A4F-9A75-41BF-B0FB-C3D49E33D0EA}" type="slidenum">
              <a:rPr lang="en-US" smtClean="0"/>
              <a:t>‹#›</a:t>
            </a:fld>
            <a:endParaRPr lang="en-US"/>
          </a:p>
        </p:txBody>
      </p:sp>
    </p:spTree>
    <p:extLst>
      <p:ext uri="{BB962C8B-B14F-4D97-AF65-F5344CB8AC3E}">
        <p14:creationId xmlns:p14="http://schemas.microsoft.com/office/powerpoint/2010/main" val="324748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0" y="696913"/>
            <a:ext cx="6502400" cy="365760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CAE5C-F8C1-4380-B21E-53697951F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04045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00675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4A6B4F-EB4A-46C8-8DBC-32BEDB60FDF7}"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78746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312731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703262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33482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332176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1270444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604520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378571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95702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6B4F-EB4A-46C8-8DBC-32BEDB60FDF7}"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60703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4A6B4F-EB4A-46C8-8DBC-32BEDB60FDF7}"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362042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4A6B4F-EB4A-46C8-8DBC-32BEDB60FDF7}"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405101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4A6B4F-EB4A-46C8-8DBC-32BEDB60FDF7}"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88921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A6B4F-EB4A-46C8-8DBC-32BEDB60FDF7}"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246269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4A6B4F-EB4A-46C8-8DBC-32BEDB60FDF7}"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169526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4A6B4F-EB4A-46C8-8DBC-32BEDB60FDF7}"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86FE4-DAF2-4F66-BC08-DB0577742C11}" type="slidenum">
              <a:rPr lang="en-US" smtClean="0"/>
              <a:t>‹#›</a:t>
            </a:fld>
            <a:endParaRPr lang="en-US"/>
          </a:p>
        </p:txBody>
      </p:sp>
    </p:spTree>
    <p:extLst>
      <p:ext uri="{BB962C8B-B14F-4D97-AF65-F5344CB8AC3E}">
        <p14:creationId xmlns:p14="http://schemas.microsoft.com/office/powerpoint/2010/main" val="48371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4A6B4F-EB4A-46C8-8DBC-32BEDB60FDF7}" type="datetimeFigureOut">
              <a:rPr lang="en-US" smtClean="0"/>
              <a:t>10/7/2023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C86FE4-DAF2-4F66-BC08-DB0577742C11}" type="slidenum">
              <a:rPr lang="en-US" smtClean="0"/>
              <a:t>‹#›</a:t>
            </a:fld>
            <a:endParaRPr lang="en-US"/>
          </a:p>
        </p:txBody>
      </p:sp>
    </p:spTree>
    <p:extLst>
      <p:ext uri="{BB962C8B-B14F-4D97-AF65-F5344CB8AC3E}">
        <p14:creationId xmlns:p14="http://schemas.microsoft.com/office/powerpoint/2010/main" val="369946787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mailto:davlvapva@gmail.com"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1.emf"/><Relationship Id="rId3" Type="http://schemas.microsoft.com/office/2007/relationships/hdphoto" Target="../media/hdphoto1.wdp"/><Relationship Id="rId7" Type="http://schemas.openxmlformats.org/officeDocument/2006/relationships/image" Target="../media/image18.emf"/><Relationship Id="rId12" Type="http://schemas.openxmlformats.org/officeDocument/2006/relationships/oleObject" Target="../embeddings/oleObject6.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20.emf"/><Relationship Id="rId5" Type="http://schemas.openxmlformats.org/officeDocument/2006/relationships/image" Target="../media/image17.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mailto:davDSDva@gmail.com" TargetMode="External"/><Relationship Id="rId4" Type="http://schemas.openxmlformats.org/officeDocument/2006/relationships/hyperlink" Target="mailto:davLVAPva@gmail.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A6E5540-546A-4FE7-B738-0CBF94E97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4" name="Rounded Rectangle 16">
            <a:extLst>
              <a:ext uri="{FF2B5EF4-FFF2-40B4-BE49-F238E27FC236}">
                <a16:creationId xmlns:a16="http://schemas.microsoft.com/office/drawing/2014/main" id="{865ADA62-317E-475C-846E-136EAC4EF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8930"/>
            <a:ext cx="10859557" cy="5565601"/>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10243" name="Picture 2" descr="2012_Annual_Report_C3.pdf"/>
          <p:cNvPicPr>
            <a:picLocks noChangeAspect="1"/>
          </p:cNvPicPr>
          <p:nvPr/>
        </p:nvPicPr>
        <p:blipFill>
          <a:blip r:embed="rId4">
            <a:extLst>
              <a:ext uri="{28A0092B-C50C-407E-A947-70E740481C1C}">
                <a14:useLocalDpi xmlns:a14="http://schemas.microsoft.com/office/drawing/2010/main" val="0"/>
              </a:ext>
            </a:extLst>
          </a:blip>
          <a:srcRect l="5057" t="51852" r="5742" b="2592"/>
          <a:stretch>
            <a:fillRect/>
          </a:stretch>
        </p:blipFill>
        <p:spPr bwMode="auto">
          <a:xfrm>
            <a:off x="1044026" y="980524"/>
            <a:ext cx="7526957" cy="48969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Slide Number Placeholder 1"/>
          <p:cNvSpPr>
            <a:spLocks noGrp="1"/>
          </p:cNvSpPr>
          <p:nvPr>
            <p:ph type="sldNum" sz="quarter" idx="12"/>
          </p:nvPr>
        </p:nvSpPr>
        <p:spPr bwMode="auto">
          <a:xfrm>
            <a:off x="10951856" y="6360203"/>
            <a:ext cx="551167"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90000"/>
              </a:lnSpc>
              <a:spcBef>
                <a:spcPct val="0"/>
              </a:spcBef>
              <a:spcAft>
                <a:spcPts val="600"/>
              </a:spcAft>
              <a:buClrTx/>
              <a:buSzTx/>
              <a:buFont typeface="Arial" charset="0"/>
              <a:buNone/>
              <a:tabLst/>
              <a:defRPr/>
            </a:pPr>
            <a:fld id="{859FA26B-1C3E-4442-A94E-819A4C75D4EF}" type="slidenum">
              <a:rPr kumimoji="0" lang="en-US" alt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90000"/>
                </a:lnSpc>
                <a:spcBef>
                  <a:spcPct val="0"/>
                </a:spcBef>
                <a:spcAft>
                  <a:spcPts val="600"/>
                </a:spcAft>
                <a:buClrTx/>
                <a:buSzTx/>
                <a:buFont typeface="Arial" charset="0"/>
                <a:buNone/>
                <a:tabLst/>
                <a:defRPr/>
              </a:pPr>
              <a:t>1</a:t>
            </a:fld>
            <a:endParaRPr kumimoji="0" lang="en-US" alt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6" name="Picture 5" descr="Logo&#10;&#10;Description automatically generated">
            <a:extLst>
              <a:ext uri="{FF2B5EF4-FFF2-40B4-BE49-F238E27FC236}">
                <a16:creationId xmlns:a16="http://schemas.microsoft.com/office/drawing/2014/main" id="{AB2FF6E3-795D-4665-BF23-F7BC9E1D5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42" y="2707029"/>
            <a:ext cx="2003974" cy="1017245"/>
          </a:xfrm>
          <a:prstGeom prst="rect">
            <a:avLst/>
          </a:prstGeom>
        </p:spPr>
      </p:pic>
    </p:spTree>
    <p:extLst>
      <p:ext uri="{BB962C8B-B14F-4D97-AF65-F5344CB8AC3E}">
        <p14:creationId xmlns:p14="http://schemas.microsoft.com/office/powerpoint/2010/main" val="35487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2250" fill="hold"/>
                                        <p:tgtEl>
                                          <p:spTgt spid="6"/>
                                        </p:tgtEl>
                                        <p:attrNameLst>
                                          <p:attrName>ppt_w</p:attrName>
                                        </p:attrNameLst>
                                      </p:cBhvr>
                                      <p:tavLst>
                                        <p:tav tm="0">
                                          <p:val>
                                            <p:fltVal val="0"/>
                                          </p:val>
                                        </p:tav>
                                        <p:tav tm="100000">
                                          <p:val>
                                            <p:strVal val="#ppt_w"/>
                                          </p:val>
                                        </p:tav>
                                      </p:tavLst>
                                    </p:anim>
                                    <p:anim calcmode="lin" valueType="num">
                                      <p:cBhvr>
                                        <p:cTn id="8" dur="2250" fill="hold"/>
                                        <p:tgtEl>
                                          <p:spTgt spid="6"/>
                                        </p:tgtEl>
                                        <p:attrNameLst>
                                          <p:attrName>ppt_h</p:attrName>
                                        </p:attrNameLst>
                                      </p:cBhvr>
                                      <p:tavLst>
                                        <p:tav tm="0">
                                          <p:val>
                                            <p:fltVal val="0"/>
                                          </p:val>
                                        </p:tav>
                                        <p:tav tm="100000">
                                          <p:val>
                                            <p:strVal val="#ppt_h"/>
                                          </p:val>
                                        </p:tav>
                                      </p:tavLst>
                                    </p:anim>
                                    <p:animEffect transition="in" filter="fade">
                                      <p:cBhvr>
                                        <p:cTn id="9" dur="2250"/>
                                        <p:tgtEl>
                                          <p:spTgt spid="6"/>
                                        </p:tgtEl>
                                      </p:cBhvr>
                                    </p:animEffect>
                                    <p:anim calcmode="lin" valueType="num">
                                      <p:cBhvr>
                                        <p:cTn id="10" dur="2250" fill="hold"/>
                                        <p:tgtEl>
                                          <p:spTgt spid="6"/>
                                        </p:tgtEl>
                                        <p:attrNameLst>
                                          <p:attrName>ppt_x</p:attrName>
                                        </p:attrNameLst>
                                      </p:cBhvr>
                                      <p:tavLst>
                                        <p:tav tm="0">
                                          <p:val>
                                            <p:fltVal val="0.5"/>
                                          </p:val>
                                        </p:tav>
                                        <p:tav tm="100000">
                                          <p:val>
                                            <p:strVal val="#ppt_x"/>
                                          </p:val>
                                        </p:tav>
                                      </p:tavLst>
                                    </p:anim>
                                    <p:anim calcmode="lin" valueType="num">
                                      <p:cBhvr>
                                        <p:cTn id="11" dur="225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2017821" y="69574"/>
            <a:ext cx="9164530"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Awards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10</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EACD1704-A14F-4075-92EB-2191C5C2B65C}"/>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304D8E91-01FC-437B-AF30-1897ABDDCD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24993E4-C386-1868-30C8-B1FCC3AB9878}"/>
              </a:ext>
            </a:extLst>
          </p:cNvPr>
          <p:cNvSpPr txBox="1"/>
          <p:nvPr/>
        </p:nvSpPr>
        <p:spPr>
          <a:xfrm>
            <a:off x="1116281" y="852837"/>
            <a:ext cx="10960924" cy="2000548"/>
          </a:xfrm>
          <a:prstGeom prst="rect">
            <a:avLst/>
          </a:prstGeom>
          <a:noFill/>
        </p:spPr>
        <p:txBody>
          <a:bodyPr wrap="square">
            <a:spAutoFit/>
          </a:bodyPr>
          <a:lstStyle/>
          <a:p>
            <a:pPr algn="ctr"/>
            <a:r>
              <a:rPr lang="en-US" sz="2400" b="1" spc="100" dirty="0">
                <a:solidFill>
                  <a:schemeClr val="tx1">
                    <a:lumMod val="85000"/>
                    <a:lumOff val="15000"/>
                  </a:schemeClr>
                </a:solidFill>
                <a:latin typeface="Arial" panose="020B0604020202020204" pitchFamily="34" charset="0"/>
                <a:cs typeface="Arial" panose="020B0604020202020204" pitchFamily="34" charset="0"/>
              </a:rPr>
              <a:t>DAV National Headquarters starting awarding </a:t>
            </a:r>
          </a:p>
          <a:p>
            <a:pPr algn="ctr"/>
            <a:r>
              <a:rPr lang="en-US" sz="2400" b="1" spc="100" dirty="0">
                <a:solidFill>
                  <a:schemeClr val="tx1">
                    <a:lumMod val="85000"/>
                    <a:lumOff val="15000"/>
                  </a:schemeClr>
                </a:solidFill>
                <a:latin typeface="Arial" panose="020B0604020202020204" pitchFamily="34" charset="0"/>
                <a:cs typeface="Arial" panose="020B0604020202020204" pitchFamily="34" charset="0"/>
              </a:rPr>
              <a:t>outstanding Departments in 2012.</a:t>
            </a:r>
          </a:p>
          <a:p>
            <a:pPr algn="ctr"/>
            <a:endParaRPr lang="en-US" sz="2800" b="1" spc="1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2400" b="1" spc="100" dirty="0">
                <a:solidFill>
                  <a:schemeClr val="tx1">
                    <a:lumMod val="85000"/>
                    <a:lumOff val="15000"/>
                  </a:schemeClr>
                </a:solidFill>
                <a:latin typeface="Arial" panose="020B0604020202020204" pitchFamily="34" charset="0"/>
                <a:cs typeface="Arial" panose="020B0604020202020204" pitchFamily="34" charset="0"/>
              </a:rPr>
              <a:t> </a:t>
            </a:r>
            <a:r>
              <a:rPr lang="en-US" sz="2400" b="1" spc="100" dirty="0">
                <a:solidFill>
                  <a:schemeClr val="accent3">
                    <a:lumMod val="50000"/>
                  </a:schemeClr>
                </a:solidFill>
                <a:latin typeface="Arial" panose="020B0604020202020204" pitchFamily="34" charset="0"/>
                <a:cs typeface="Arial" panose="020B0604020202020204" pitchFamily="34" charset="0"/>
              </a:rPr>
              <a:t>Virginia won the Division 1 award in </a:t>
            </a:r>
          </a:p>
          <a:p>
            <a:pPr algn="ctr"/>
            <a:r>
              <a:rPr lang="en-US" sz="2400" b="1" spc="100" dirty="0">
                <a:solidFill>
                  <a:schemeClr val="accent3">
                    <a:lumMod val="50000"/>
                  </a:schemeClr>
                </a:solidFill>
                <a:latin typeface="Arial" panose="020B0604020202020204" pitchFamily="34" charset="0"/>
                <a:cs typeface="Arial" panose="020B0604020202020204" pitchFamily="34" charset="0"/>
              </a:rPr>
              <a:t>2012, 2013, 2014, 2015, 2016, 2018, 2019, 2020, 2022 and 2023!</a:t>
            </a:r>
          </a:p>
        </p:txBody>
      </p:sp>
      <p:sp>
        <p:nvSpPr>
          <p:cNvPr id="2" name="Rectangle: Rounded Corners 1">
            <a:extLst>
              <a:ext uri="{FF2B5EF4-FFF2-40B4-BE49-F238E27FC236}">
                <a16:creationId xmlns:a16="http://schemas.microsoft.com/office/drawing/2014/main" id="{7DF52E60-EA69-DF08-7772-93EA15F0F418}"/>
              </a:ext>
            </a:extLst>
          </p:cNvPr>
          <p:cNvSpPr/>
          <p:nvPr/>
        </p:nvSpPr>
        <p:spPr>
          <a:xfrm>
            <a:off x="1408182" y="2052053"/>
            <a:ext cx="10377122" cy="73163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F255ED9-9789-C870-77AF-86CB33C3E34F}"/>
              </a:ext>
            </a:extLst>
          </p:cNvPr>
          <p:cNvPicPr>
            <a:picLocks noChangeAspect="1"/>
          </p:cNvPicPr>
          <p:nvPr/>
        </p:nvPicPr>
        <p:blipFill>
          <a:blip r:embed="rId4"/>
          <a:stretch>
            <a:fillRect/>
          </a:stretch>
        </p:blipFill>
        <p:spPr>
          <a:xfrm>
            <a:off x="2975128" y="3004910"/>
            <a:ext cx="6988381" cy="3523180"/>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0621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2017821" y="69574"/>
            <a:ext cx="9164530"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Activities Count Toward LVAP Hours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11</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EACD1704-A14F-4075-92EB-2191C5C2B65C}"/>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304D8E91-01FC-437B-AF30-1897ABDDCD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C0032EF-47B0-12B4-C6B4-7F5C384DAD9A}"/>
              </a:ext>
            </a:extLst>
          </p:cNvPr>
          <p:cNvSpPr txBox="1"/>
          <p:nvPr/>
        </p:nvSpPr>
        <p:spPr>
          <a:xfrm>
            <a:off x="1488030" y="1003924"/>
            <a:ext cx="6254066" cy="5155257"/>
          </a:xfrm>
          <a:prstGeom prst="rect">
            <a:avLst/>
          </a:prstGeom>
          <a:noFill/>
        </p:spPr>
        <p:txBody>
          <a:bodyPr wrap="square">
            <a:spAutoFit/>
          </a:bodyPr>
          <a:lstStyle/>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Chapter and Department Service Officer work</a:t>
            </a:r>
          </a:p>
          <a:p>
            <a:pPr marL="114300" fontAlgn="base">
              <a:spcBef>
                <a:spcPct val="0"/>
              </a:spcBef>
              <a:spcAft>
                <a:spcPts val="600"/>
              </a:spcAft>
              <a:buClr>
                <a:schemeClr val="accent2">
                  <a:lumMod val="50000"/>
                </a:schemeClr>
              </a:buClr>
              <a:buSzPct val="95000"/>
              <a:defRPr/>
            </a:pPr>
            <a:r>
              <a:rPr lang="en-US" dirty="0">
                <a:solidFill>
                  <a:schemeClr val="tx1">
                    <a:lumMod val="75000"/>
                    <a:lumOff val="25000"/>
                  </a:schemeClr>
                </a:solidFill>
                <a:latin typeface="Arial" panose="020B0604020202020204" pitchFamily="34" charset="0"/>
                <a:cs typeface="Arial" panose="020B0604020202020204" pitchFamily="34" charset="0"/>
              </a:rPr>
              <a:t>      (</a:t>
            </a:r>
            <a:r>
              <a:rPr lang="en-US" i="1" dirty="0">
                <a:solidFill>
                  <a:schemeClr val="tx1">
                    <a:lumMod val="75000"/>
                    <a:lumOff val="25000"/>
                  </a:schemeClr>
                </a:solidFill>
                <a:latin typeface="Arial" panose="020B0604020202020204" pitchFamily="34" charset="0"/>
                <a:cs typeface="Arial" panose="020B0604020202020204" pitchFamily="34" charset="0"/>
              </a:rPr>
              <a:t>must be certified as a DSO/CSO</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DAV specific outreach efforts </a:t>
            </a:r>
          </a:p>
          <a:p>
            <a:pPr marL="742950" lvl="1"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i="1" dirty="0">
                <a:solidFill>
                  <a:schemeClr val="tx1">
                    <a:lumMod val="75000"/>
                    <a:lumOff val="25000"/>
                  </a:schemeClr>
                </a:solidFill>
                <a:latin typeface="Arial" panose="020B0604020202020204" pitchFamily="34" charset="0"/>
                <a:cs typeface="Arial" panose="020B0604020202020204" pitchFamily="34" charset="0"/>
              </a:rPr>
              <a:t>Ex</a:t>
            </a:r>
            <a:r>
              <a:rPr lang="en-US" dirty="0">
                <a:solidFill>
                  <a:schemeClr val="tx1">
                    <a:lumMod val="75000"/>
                    <a:lumOff val="25000"/>
                  </a:schemeClr>
                </a:solidFill>
                <a:latin typeface="Arial" panose="020B0604020202020204" pitchFamily="34" charset="0"/>
                <a:cs typeface="Arial" panose="020B0604020202020204" pitchFamily="34" charset="0"/>
              </a:rPr>
              <a:t>. DAV 5k Run, Walk and Roll, , NDVWSC,</a:t>
            </a:r>
          </a:p>
          <a:p>
            <a:pPr marL="742950" lvl="1"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dirty="0">
                <a:solidFill>
                  <a:schemeClr val="tx1">
                    <a:lumMod val="75000"/>
                    <a:lumOff val="25000"/>
                  </a:schemeClr>
                </a:solidFill>
                <a:latin typeface="Arial" panose="020B0604020202020204" pitchFamily="34" charset="0"/>
                <a:cs typeface="Arial" panose="020B0604020202020204" pitchFamily="34" charset="0"/>
              </a:rPr>
              <a:t>Community Briefings on DAV programs</a:t>
            </a:r>
          </a:p>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Fundraising efforts </a:t>
            </a:r>
          </a:p>
          <a:p>
            <a:pPr marL="742950" lvl="1"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i="1" dirty="0">
                <a:solidFill>
                  <a:schemeClr val="tx1">
                    <a:lumMod val="75000"/>
                    <a:lumOff val="25000"/>
                  </a:schemeClr>
                </a:solidFill>
                <a:latin typeface="Arial" panose="020B0604020202020204" pitchFamily="34" charset="0"/>
                <a:cs typeface="Arial" panose="020B0604020202020204" pitchFamily="34" charset="0"/>
              </a:rPr>
              <a:t>Ex.</a:t>
            </a:r>
            <a:r>
              <a:rPr lang="en-US" dirty="0">
                <a:solidFill>
                  <a:schemeClr val="tx1">
                    <a:lumMod val="75000"/>
                    <a:lumOff val="25000"/>
                  </a:schemeClr>
                </a:solidFill>
                <a:latin typeface="Arial" panose="020B0604020202020204" pitchFamily="34" charset="0"/>
                <a:cs typeface="Arial" panose="020B0604020202020204" pitchFamily="34" charset="0"/>
              </a:rPr>
              <a:t> Forget-Me-Knot Drives, Golden Corral, etc.</a:t>
            </a:r>
          </a:p>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Direct assistance to veterans, surviving spouses, or families</a:t>
            </a:r>
          </a:p>
          <a:p>
            <a:pPr marL="742950" lvl="1"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i="1" dirty="0">
                <a:solidFill>
                  <a:schemeClr val="tx1">
                    <a:lumMod val="75000"/>
                    <a:lumOff val="25000"/>
                  </a:schemeClr>
                </a:solidFill>
                <a:latin typeface="Arial" panose="020B0604020202020204" pitchFamily="34" charset="0"/>
                <a:cs typeface="Arial" panose="020B0604020202020204" pitchFamily="34" charset="0"/>
              </a:rPr>
              <a:t>Ex.</a:t>
            </a:r>
            <a:r>
              <a:rPr lang="en-US" dirty="0">
                <a:solidFill>
                  <a:schemeClr val="tx1">
                    <a:lumMod val="75000"/>
                    <a:lumOff val="25000"/>
                  </a:schemeClr>
                </a:solidFill>
                <a:latin typeface="Arial" panose="020B0604020202020204" pitchFamily="34" charset="0"/>
                <a:cs typeface="Arial" panose="020B0604020202020204" pitchFamily="34" charset="0"/>
              </a:rPr>
              <a:t> Yard work, Home repairs, Respite care for caregivers, transportation, shopping with a veteran</a:t>
            </a:r>
          </a:p>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Offering pro bono professional services, skill or trade services</a:t>
            </a:r>
          </a:p>
          <a:p>
            <a:pPr marL="400050" indent="-285750" fontAlgn="base">
              <a:spcBef>
                <a:spcPct val="0"/>
              </a:spcBef>
              <a:spcAft>
                <a:spcPts val="600"/>
              </a:spcAft>
              <a:buClr>
                <a:schemeClr val="accent2">
                  <a:lumMod val="50000"/>
                </a:schemeClr>
              </a:buClr>
              <a:buSzPct val="95000"/>
              <a:buFont typeface="Wingdings" panose="05000000000000000000" pitchFamily="2" charset="2"/>
              <a:buChar char="Ø"/>
              <a:defRPr/>
            </a:pPr>
            <a:r>
              <a:rPr lang="en-US" sz="19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Supporting activities for homeless veterans, such as stand-down's, etc.</a:t>
            </a:r>
          </a:p>
        </p:txBody>
      </p:sp>
      <p:pic>
        <p:nvPicPr>
          <p:cNvPr id="9" name="Picture 8">
            <a:extLst>
              <a:ext uri="{FF2B5EF4-FFF2-40B4-BE49-F238E27FC236}">
                <a16:creationId xmlns:a16="http://schemas.microsoft.com/office/drawing/2014/main" id="{FCF835A9-4C69-B8CA-01D3-BDBF213F76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9440" y="855963"/>
            <a:ext cx="1941096" cy="1132303"/>
          </a:xfrm>
          <a:prstGeom prst="rect">
            <a:avLst/>
          </a:prstGeom>
          <a:ln w="9525">
            <a:solidFill>
              <a:schemeClr val="bg2">
                <a:lumMod val="25000"/>
              </a:schemeClr>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86080257-05EB-72C2-C05C-3229FE04BA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05645" y="896187"/>
            <a:ext cx="1234640" cy="1168370"/>
          </a:xfrm>
          <a:prstGeom prst="rect">
            <a:avLst/>
          </a:prstGeom>
          <a:ln w="9525">
            <a:solidFill>
              <a:schemeClr val="bg2">
                <a:lumMod val="25000"/>
              </a:schemeClr>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B89B3CC5-E5FD-5357-6B83-3977976D3D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3515" y="2205057"/>
            <a:ext cx="1895383" cy="1223943"/>
          </a:xfrm>
          <a:prstGeom prst="rect">
            <a:avLst/>
          </a:prstGeom>
          <a:ln>
            <a:solidFill>
              <a:schemeClr val="bg2">
                <a:lumMod val="25000"/>
              </a:schemeClr>
            </a:solidFill>
          </a:ln>
          <a:effectLst>
            <a:outerShdw blurRad="50800" dist="38100" dir="8100000" algn="tr" rotWithShape="0">
              <a:prstClr val="black">
                <a:alpha val="40000"/>
              </a:prstClr>
            </a:outerShdw>
          </a:effectLst>
        </p:spPr>
      </p:pic>
      <p:pic>
        <p:nvPicPr>
          <p:cNvPr id="12" name="Picture 11" descr="C:\Users\davlv_000\Pictures\Fort Eustis WTU summer cookout.jpg">
            <a:extLst>
              <a:ext uri="{FF2B5EF4-FFF2-40B4-BE49-F238E27FC236}">
                <a16:creationId xmlns:a16="http://schemas.microsoft.com/office/drawing/2014/main" id="{7D46D9DC-69EF-F2B3-14EB-D679A948B68E}"/>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9910361" y="2329075"/>
            <a:ext cx="1920503" cy="1130726"/>
          </a:xfrm>
          <a:prstGeom prst="rect">
            <a:avLst/>
          </a:prstGeom>
          <a:noFill/>
          <a:ln w="9525">
            <a:solidFill>
              <a:schemeClr val="bg2">
                <a:lumMod val="25000"/>
              </a:schemeClr>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59D09702-4B39-58A9-745C-6B81E05824BE}"/>
              </a:ext>
            </a:extLst>
          </p:cNvPr>
          <p:cNvPicPr>
            <a:picLocks noChangeAspect="1"/>
          </p:cNvPicPr>
          <p:nvPr/>
        </p:nvPicPr>
        <p:blipFill rotWithShape="1">
          <a:blip r:embed="rId8" cstate="screen">
            <a:lum bright="12000"/>
            <a:extLst>
              <a:ext uri="{BEBA8EAE-BF5A-486C-A8C5-ECC9F3942E4B}">
                <a14:imgProps xmlns:a14="http://schemas.microsoft.com/office/drawing/2010/main">
                  <a14:imgLayer r:embed="rId9">
                    <a14:imgEffect>
                      <a14:brightnessContrast bright="17000"/>
                    </a14:imgEffect>
                  </a14:imgLayer>
                </a14:imgProps>
              </a:ext>
              <a:ext uri="{28A0092B-C50C-407E-A947-70E740481C1C}">
                <a14:useLocalDpi xmlns:a14="http://schemas.microsoft.com/office/drawing/2010/main"/>
              </a:ext>
            </a:extLst>
          </a:blip>
          <a:srcRect r="-1177"/>
          <a:stretch/>
        </p:blipFill>
        <p:spPr>
          <a:xfrm>
            <a:off x="7826688" y="3727755"/>
            <a:ext cx="2077349" cy="1359601"/>
          </a:xfrm>
          <a:prstGeom prst="rect">
            <a:avLst/>
          </a:prstGeom>
          <a:ln>
            <a:solidFill>
              <a:schemeClr val="bg2">
                <a:lumMod val="25000"/>
              </a:schemeClr>
            </a:solidFill>
          </a:ln>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556C0363-F134-DABB-8D74-0D9F10B577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28587" y="3667910"/>
            <a:ext cx="1554404" cy="1117928"/>
          </a:xfrm>
          <a:prstGeom prst="rect">
            <a:avLst/>
          </a:prstGeom>
          <a:ln w="9525">
            <a:solidFill>
              <a:schemeClr val="bg2">
                <a:lumMod val="25000"/>
              </a:schemeClr>
            </a:solidFill>
          </a:ln>
          <a:effectLst>
            <a:outerShdw blurRad="50800" dist="38100" dir="8100000" algn="tr" rotWithShape="0">
              <a:prstClr val="black">
                <a:alpha val="40000"/>
              </a:prstClr>
            </a:outerShdw>
          </a:effectLst>
        </p:spPr>
      </p:pic>
      <p:pic>
        <p:nvPicPr>
          <p:cNvPr id="15" name="Picture 14">
            <a:extLst>
              <a:ext uri="{FF2B5EF4-FFF2-40B4-BE49-F238E27FC236}">
                <a16:creationId xmlns:a16="http://schemas.microsoft.com/office/drawing/2014/main" id="{B8089424-85F3-35FD-E067-357285DD0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39613">
            <a:off x="7840841" y="5179977"/>
            <a:ext cx="2074697" cy="1681411"/>
          </a:xfrm>
          <a:prstGeom prst="rect">
            <a:avLst/>
          </a:prstGeom>
          <a:ln>
            <a:noFill/>
          </a:ln>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F19299E9-6328-B4F0-6081-64B72BBEAD8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83003" y="5027675"/>
            <a:ext cx="1647862" cy="1235897"/>
          </a:xfrm>
          <a:prstGeom prst="rect">
            <a:avLst/>
          </a:prstGeom>
          <a:ln>
            <a:solidFill>
              <a:schemeClr val="bg2">
                <a:lumMod val="25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426984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754660" y="69779"/>
            <a:ext cx="10079668"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Job Descriptions for LVAP Reporting</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12</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574FC19-6F33-0468-CBB1-3880CCEFAAFF}"/>
              </a:ext>
            </a:extLst>
          </p:cNvPr>
          <p:cNvSpPr txBox="1"/>
          <p:nvPr/>
        </p:nvSpPr>
        <p:spPr>
          <a:xfrm>
            <a:off x="1655806" y="728296"/>
            <a:ext cx="10429103" cy="5909310"/>
          </a:xfrm>
          <a:prstGeom prst="rect">
            <a:avLst/>
          </a:prstGeom>
          <a:noFill/>
        </p:spPr>
        <p:txBody>
          <a:bodyPr wrap="square">
            <a:spAutoFit/>
          </a:bodyPr>
          <a:lstStyle/>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Chapter Service Officer </a:t>
            </a:r>
            <a:r>
              <a:rPr lang="en-US" sz="1800" spc="100" dirty="0">
                <a:solidFill>
                  <a:schemeClr val="tx1">
                    <a:lumMod val="75000"/>
                    <a:lumOff val="25000"/>
                  </a:schemeClr>
                </a:solidFill>
                <a:latin typeface="Arial" panose="020B0604020202020204" pitchFamily="34" charset="0"/>
                <a:cs typeface="Arial" panose="020B0604020202020204" pitchFamily="34" charset="0"/>
              </a:rPr>
              <a:t>- These are hours worked by an official DAV Chapter Service Officer. Hours reported as CSO without a certification from the DAV National Service and Legislative HQ will not be credited. These hours should be reported whether the CSO is working in a paid, or non-paid position.  </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DAV Outreach </a:t>
            </a:r>
            <a:r>
              <a:rPr lang="en-US" sz="1800" spc="100" dirty="0">
                <a:solidFill>
                  <a:schemeClr val="tx1">
                    <a:lumMod val="75000"/>
                    <a:lumOff val="25000"/>
                  </a:schemeClr>
                </a:solidFill>
                <a:latin typeface="Arial" panose="020B0604020202020204" pitchFamily="34" charset="0"/>
                <a:cs typeface="Arial" panose="020B0604020202020204" pitchFamily="34" charset="0"/>
              </a:rPr>
              <a:t>- These are any hours dedicated to the furtherance of DAV's Mission and/or programs. Examples include Seminars, Workshops, Training, Volunteer Driving Certification, Disaster Relief and thrift store activities. (Department and Chapter meetings that include a formalized seminar, workshop or training for DAV related programs may be reported as DAV Outreach. Meetings that do not include these sessions should not be reported.)</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Department Service Officer </a:t>
            </a:r>
            <a:r>
              <a:rPr lang="en-US" sz="1800" spc="100" dirty="0">
                <a:solidFill>
                  <a:schemeClr val="tx1">
                    <a:lumMod val="75000"/>
                    <a:lumOff val="25000"/>
                  </a:schemeClr>
                </a:solidFill>
                <a:latin typeface="Arial" panose="020B0604020202020204" pitchFamily="34" charset="0"/>
                <a:cs typeface="Arial" panose="020B0604020202020204" pitchFamily="34" charset="0"/>
              </a:rPr>
              <a:t>- These are any hours worked by an official DAV Department  Service Officer. Hours reported as DSO without a certification from the DAV National Service and Legislative HQ will not be credited. These hours should be reported whether the DSO is working in a paid, or non-paid position.</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Fundraising</a:t>
            </a:r>
            <a:r>
              <a:rPr lang="en-US" sz="1800" spc="100" dirty="0">
                <a:solidFill>
                  <a:schemeClr val="tx1">
                    <a:lumMod val="75000"/>
                    <a:lumOff val="25000"/>
                  </a:schemeClr>
                </a:solidFill>
                <a:latin typeface="Arial" panose="020B0604020202020204" pitchFamily="34" charset="0"/>
                <a:cs typeface="Arial" panose="020B0604020202020204" pitchFamily="34" charset="0"/>
              </a:rPr>
              <a:t> - These are any hours performed for DAV Fundraising events. This should include hours for event planning, as well as day of event activities. Examples include Forget-Me-Not drives, sweepstakes, Golden Corral events, local 5k events, etc.</a:t>
            </a:r>
          </a:p>
          <a:p>
            <a:pPr marL="0" indent="0">
              <a:buNone/>
            </a:pPr>
            <a:endParaRPr lang="en-US" sz="1800" i="1" spc="1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767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804086" y="69779"/>
            <a:ext cx="10030241"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Job Descriptions for LVAP Reporting, cont.</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13</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AA15791-92A8-DE48-21DC-21712E3ECB33}"/>
              </a:ext>
            </a:extLst>
          </p:cNvPr>
          <p:cNvSpPr txBox="1"/>
          <p:nvPr/>
        </p:nvSpPr>
        <p:spPr>
          <a:xfrm>
            <a:off x="1804086" y="1068724"/>
            <a:ext cx="9897025" cy="5170646"/>
          </a:xfrm>
          <a:prstGeom prst="rect">
            <a:avLst/>
          </a:prstGeom>
          <a:noFill/>
        </p:spPr>
        <p:txBody>
          <a:bodyPr wrap="square">
            <a:spAutoFit/>
          </a:bodyPr>
          <a:lstStyle/>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Grassroots: Legislative </a:t>
            </a:r>
            <a:r>
              <a:rPr lang="en-US" sz="1800" spc="100" dirty="0">
                <a:solidFill>
                  <a:schemeClr val="tx1">
                    <a:lumMod val="75000"/>
                    <a:lumOff val="25000"/>
                  </a:schemeClr>
                </a:solidFill>
                <a:latin typeface="Arial" panose="020B0604020202020204" pitchFamily="34" charset="0"/>
                <a:cs typeface="Arial" panose="020B0604020202020204" pitchFamily="34" charset="0"/>
              </a:rPr>
              <a:t>- These are hours completed by a Benefits Protection Team Leader for the furtherance of DAV legislative efforts. </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Homeless Stand Down </a:t>
            </a:r>
            <a:r>
              <a:rPr lang="en-US" sz="1800" spc="100" dirty="0">
                <a:solidFill>
                  <a:schemeClr val="tx1">
                    <a:lumMod val="75000"/>
                    <a:lumOff val="25000"/>
                  </a:schemeClr>
                </a:solidFill>
                <a:latin typeface="Arial" panose="020B0604020202020204" pitchFamily="34" charset="0"/>
                <a:cs typeface="Arial" panose="020B0604020202020204" pitchFamily="34" charset="0"/>
              </a:rPr>
              <a:t>- These are any hours completed for the planning and day of activities for a local Homeless Veterans Stand Down. </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LVAP</a:t>
            </a:r>
            <a:r>
              <a:rPr lang="en-US" sz="1800" spc="100" dirty="0">
                <a:solidFill>
                  <a:schemeClr val="tx1">
                    <a:lumMod val="75000"/>
                    <a:lumOff val="25000"/>
                  </a:schemeClr>
                </a:solidFill>
                <a:latin typeface="Arial" panose="020B0604020202020204" pitchFamily="34" charset="0"/>
                <a:cs typeface="Arial" panose="020B0604020202020204" pitchFamily="34" charset="0"/>
              </a:rPr>
              <a:t> - Any hours completed for Department and/or Chapter initiatives that do not fit into a specific LVAP category. </a:t>
            </a:r>
          </a:p>
          <a:p>
            <a:pPr marL="0" indent="0">
              <a:buNone/>
            </a:pPr>
            <a:endParaRPr lang="en-US" sz="18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Special Events </a:t>
            </a:r>
            <a:r>
              <a:rPr lang="en-US" sz="1800" spc="100" dirty="0">
                <a:solidFill>
                  <a:schemeClr val="tx1">
                    <a:lumMod val="75000"/>
                    <a:lumOff val="25000"/>
                  </a:schemeClr>
                </a:solidFill>
                <a:latin typeface="Arial" panose="020B0604020202020204" pitchFamily="34" charset="0"/>
                <a:cs typeface="Arial" panose="020B0604020202020204" pitchFamily="34" charset="0"/>
              </a:rPr>
              <a:t>- Any hours dedicated to a DAV or DAV Auxiliary event such as State Fairs, National Guard Mobilizations/Demobilizations, Memorial Day events, Veterans Day events etc. (Time spent in Department and Chapter meetings planning special events may be reported under Special Events. Meeting times that </a:t>
            </a:r>
            <a:r>
              <a:rPr lang="en-US" spc="100" dirty="0">
                <a:solidFill>
                  <a:schemeClr val="tx1">
                    <a:lumMod val="75000"/>
                    <a:lumOff val="25000"/>
                  </a:schemeClr>
                </a:solidFill>
                <a:latin typeface="Arial" panose="020B0604020202020204" pitchFamily="34" charset="0"/>
                <a:cs typeface="Arial" panose="020B0604020202020204" pitchFamily="34" charset="0"/>
              </a:rPr>
              <a:t>are</a:t>
            </a:r>
            <a:r>
              <a:rPr lang="en-US" sz="1800" spc="100" dirty="0">
                <a:solidFill>
                  <a:schemeClr val="tx1">
                    <a:lumMod val="75000"/>
                    <a:lumOff val="25000"/>
                  </a:schemeClr>
                </a:solidFill>
                <a:latin typeface="Arial" panose="020B0604020202020204" pitchFamily="34" charset="0"/>
                <a:cs typeface="Arial" panose="020B0604020202020204" pitchFamily="34" charset="0"/>
              </a:rPr>
              <a:t> not dedicated to event planning should not be reported.)</a:t>
            </a:r>
          </a:p>
          <a:p>
            <a:pPr marL="0" indent="0">
              <a:buNone/>
            </a:pPr>
            <a:endParaRPr lang="en-US" sz="1400" spc="1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800" b="1" spc="100" dirty="0">
                <a:solidFill>
                  <a:schemeClr val="tx1">
                    <a:lumMod val="75000"/>
                    <a:lumOff val="25000"/>
                  </a:schemeClr>
                </a:solidFill>
                <a:latin typeface="Arial" panose="020B0604020202020204" pitchFamily="34" charset="0"/>
                <a:cs typeface="Arial" panose="020B0604020202020204" pitchFamily="34" charset="0"/>
              </a:rPr>
              <a:t>Veteran Assistance</a:t>
            </a:r>
            <a:r>
              <a:rPr lang="en-US" sz="1800" spc="100" dirty="0">
                <a:solidFill>
                  <a:schemeClr val="tx1">
                    <a:lumMod val="75000"/>
                    <a:lumOff val="25000"/>
                  </a:schemeClr>
                </a:solidFill>
                <a:latin typeface="Arial" panose="020B0604020202020204" pitchFamily="34" charset="0"/>
                <a:cs typeface="Arial" panose="020B0604020202020204" pitchFamily="34" charset="0"/>
              </a:rPr>
              <a:t> - Any hours dedicated to the direct assistance of veterans, spouses and families. Examples include Yard Work, Home Repairs, Grocery Shopping, Caregiver Respite, and Rides to medical appointments (using private vehicle). </a:t>
            </a:r>
          </a:p>
        </p:txBody>
      </p:sp>
    </p:spTree>
    <p:extLst>
      <p:ext uri="{BB962C8B-B14F-4D97-AF65-F5344CB8AC3E}">
        <p14:creationId xmlns:p14="http://schemas.microsoft.com/office/powerpoint/2010/main" val="2431578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Can Volunteer?</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14</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4212380-4006-9075-C506-2B7275B7C654}"/>
              </a:ext>
            </a:extLst>
          </p:cNvPr>
          <p:cNvSpPr txBox="1"/>
          <p:nvPr/>
        </p:nvSpPr>
        <p:spPr>
          <a:xfrm>
            <a:off x="1937302" y="834224"/>
            <a:ext cx="9432313" cy="5693866"/>
          </a:xfrm>
          <a:prstGeom prst="rect">
            <a:avLst/>
          </a:prstGeom>
          <a:noFill/>
        </p:spPr>
        <p:txBody>
          <a:bodyPr wrap="square">
            <a:spAutoFit/>
          </a:bodyPr>
          <a:lstStyle/>
          <a:p>
            <a:pPr marL="285750" indent="-285750">
              <a:buClr>
                <a:schemeClr val="accent2">
                  <a:lumMod val="50000"/>
                </a:schemeClr>
              </a:buClr>
              <a:buSzPct val="95000"/>
              <a:buFont typeface="Wingdings" panose="05000000000000000000" pitchFamily="2" charset="2"/>
              <a:buChar char="Ø"/>
            </a:pPr>
            <a:r>
              <a:rPr lang="en-US" sz="2800" spc="100" dirty="0">
                <a:solidFill>
                  <a:schemeClr val="tx1">
                    <a:lumMod val="75000"/>
                    <a:lumOff val="25000"/>
                  </a:schemeClr>
                </a:solidFill>
                <a:latin typeface="Arial" panose="020B0604020202020204" pitchFamily="34" charset="0"/>
                <a:cs typeface="Arial" panose="020B0604020202020204" pitchFamily="34" charset="0"/>
              </a:rPr>
              <a:t>Chapter members</a:t>
            </a:r>
          </a:p>
          <a:p>
            <a:pPr marL="285750" indent="-285750">
              <a:buClr>
                <a:schemeClr val="accent2">
                  <a:lumMod val="50000"/>
                </a:schemeClr>
              </a:buClr>
              <a:buSzPct val="95000"/>
              <a:buFont typeface="Wingdings" panose="05000000000000000000" pitchFamily="2" charset="2"/>
              <a:buChar char="Ø"/>
            </a:pPr>
            <a:endParaRPr lang="en-US" sz="2400" spc="1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accent2">
                  <a:lumMod val="50000"/>
                </a:schemeClr>
              </a:buClr>
              <a:buSzPct val="95000"/>
              <a:buFont typeface="Wingdings" panose="05000000000000000000" pitchFamily="2" charset="2"/>
              <a:buChar char="Ø"/>
            </a:pPr>
            <a:r>
              <a:rPr lang="en-US" sz="2800" spc="100" dirty="0">
                <a:solidFill>
                  <a:schemeClr val="tx1">
                    <a:lumMod val="75000"/>
                    <a:lumOff val="25000"/>
                  </a:schemeClr>
                </a:solidFill>
                <a:latin typeface="Arial" panose="020B0604020202020204" pitchFamily="34" charset="0"/>
                <a:cs typeface="Arial" panose="020B0604020202020204" pitchFamily="34" charset="0"/>
              </a:rPr>
              <a:t>Unit members </a:t>
            </a:r>
          </a:p>
          <a:p>
            <a:pPr marL="285750" indent="-285750">
              <a:buClr>
                <a:schemeClr val="accent2">
                  <a:lumMod val="50000"/>
                </a:schemeClr>
              </a:buClr>
              <a:buSzPct val="95000"/>
              <a:buFont typeface="Wingdings" panose="05000000000000000000" pitchFamily="2" charset="2"/>
              <a:buChar char="Ø"/>
            </a:pPr>
            <a:endParaRPr lang="en-US" sz="2400" spc="1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accent2">
                  <a:lumMod val="50000"/>
                </a:schemeClr>
              </a:buClr>
              <a:buSzPct val="95000"/>
              <a:buFont typeface="Wingdings" panose="05000000000000000000" pitchFamily="2" charset="2"/>
              <a:buChar char="Ø"/>
            </a:pPr>
            <a:r>
              <a:rPr lang="en-US" sz="2800" spc="100" dirty="0">
                <a:solidFill>
                  <a:schemeClr val="tx1">
                    <a:lumMod val="75000"/>
                    <a:lumOff val="25000"/>
                  </a:schemeClr>
                </a:solidFill>
                <a:latin typeface="Arial" panose="020B0604020202020204" pitchFamily="34" charset="0"/>
                <a:cs typeface="Arial" panose="020B0604020202020204" pitchFamily="34" charset="0"/>
              </a:rPr>
              <a:t>Unit members also includes children of a military veteran relative (age up to 21) who may earn LVAP hours to qualify to apply for a DAV National Jesse Brown Memorial Scholarship award (minimum of 100 hours to qualify)</a:t>
            </a:r>
          </a:p>
          <a:p>
            <a:pPr marL="285750" indent="-285750">
              <a:buClr>
                <a:schemeClr val="accent2">
                  <a:lumMod val="50000"/>
                </a:schemeClr>
              </a:buClr>
              <a:buSzPct val="95000"/>
              <a:buFont typeface="Wingdings" panose="05000000000000000000" pitchFamily="2" charset="2"/>
              <a:buChar char="Ø"/>
            </a:pPr>
            <a:endParaRPr lang="en-US" sz="2400" spc="1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accent2">
                  <a:lumMod val="50000"/>
                </a:schemeClr>
              </a:buClr>
              <a:buSzPct val="95000"/>
              <a:buFont typeface="Wingdings" panose="05000000000000000000" pitchFamily="2" charset="2"/>
              <a:buChar char="Ø"/>
            </a:pPr>
            <a:r>
              <a:rPr lang="en-US" sz="2800" spc="100" dirty="0">
                <a:solidFill>
                  <a:schemeClr val="tx1">
                    <a:lumMod val="75000"/>
                    <a:lumOff val="25000"/>
                  </a:schemeClr>
                </a:solidFill>
                <a:latin typeface="Arial" panose="020B0604020202020204" pitchFamily="34" charset="0"/>
                <a:cs typeface="Arial" panose="020B0604020202020204" pitchFamily="34" charset="0"/>
              </a:rPr>
              <a:t>Based on the number of hours you volunteer, various awards are given by both the Department and the National DAV Organization</a:t>
            </a:r>
          </a:p>
        </p:txBody>
      </p:sp>
    </p:spTree>
    <p:extLst>
      <p:ext uri="{BB962C8B-B14F-4D97-AF65-F5344CB8AC3E}">
        <p14:creationId xmlns:p14="http://schemas.microsoft.com/office/powerpoint/2010/main" val="351777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Report LVAP Hours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15</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40E8422-817E-4499-B726-642F158FB373}"/>
              </a:ext>
            </a:extLst>
          </p:cNvPr>
          <p:cNvSpPr txBox="1"/>
          <p:nvPr/>
        </p:nvSpPr>
        <p:spPr>
          <a:xfrm>
            <a:off x="1874781" y="1135848"/>
            <a:ext cx="9727747" cy="3970318"/>
          </a:xfrm>
          <a:prstGeom prst="rect">
            <a:avLst/>
          </a:prstGeom>
          <a:noFill/>
        </p:spPr>
        <p:txBody>
          <a:bodyPr wrap="square">
            <a:spAutoFit/>
          </a:bodyPr>
          <a:lstStyle/>
          <a:p>
            <a:pPr marL="342900"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Each Chapter should designate one member as an LVAP  Volunteer Coordinator to gather the hours each month for the members</a:t>
            </a:r>
          </a:p>
          <a:p>
            <a:pPr marL="342900" indent="-342900">
              <a:buClr>
                <a:schemeClr val="accent3">
                  <a:lumMod val="50000"/>
                </a:schemeClr>
              </a:buClr>
              <a:buSzPct val="95000"/>
              <a:buFont typeface="Wingdings" panose="05000000000000000000" pitchFamily="2" charset="2"/>
              <a:buChar char="Ø"/>
            </a:pPr>
            <a:endParaRPr lang="en-US" sz="2000" spc="1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Hours are noted on the approved Department form</a:t>
            </a:r>
          </a:p>
          <a:p>
            <a:pPr marL="342900" indent="-342900">
              <a:buClr>
                <a:schemeClr val="accent3">
                  <a:lumMod val="50000"/>
                </a:schemeClr>
              </a:buClr>
              <a:buSzPct val="95000"/>
              <a:buFont typeface="Wingdings" panose="05000000000000000000" pitchFamily="2" charset="2"/>
              <a:buChar char="Ø"/>
            </a:pPr>
            <a:endParaRPr lang="en-US" sz="2000" spc="1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Form is then emailed to the DAV Virginia LVAP Coordinator at Headquarters – </a:t>
            </a:r>
            <a:r>
              <a:rPr lang="en-US" sz="2400" spc="100" dirty="0">
                <a:solidFill>
                  <a:schemeClr val="tx1">
                    <a:lumMod val="85000"/>
                    <a:lumOff val="1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davlvapva@gmail.com</a:t>
            </a:r>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Clr>
                <a:schemeClr val="accent3">
                  <a:lumMod val="50000"/>
                </a:schemeClr>
              </a:buClr>
              <a:buSzPct val="95000"/>
              <a:buFont typeface="Wingdings" panose="05000000000000000000" pitchFamily="2" charset="2"/>
              <a:buChar char="Ø"/>
            </a:pPr>
            <a:endParaRPr lang="en-US" sz="2000" spc="1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Clr>
                <a:schemeClr val="accent3">
                  <a:lumMod val="50000"/>
                </a:schemeClr>
              </a:buClr>
              <a:buSzPct val="95000"/>
              <a:buFont typeface="Wingdings" panose="05000000000000000000" pitchFamily="2" charset="2"/>
              <a:buChar char="Ø"/>
            </a:pPr>
            <a:r>
              <a:rPr lang="en-US" sz="2400" spc="100" dirty="0">
                <a:solidFill>
                  <a:schemeClr val="tx1">
                    <a:lumMod val="85000"/>
                    <a:lumOff val="15000"/>
                  </a:schemeClr>
                </a:solidFill>
                <a:latin typeface="Arial" panose="020B0604020202020204" pitchFamily="34" charset="0"/>
                <a:cs typeface="Arial" panose="020B0604020202020204" pitchFamily="34" charset="0"/>
              </a:rPr>
              <a:t>Chapter Coordinator should keep a copy of each month’s form submitted</a:t>
            </a:r>
          </a:p>
        </p:txBody>
      </p:sp>
    </p:spTree>
    <p:extLst>
      <p:ext uri="{BB962C8B-B14F-4D97-AF65-F5344CB8AC3E}">
        <p14:creationId xmlns:p14="http://schemas.microsoft.com/office/powerpoint/2010/main" val="18878938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Report LVAP Hours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16</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E203091-3163-03E1-840A-424BA117862D}"/>
              </a:ext>
            </a:extLst>
          </p:cNvPr>
          <p:cNvSpPr txBox="1"/>
          <p:nvPr/>
        </p:nvSpPr>
        <p:spPr>
          <a:xfrm>
            <a:off x="1742302" y="797510"/>
            <a:ext cx="9996615" cy="5262979"/>
          </a:xfrm>
          <a:prstGeom prst="rect">
            <a:avLst/>
          </a:prstGeom>
          <a:noFill/>
        </p:spPr>
        <p:txBody>
          <a:bodyPr wrap="square">
            <a:spAutoFit/>
          </a:bodyPr>
          <a:lstStyle/>
          <a:p>
            <a:r>
              <a:rPr lang="en-US" sz="2400" spc="100" dirty="0">
                <a:solidFill>
                  <a:schemeClr val="tx1">
                    <a:lumMod val="85000"/>
                    <a:lumOff val="15000"/>
                  </a:schemeClr>
                </a:solidFill>
                <a:latin typeface="Arial" panose="020B0604020202020204" pitchFamily="34" charset="0"/>
                <a:cs typeface="Arial" panose="020B0604020202020204" pitchFamily="34" charset="0"/>
              </a:rPr>
              <a:t>After completion of the form send it electronically to:</a:t>
            </a:r>
          </a:p>
          <a:p>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sz="2400" spc="15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Debbie Wood</a:t>
            </a:r>
          </a:p>
          <a:p>
            <a:pPr algn="ctr"/>
            <a:r>
              <a:rPr lang="en-US" sz="2400" spc="15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Virginia DAV LVAP Manager</a:t>
            </a:r>
          </a:p>
          <a:p>
            <a:pPr algn="ctr"/>
            <a:r>
              <a:rPr lang="en-US" sz="2400" spc="15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davLVAPva@gmail.com</a:t>
            </a:r>
          </a:p>
          <a:p>
            <a:pPr algn="ctr" fontAlgn="base"/>
            <a:r>
              <a:rPr lang="en-US" sz="2400" spc="15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540-206-2575, ext. 3</a:t>
            </a:r>
          </a:p>
          <a:p>
            <a:pPr fontAlgn="base"/>
            <a:r>
              <a:rPr lang="en-US" sz="2400" spc="100" dirty="0">
                <a:solidFill>
                  <a:schemeClr val="tx1">
                    <a:lumMod val="85000"/>
                    <a:lumOff val="15000"/>
                  </a:schemeClr>
                </a:solidFill>
                <a:latin typeface="Arial" panose="020B0604020202020204" pitchFamily="34" charset="0"/>
                <a:cs typeface="Arial" panose="020B0604020202020204" pitchFamily="34" charset="0"/>
              </a:rPr>
              <a:t>                                   </a:t>
            </a:r>
            <a:endParaRPr lang="en-US" sz="2400" i="1" spc="100" dirty="0">
              <a:solidFill>
                <a:schemeClr val="tx1">
                  <a:lumMod val="85000"/>
                  <a:lumOff val="15000"/>
                </a:schemeClr>
              </a:solidFill>
              <a:latin typeface="Arial" panose="020B0604020202020204" pitchFamily="34" charset="0"/>
              <a:cs typeface="Arial" panose="020B0604020202020204" pitchFamily="34" charset="0"/>
            </a:endParaRPr>
          </a:p>
          <a:p>
            <a:pPr fontAlgn="base"/>
            <a:endParaRPr lang="en-US" sz="2400" i="1" spc="100" dirty="0">
              <a:solidFill>
                <a:schemeClr val="tx1">
                  <a:lumMod val="85000"/>
                  <a:lumOff val="15000"/>
                </a:schemeClr>
              </a:solidFill>
              <a:latin typeface="Arial" panose="020B0604020202020204" pitchFamily="34" charset="0"/>
              <a:cs typeface="Arial" panose="020B0604020202020204" pitchFamily="34" charset="0"/>
            </a:endParaRPr>
          </a:p>
          <a:p>
            <a:pPr fontAlgn="base"/>
            <a:r>
              <a:rPr lang="en-US" sz="2400" spc="100" dirty="0">
                <a:solidFill>
                  <a:schemeClr val="tx1">
                    <a:lumMod val="85000"/>
                    <a:lumOff val="15000"/>
                  </a:schemeClr>
                </a:solidFill>
                <a:latin typeface="Arial" panose="020B0604020202020204" pitchFamily="34" charset="0"/>
                <a:cs typeface="Arial" panose="020B0604020202020204" pitchFamily="34" charset="0"/>
              </a:rPr>
              <a:t>Should the Chapter LVAP Coordinator need a copy of a Chapter report they can contact the LVAP Manager. Further information about LVAP is available on the DSC page of the Department Website:</a:t>
            </a:r>
          </a:p>
          <a:p>
            <a:pPr fontAlgn="base"/>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fontAlgn="base"/>
            <a:r>
              <a:rPr lang="en-US" sz="2400" spc="100" dirty="0">
                <a:solidFill>
                  <a:schemeClr val="tx1">
                    <a:lumMod val="85000"/>
                    <a:lumOff val="15000"/>
                  </a:schemeClr>
                </a:solidFill>
                <a:latin typeface="Arial" panose="020B0604020202020204" pitchFamily="34" charset="0"/>
                <a:cs typeface="Arial" panose="020B0604020202020204" pitchFamily="34" charset="0"/>
              </a:rPr>
              <a:t>       </a:t>
            </a:r>
            <a:r>
              <a:rPr lang="en-US" sz="24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http://www.virginiadav.org/department-service-commission</a:t>
            </a:r>
          </a:p>
        </p:txBody>
      </p:sp>
    </p:spTree>
    <p:extLst>
      <p:ext uri="{BB962C8B-B14F-4D97-AF65-F5344CB8AC3E}">
        <p14:creationId xmlns:p14="http://schemas.microsoft.com/office/powerpoint/2010/main" val="3583625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Virginia LVAP Awards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17</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0C41BD4-E2FA-5598-6511-DC5765B8E8DE}"/>
              </a:ext>
            </a:extLst>
          </p:cNvPr>
          <p:cNvSpPr txBox="1"/>
          <p:nvPr/>
        </p:nvSpPr>
        <p:spPr>
          <a:xfrm>
            <a:off x="1618735" y="1009817"/>
            <a:ext cx="10120184" cy="1815882"/>
          </a:xfrm>
          <a:prstGeom prst="rect">
            <a:avLst/>
          </a:prstGeom>
          <a:noFill/>
        </p:spPr>
        <p:txBody>
          <a:bodyPr wrap="square">
            <a:spAutoFit/>
          </a:bodyPr>
          <a:lstStyle/>
          <a:p>
            <a:r>
              <a:rPr lang="en-US" sz="2800" spc="100" dirty="0">
                <a:solidFill>
                  <a:schemeClr val="tx1">
                    <a:lumMod val="85000"/>
                    <a:lumOff val="15000"/>
                  </a:schemeClr>
                </a:solidFill>
                <a:latin typeface="Arial" panose="020B0604020202020204" pitchFamily="34" charset="0"/>
                <a:cs typeface="Arial" panose="020B0604020202020204" pitchFamily="34" charset="0"/>
              </a:rPr>
              <a:t>The Department Service Commission has established an award badge for those DAV and DAVA Virginia members who have accumulated a minimum of 5,000 hours of documented LVAP service. </a:t>
            </a:r>
          </a:p>
        </p:txBody>
      </p:sp>
      <p:sp>
        <p:nvSpPr>
          <p:cNvPr id="6" name="TextBox 5">
            <a:extLst>
              <a:ext uri="{FF2B5EF4-FFF2-40B4-BE49-F238E27FC236}">
                <a16:creationId xmlns:a16="http://schemas.microsoft.com/office/drawing/2014/main" id="{01095853-106F-F82A-F5CD-C6CC96F5641E}"/>
              </a:ext>
            </a:extLst>
          </p:cNvPr>
          <p:cNvSpPr txBox="1"/>
          <p:nvPr/>
        </p:nvSpPr>
        <p:spPr>
          <a:xfrm>
            <a:off x="2201942" y="3153400"/>
            <a:ext cx="6098058" cy="3046988"/>
          </a:xfrm>
          <a:prstGeom prst="rect">
            <a:avLst/>
          </a:prstGeom>
          <a:noFill/>
        </p:spPr>
        <p:txBody>
          <a:bodyPr wrap="square">
            <a:spAutoFit/>
          </a:bodyPr>
          <a:lstStyle/>
          <a:p>
            <a:pPr>
              <a:buClr>
                <a:schemeClr val="accent2">
                  <a:lumMod val="50000"/>
                </a:schemeClr>
              </a:buClr>
              <a:buSzPct val="95000"/>
            </a:pPr>
            <a:r>
              <a:rPr lang="en-US" dirty="0">
                <a:solidFill>
                  <a:schemeClr val="tx1">
                    <a:lumMod val="75000"/>
                    <a:lumOff val="25000"/>
                  </a:schemeClr>
                </a:solidFill>
              </a:rPr>
              <a:t>             </a:t>
            </a:r>
            <a:r>
              <a:rPr lang="en-US" sz="3200" i="1" spc="1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Hours     Bar Color</a:t>
            </a:r>
          </a:p>
          <a:p>
            <a:pPr marL="457200" indent="-457200">
              <a:buClr>
                <a:schemeClr val="accent2">
                  <a:lumMod val="50000"/>
                </a:schemeClr>
              </a:buClr>
              <a:buSzPct val="95000"/>
              <a:buFont typeface="Wingdings" panose="05000000000000000000" pitchFamily="2" charset="2"/>
              <a:buChar char="Ø"/>
            </a:pPr>
            <a:r>
              <a:rPr lang="en-US" sz="3200" spc="100" dirty="0">
                <a:solidFill>
                  <a:schemeClr val="tx1">
                    <a:lumMod val="75000"/>
                    <a:lumOff val="25000"/>
                  </a:schemeClr>
                </a:solidFill>
                <a:latin typeface="Arial" panose="020B0604020202020204" pitchFamily="34" charset="0"/>
                <a:cs typeface="Arial" panose="020B0604020202020204" pitchFamily="34" charset="0"/>
              </a:rPr>
              <a:t>   5,000	   Blue</a:t>
            </a:r>
          </a:p>
          <a:p>
            <a:pPr marL="457200" indent="-457200">
              <a:buClr>
                <a:schemeClr val="accent2">
                  <a:lumMod val="50000"/>
                </a:schemeClr>
              </a:buClr>
              <a:buSzPct val="95000"/>
              <a:buFont typeface="Wingdings" panose="05000000000000000000" pitchFamily="2" charset="2"/>
              <a:buChar char="Ø"/>
            </a:pPr>
            <a:r>
              <a:rPr lang="en-US" sz="3200" spc="100" dirty="0">
                <a:solidFill>
                  <a:schemeClr val="tx1">
                    <a:lumMod val="75000"/>
                    <a:lumOff val="25000"/>
                  </a:schemeClr>
                </a:solidFill>
                <a:latin typeface="Arial" panose="020B0604020202020204" pitchFamily="34" charset="0"/>
                <a:cs typeface="Arial" panose="020B0604020202020204" pitchFamily="34" charset="0"/>
              </a:rPr>
              <a:t> 10,000	   Red</a:t>
            </a:r>
          </a:p>
          <a:p>
            <a:pPr marL="457200" indent="-457200">
              <a:buClr>
                <a:schemeClr val="accent2">
                  <a:lumMod val="50000"/>
                </a:schemeClr>
              </a:buClr>
              <a:buSzPct val="95000"/>
              <a:buFont typeface="Wingdings" panose="05000000000000000000" pitchFamily="2" charset="2"/>
              <a:buChar char="Ø"/>
            </a:pPr>
            <a:r>
              <a:rPr lang="en-US" sz="3200" spc="100" dirty="0">
                <a:solidFill>
                  <a:schemeClr val="tx1">
                    <a:lumMod val="75000"/>
                    <a:lumOff val="25000"/>
                  </a:schemeClr>
                </a:solidFill>
                <a:latin typeface="Arial" panose="020B0604020202020204" pitchFamily="34" charset="0"/>
                <a:cs typeface="Arial" panose="020B0604020202020204" pitchFamily="34" charset="0"/>
              </a:rPr>
              <a:t> 15,000	   Bronze</a:t>
            </a:r>
          </a:p>
          <a:p>
            <a:pPr marL="457200" indent="-457200">
              <a:buClr>
                <a:schemeClr val="accent2">
                  <a:lumMod val="50000"/>
                </a:schemeClr>
              </a:buClr>
              <a:buSzPct val="95000"/>
              <a:buFont typeface="Wingdings" panose="05000000000000000000" pitchFamily="2" charset="2"/>
              <a:buChar char="Ø"/>
            </a:pPr>
            <a:r>
              <a:rPr lang="en-US" sz="3200" spc="100" dirty="0">
                <a:solidFill>
                  <a:schemeClr val="tx1">
                    <a:lumMod val="75000"/>
                    <a:lumOff val="25000"/>
                  </a:schemeClr>
                </a:solidFill>
                <a:latin typeface="Arial" panose="020B0604020202020204" pitchFamily="34" charset="0"/>
                <a:cs typeface="Arial" panose="020B0604020202020204" pitchFamily="34" charset="0"/>
              </a:rPr>
              <a:t> 20,000      Silver</a:t>
            </a:r>
          </a:p>
          <a:p>
            <a:pPr marL="457200" indent="-457200">
              <a:buClr>
                <a:schemeClr val="accent2">
                  <a:lumMod val="50000"/>
                </a:schemeClr>
              </a:buClr>
              <a:buSzPct val="95000"/>
              <a:buFont typeface="Wingdings" panose="05000000000000000000" pitchFamily="2" charset="2"/>
              <a:buChar char="Ø"/>
            </a:pPr>
            <a:r>
              <a:rPr lang="en-US" sz="3200" spc="100" dirty="0">
                <a:solidFill>
                  <a:schemeClr val="tx1">
                    <a:lumMod val="75000"/>
                    <a:lumOff val="25000"/>
                  </a:schemeClr>
                </a:solidFill>
                <a:latin typeface="Arial" panose="020B0604020202020204" pitchFamily="34" charset="0"/>
                <a:cs typeface="Arial" panose="020B0604020202020204" pitchFamily="34" charset="0"/>
              </a:rPr>
              <a:t> 25,000	   Gold</a:t>
            </a:r>
            <a:endParaRPr lang="en-US" sz="32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84BD04FD-D14B-285A-89BA-A8F0771BE41F}"/>
              </a:ext>
            </a:extLst>
          </p:cNvPr>
          <p:cNvPicPr/>
          <p:nvPr/>
        </p:nvPicPr>
        <p:blipFill>
          <a:blip r:embed="rId4">
            <a:extLst>
              <a:ext uri="{28A0092B-C50C-407E-A947-70E740481C1C}">
                <a14:useLocalDpi xmlns:a14="http://schemas.microsoft.com/office/drawing/2010/main"/>
              </a:ext>
            </a:extLst>
          </a:blip>
          <a:stretch>
            <a:fillRect/>
          </a:stretch>
        </p:blipFill>
        <p:spPr bwMode="auto">
          <a:xfrm>
            <a:off x="7191632" y="3366792"/>
            <a:ext cx="4235653" cy="2745082"/>
          </a:xfrm>
          <a:prstGeom prst="rect">
            <a:avLst/>
          </a:prstGeom>
          <a:ln>
            <a:noFill/>
          </a:ln>
          <a:effectLst>
            <a:glow rad="101600">
              <a:schemeClr val="bg2">
                <a:lumMod val="75000"/>
                <a:alpha val="40000"/>
              </a:schemeClr>
            </a:glow>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205143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Resources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18</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a:extLst>
              <a:ext uri="{FF2B5EF4-FFF2-40B4-BE49-F238E27FC236}">
                <a16:creationId xmlns:a16="http://schemas.microsoft.com/office/drawing/2014/main" id="{206A7F96-159F-A9D6-24CF-45E062C9A918}"/>
              </a:ext>
            </a:extLst>
          </p:cNvPr>
          <p:cNvGraphicFramePr>
            <a:graphicFrameLocks noChangeAspect="1"/>
          </p:cNvGraphicFramePr>
          <p:nvPr>
            <p:extLst>
              <p:ext uri="{D42A27DB-BD31-4B8C-83A1-F6EECF244321}">
                <p14:modId xmlns:p14="http://schemas.microsoft.com/office/powerpoint/2010/main" val="1175243968"/>
              </p:ext>
            </p:extLst>
          </p:nvPr>
        </p:nvGraphicFramePr>
        <p:xfrm>
          <a:off x="3635167" y="847887"/>
          <a:ext cx="1622673" cy="3394669"/>
        </p:xfrm>
        <a:graphic>
          <a:graphicData uri="http://schemas.openxmlformats.org/presentationml/2006/ole">
            <mc:AlternateContent xmlns:mc="http://schemas.openxmlformats.org/markup-compatibility/2006">
              <mc:Choice xmlns:v="urn:schemas-microsoft-com:vml" Requires="v">
                <p:oleObj name="Acrobat Document" r:id="rId4" imgW="2599961" imgH="6029007" progId="AcroExch.Document.DC">
                  <p:embed/>
                </p:oleObj>
              </mc:Choice>
              <mc:Fallback>
                <p:oleObj name="Acrobat Document" r:id="rId4" imgW="2599961" imgH="6029007" progId="AcroExch.Document.DC">
                  <p:embed/>
                  <p:pic>
                    <p:nvPicPr>
                      <p:cNvPr id="2" name="Object 1"/>
                      <p:cNvPicPr/>
                      <p:nvPr/>
                    </p:nvPicPr>
                    <p:blipFill>
                      <a:blip r:embed="rId5"/>
                      <a:stretch>
                        <a:fillRect/>
                      </a:stretch>
                    </p:blipFill>
                    <p:spPr>
                      <a:xfrm>
                        <a:off x="3635167" y="847887"/>
                        <a:ext cx="1622673" cy="3394669"/>
                      </a:xfrm>
                      <a:prstGeom prst="rect">
                        <a:avLst/>
                      </a:prstGeom>
                      <a:ln w="12700">
                        <a:solidFill>
                          <a:srgbClr val="92D050"/>
                        </a:solidFill>
                      </a:ln>
                    </p:spPr>
                  </p:pic>
                </p:oleObj>
              </mc:Fallback>
            </mc:AlternateContent>
          </a:graphicData>
        </a:graphic>
      </p:graphicFrame>
      <p:graphicFrame>
        <p:nvGraphicFramePr>
          <p:cNvPr id="3" name="Object 2">
            <a:extLst>
              <a:ext uri="{FF2B5EF4-FFF2-40B4-BE49-F238E27FC236}">
                <a16:creationId xmlns:a16="http://schemas.microsoft.com/office/drawing/2014/main" id="{D0EFEDFA-78DA-EACA-69FE-361CDCDCADB1}"/>
              </a:ext>
            </a:extLst>
          </p:cNvPr>
          <p:cNvGraphicFramePr>
            <a:graphicFrameLocks noChangeAspect="1"/>
          </p:cNvGraphicFramePr>
          <p:nvPr>
            <p:extLst>
              <p:ext uri="{D42A27DB-BD31-4B8C-83A1-F6EECF244321}">
                <p14:modId xmlns:p14="http://schemas.microsoft.com/office/powerpoint/2010/main" val="1599666249"/>
              </p:ext>
            </p:extLst>
          </p:nvPr>
        </p:nvGraphicFramePr>
        <p:xfrm>
          <a:off x="1261164" y="2723152"/>
          <a:ext cx="2144161" cy="2714503"/>
        </p:xfrm>
        <a:graphic>
          <a:graphicData uri="http://schemas.openxmlformats.org/presentationml/2006/ole">
            <mc:AlternateContent xmlns:mc="http://schemas.openxmlformats.org/markup-compatibility/2006">
              <mc:Choice xmlns:v="urn:schemas-microsoft-com:vml" Requires="v">
                <p:oleObj name="Acrobat Document" r:id="rId6" imgW="5829298" imgH="7543706" progId="AcroExch.Document.DC">
                  <p:embed/>
                </p:oleObj>
              </mc:Choice>
              <mc:Fallback>
                <p:oleObj name="Acrobat Document" r:id="rId6" imgW="5829298" imgH="7543706" progId="AcroExch.Document.DC">
                  <p:embed/>
                  <p:pic>
                    <p:nvPicPr>
                      <p:cNvPr id="6" name="Object 5"/>
                      <p:cNvPicPr/>
                      <p:nvPr/>
                    </p:nvPicPr>
                    <p:blipFill>
                      <a:blip r:embed="rId7"/>
                      <a:stretch>
                        <a:fillRect/>
                      </a:stretch>
                    </p:blipFill>
                    <p:spPr>
                      <a:xfrm>
                        <a:off x="1261164" y="2723152"/>
                        <a:ext cx="2144161" cy="2714503"/>
                      </a:xfrm>
                      <a:prstGeom prst="rect">
                        <a:avLst/>
                      </a:prstGeom>
                      <a:ln>
                        <a:solidFill>
                          <a:srgbClr val="92D050"/>
                        </a:solidFill>
                      </a:ln>
                    </p:spPr>
                  </p:pic>
                </p:oleObj>
              </mc:Fallback>
            </mc:AlternateContent>
          </a:graphicData>
        </a:graphic>
      </p:graphicFrame>
      <p:graphicFrame>
        <p:nvGraphicFramePr>
          <p:cNvPr id="4" name="Object 3">
            <a:extLst>
              <a:ext uri="{FF2B5EF4-FFF2-40B4-BE49-F238E27FC236}">
                <a16:creationId xmlns:a16="http://schemas.microsoft.com/office/drawing/2014/main" id="{73287E8E-E3D7-D702-3C1B-98ADDFA0D1A2}"/>
              </a:ext>
            </a:extLst>
          </p:cNvPr>
          <p:cNvGraphicFramePr>
            <a:graphicFrameLocks noChangeAspect="1"/>
          </p:cNvGraphicFramePr>
          <p:nvPr>
            <p:extLst>
              <p:ext uri="{D42A27DB-BD31-4B8C-83A1-F6EECF244321}">
                <p14:modId xmlns:p14="http://schemas.microsoft.com/office/powerpoint/2010/main" val="2141582801"/>
              </p:ext>
            </p:extLst>
          </p:nvPr>
        </p:nvGraphicFramePr>
        <p:xfrm>
          <a:off x="3635167" y="4346610"/>
          <a:ext cx="2460833" cy="1901553"/>
        </p:xfrm>
        <a:graphic>
          <a:graphicData uri="http://schemas.openxmlformats.org/presentationml/2006/ole">
            <mc:AlternateContent xmlns:mc="http://schemas.openxmlformats.org/markup-compatibility/2006">
              <mc:Choice xmlns:v="urn:schemas-microsoft-com:vml" Requires="v">
                <p:oleObj name="Acrobat Document" r:id="rId8" imgW="7543441" imgH="5829159" progId="AcroExch.Document.DC">
                  <p:embed/>
                </p:oleObj>
              </mc:Choice>
              <mc:Fallback>
                <p:oleObj name="Acrobat Document" r:id="rId8" imgW="7543441" imgH="5829159" progId="AcroExch.Document.DC">
                  <p:embed/>
                  <p:pic>
                    <p:nvPicPr>
                      <p:cNvPr id="9" name="Object 8"/>
                      <p:cNvPicPr/>
                      <p:nvPr/>
                    </p:nvPicPr>
                    <p:blipFill>
                      <a:blip r:embed="rId9"/>
                      <a:stretch>
                        <a:fillRect/>
                      </a:stretch>
                    </p:blipFill>
                    <p:spPr>
                      <a:xfrm>
                        <a:off x="3635167" y="4346610"/>
                        <a:ext cx="2460833" cy="1901553"/>
                      </a:xfrm>
                      <a:prstGeom prst="rect">
                        <a:avLst/>
                      </a:prstGeom>
                      <a:ln>
                        <a:solidFill>
                          <a:srgbClr val="92D050"/>
                        </a:solidFill>
                      </a:ln>
                    </p:spPr>
                  </p:pic>
                </p:oleObj>
              </mc:Fallback>
            </mc:AlternateContent>
          </a:graphicData>
        </a:graphic>
      </p:graphicFrame>
      <p:sp>
        <p:nvSpPr>
          <p:cNvPr id="10" name="TextBox 9">
            <a:extLst>
              <a:ext uri="{FF2B5EF4-FFF2-40B4-BE49-F238E27FC236}">
                <a16:creationId xmlns:a16="http://schemas.microsoft.com/office/drawing/2014/main" id="{02F752BA-8DF2-35BC-F543-85821D63F6D4}"/>
              </a:ext>
            </a:extLst>
          </p:cNvPr>
          <p:cNvSpPr txBox="1"/>
          <p:nvPr/>
        </p:nvSpPr>
        <p:spPr>
          <a:xfrm>
            <a:off x="5365630" y="1160501"/>
            <a:ext cx="6193113" cy="1938992"/>
          </a:xfrm>
          <a:prstGeom prst="rect">
            <a:avLst/>
          </a:prstGeom>
          <a:noFill/>
        </p:spPr>
        <p:txBody>
          <a:bodyPr wrap="square">
            <a:spAutoFit/>
          </a:bodyPr>
          <a:lstStyle/>
          <a:p>
            <a:pPr algn="just"/>
            <a:r>
              <a:rPr lang="en-US" sz="2400" spc="100" dirty="0">
                <a:solidFill>
                  <a:schemeClr val="tx1">
                    <a:lumMod val="85000"/>
                    <a:lumOff val="15000"/>
                  </a:schemeClr>
                </a:solidFill>
                <a:latin typeface="Arial" panose="020B0604020202020204" pitchFamily="34" charset="0"/>
                <a:cs typeface="Arial" panose="020B0604020202020204" pitchFamily="34" charset="0"/>
              </a:rPr>
              <a:t>DAV publishes several booklets and handouts that cover the Volunteer Service Program, LVAP, as well as the DAV Brand Stylebook and DAV Language Guide.</a:t>
            </a:r>
          </a:p>
        </p:txBody>
      </p:sp>
      <p:graphicFrame>
        <p:nvGraphicFramePr>
          <p:cNvPr id="11" name="Object 10">
            <a:extLst>
              <a:ext uri="{FF2B5EF4-FFF2-40B4-BE49-F238E27FC236}">
                <a16:creationId xmlns:a16="http://schemas.microsoft.com/office/drawing/2014/main" id="{6D4DE9F6-98AB-9C32-A8BC-6CDFDAA385FC}"/>
              </a:ext>
            </a:extLst>
          </p:cNvPr>
          <p:cNvGraphicFramePr>
            <a:graphicFrameLocks noChangeAspect="1"/>
          </p:cNvGraphicFramePr>
          <p:nvPr>
            <p:extLst>
              <p:ext uri="{D42A27DB-BD31-4B8C-83A1-F6EECF244321}">
                <p14:modId xmlns:p14="http://schemas.microsoft.com/office/powerpoint/2010/main" val="1458216301"/>
              </p:ext>
            </p:extLst>
          </p:nvPr>
        </p:nvGraphicFramePr>
        <p:xfrm>
          <a:off x="6896063" y="3476287"/>
          <a:ext cx="2199035" cy="2574578"/>
        </p:xfrm>
        <a:graphic>
          <a:graphicData uri="http://schemas.openxmlformats.org/presentationml/2006/ole">
            <mc:AlternateContent xmlns:mc="http://schemas.openxmlformats.org/markup-compatibility/2006">
              <mc:Choice xmlns:v="urn:schemas-microsoft-com:vml" Requires="v">
                <p:oleObj name="Acrobat Document" r:id="rId10" imgW="5829298" imgH="7543706" progId="AcroExch.Document.DC">
                  <p:embed/>
                </p:oleObj>
              </mc:Choice>
              <mc:Fallback>
                <p:oleObj name="Acrobat Document" r:id="rId10" imgW="5829298" imgH="7543706" progId="AcroExch.Document.DC">
                  <p:embed/>
                  <p:pic>
                    <p:nvPicPr>
                      <p:cNvPr id="10" name="Object 9"/>
                      <p:cNvPicPr/>
                      <p:nvPr/>
                    </p:nvPicPr>
                    <p:blipFill>
                      <a:blip r:embed="rId11"/>
                      <a:stretch>
                        <a:fillRect/>
                      </a:stretch>
                    </p:blipFill>
                    <p:spPr>
                      <a:xfrm>
                        <a:off x="6896063" y="3476287"/>
                        <a:ext cx="2199035" cy="2574578"/>
                      </a:xfrm>
                      <a:prstGeom prst="rect">
                        <a:avLst/>
                      </a:prstGeom>
                      <a:ln>
                        <a:solidFill>
                          <a:srgbClr val="92D050"/>
                        </a:solidFill>
                      </a:ln>
                    </p:spPr>
                  </p:pic>
                </p:oleObj>
              </mc:Fallback>
            </mc:AlternateContent>
          </a:graphicData>
        </a:graphic>
      </p:graphicFrame>
      <p:graphicFrame>
        <p:nvGraphicFramePr>
          <p:cNvPr id="12" name="Object 11">
            <a:extLst>
              <a:ext uri="{FF2B5EF4-FFF2-40B4-BE49-F238E27FC236}">
                <a16:creationId xmlns:a16="http://schemas.microsoft.com/office/drawing/2014/main" id="{4838374C-E767-36D0-1235-45A0098993E7}"/>
              </a:ext>
            </a:extLst>
          </p:cNvPr>
          <p:cNvGraphicFramePr>
            <a:graphicFrameLocks noChangeAspect="1"/>
          </p:cNvGraphicFramePr>
          <p:nvPr>
            <p:extLst>
              <p:ext uri="{D42A27DB-BD31-4B8C-83A1-F6EECF244321}">
                <p14:modId xmlns:p14="http://schemas.microsoft.com/office/powerpoint/2010/main" val="2727253403"/>
              </p:ext>
            </p:extLst>
          </p:nvPr>
        </p:nvGraphicFramePr>
        <p:xfrm>
          <a:off x="9848096" y="3192977"/>
          <a:ext cx="1578293" cy="2987042"/>
        </p:xfrm>
        <a:graphic>
          <a:graphicData uri="http://schemas.openxmlformats.org/presentationml/2006/ole">
            <mc:AlternateContent xmlns:mc="http://schemas.openxmlformats.org/markup-compatibility/2006">
              <mc:Choice xmlns:v="urn:schemas-microsoft-com:vml" Requires="v">
                <p:oleObj name="Acrobat Document" r:id="rId12" imgW="2599961" imgH="6029007" progId="AcroExch.Document.DC">
                  <p:embed/>
                </p:oleObj>
              </mc:Choice>
              <mc:Fallback>
                <p:oleObj name="Acrobat Document" r:id="rId12" imgW="2599961" imgH="6029007" progId="AcroExch.Document.DC">
                  <p:embed/>
                  <p:pic>
                    <p:nvPicPr>
                      <p:cNvPr id="3" name="Object 2"/>
                      <p:cNvPicPr/>
                      <p:nvPr/>
                    </p:nvPicPr>
                    <p:blipFill>
                      <a:blip r:embed="rId13"/>
                      <a:stretch>
                        <a:fillRect/>
                      </a:stretch>
                    </p:blipFill>
                    <p:spPr>
                      <a:xfrm>
                        <a:off x="9848096" y="3192977"/>
                        <a:ext cx="1578293" cy="2987042"/>
                      </a:xfrm>
                      <a:prstGeom prst="rect">
                        <a:avLst/>
                      </a:prstGeom>
                      <a:ln w="12700">
                        <a:solidFill>
                          <a:srgbClr val="92D050"/>
                        </a:solidFill>
                      </a:ln>
                    </p:spPr>
                  </p:pic>
                </p:oleObj>
              </mc:Fallback>
            </mc:AlternateContent>
          </a:graphicData>
        </a:graphic>
      </p:graphicFrame>
    </p:spTree>
    <p:extLst>
      <p:ext uri="{BB962C8B-B14F-4D97-AF65-F5344CB8AC3E}">
        <p14:creationId xmlns:p14="http://schemas.microsoft.com/office/powerpoint/2010/main" val="3210815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37302" y="69779"/>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LVAP Contacts</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19</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BDD39361-0CBF-4744-877F-0D1674F37091}"/>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9" name="Picture 8">
            <a:extLst>
              <a:ext uri="{FF2B5EF4-FFF2-40B4-BE49-F238E27FC236}">
                <a16:creationId xmlns:a16="http://schemas.microsoft.com/office/drawing/2014/main" id="{FADB7166-A452-44D7-9A27-F4F0CF60F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FEBF3F4-9402-4C70-5579-DA28595FAA6A}"/>
              </a:ext>
            </a:extLst>
          </p:cNvPr>
          <p:cNvSpPr txBox="1"/>
          <p:nvPr/>
        </p:nvSpPr>
        <p:spPr>
          <a:xfrm>
            <a:off x="3506655" y="993344"/>
            <a:ext cx="6098058" cy="5509200"/>
          </a:xfrm>
          <a:prstGeom prst="rect">
            <a:avLst/>
          </a:prstGeom>
          <a:noFill/>
        </p:spPr>
        <p:txBody>
          <a:bodyPr wrap="square">
            <a:spAutoFit/>
          </a:bodyPr>
          <a:lstStyle/>
          <a:p>
            <a:pPr algn="ctr"/>
            <a:r>
              <a:rPr lang="en-US" sz="3200" b="1" u="sng" spc="100"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Virginia DAV LVAP Manager</a:t>
            </a:r>
          </a:p>
          <a:p>
            <a:pPr algn="ct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Debbie Wood</a:t>
            </a:r>
          </a:p>
          <a:p>
            <a:pPr algn="ct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4"/>
              </a:rPr>
              <a:t>davLVAPva@gmail.com</a:t>
            </a:r>
            <a:endPar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base"/>
            <a:r>
              <a:rPr lang="en-US" sz="3200" spc="15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540-206-2575</a:t>
            </a: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ext. 3</a:t>
            </a:r>
          </a:p>
          <a:p>
            <a:pPr algn="ctr"/>
            <a:endParaRPr lang="en-US" sz="3200" spc="100" dirty="0">
              <a:solidFill>
                <a:schemeClr val="tx1">
                  <a:lumMod val="75000"/>
                  <a:lumOff val="25000"/>
                </a:schemeClr>
              </a:solidFill>
              <a:effectLst>
                <a:outerShdw blurRad="38100" dist="38100" dir="2700000" algn="tl">
                  <a:srgbClr val="000000">
                    <a:alpha val="43137"/>
                  </a:srgbClr>
                </a:outerShdw>
              </a:effectLst>
            </a:endParaRPr>
          </a:p>
          <a:p>
            <a:pPr algn="ctr"/>
            <a:endParaRPr lang="en-US" sz="3200" spc="100" dirty="0">
              <a:solidFill>
                <a:schemeClr val="tx1">
                  <a:lumMod val="75000"/>
                  <a:lumOff val="25000"/>
                </a:schemeClr>
              </a:solidFill>
              <a:effectLst>
                <a:outerShdw blurRad="38100" dist="38100" dir="2700000" algn="tl">
                  <a:srgbClr val="000000">
                    <a:alpha val="43137"/>
                  </a:srgbClr>
                </a:outerShdw>
              </a:effectLst>
            </a:endParaRPr>
          </a:p>
          <a:p>
            <a:pPr algn="ctr"/>
            <a:r>
              <a:rPr lang="en-US" sz="3200" b="1" u="sng" spc="1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DSD Chairman</a:t>
            </a:r>
          </a:p>
          <a:p>
            <a:pPr algn="ct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Cynthia Bailey, PDC</a:t>
            </a:r>
          </a:p>
          <a:p>
            <a:pPr algn="ct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5"/>
              </a:rPr>
              <a:t>davDSDva@gmail.com</a:t>
            </a:r>
            <a:endPar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757-286-8080</a:t>
            </a:r>
          </a:p>
          <a:p>
            <a:pPr algn="ctr"/>
            <a:endParaRPr lang="en-US" sz="3200"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981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347A6D-D7C1-473E-B895-4FD93C9DE2D9}"/>
              </a:ext>
            </a:extLst>
          </p:cNvPr>
          <p:cNvSpPr txBox="1"/>
          <p:nvPr/>
        </p:nvSpPr>
        <p:spPr>
          <a:xfrm>
            <a:off x="9417820" y="6611779"/>
            <a:ext cx="3063242" cy="246221"/>
          </a:xfrm>
          <a:prstGeom prst="rect">
            <a:avLst/>
          </a:prstGeom>
          <a:noFill/>
        </p:spPr>
        <p:txBody>
          <a:bodyPr wrap="square" rtlCol="0">
            <a:spAutoFit/>
          </a:bodyPr>
          <a:lstStyle/>
          <a:p>
            <a:pPr algn="ctr" defTabSz="914400">
              <a:defRPr/>
            </a:pPr>
            <a:r>
              <a:rPr lang="en-US" sz="1000" b="1" spc="11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Department of Virginia 2023</a:t>
            </a:r>
          </a:p>
        </p:txBody>
      </p:sp>
      <p:sp>
        <p:nvSpPr>
          <p:cNvPr id="3" name="Title 2">
            <a:extLst>
              <a:ext uri="{FF2B5EF4-FFF2-40B4-BE49-F238E27FC236}">
                <a16:creationId xmlns:a16="http://schemas.microsoft.com/office/drawing/2014/main" id="{42F3691C-2D68-4011-8474-44BFD410D6AE}"/>
              </a:ext>
            </a:extLst>
          </p:cNvPr>
          <p:cNvSpPr>
            <a:spLocks noGrp="1"/>
          </p:cNvSpPr>
          <p:nvPr>
            <p:ph type="title"/>
          </p:nvPr>
        </p:nvSpPr>
        <p:spPr>
          <a:xfrm>
            <a:off x="1063550" y="2171400"/>
            <a:ext cx="11061156" cy="1752599"/>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en-US" sz="10700" b="1" spc="150" dirty="0">
                <a:ln/>
                <a:solidFill>
                  <a:schemeClr val="bg2">
                    <a:lumMod val="25000"/>
                  </a:schemeClr>
                </a:solidFill>
                <a:effectLst>
                  <a:outerShdw blurRad="38100" dist="38100" dir="2700000" algn="tl">
                    <a:srgbClr val="000000">
                      <a:alpha val="43137"/>
                    </a:srgbClr>
                  </a:outerShdw>
                </a:effectLst>
                <a:latin typeface="Arial Nova" panose="020B0504020202020204" pitchFamily="34" charset="0"/>
              </a:rPr>
              <a:t>LVAP</a:t>
            </a:r>
            <a:br>
              <a:rPr lang="en-US" sz="7200" b="1" spc="150" dirty="0">
                <a:ln/>
                <a:solidFill>
                  <a:schemeClr val="bg2">
                    <a:lumMod val="25000"/>
                  </a:schemeClr>
                </a:solidFill>
                <a:effectLst>
                  <a:outerShdw blurRad="38100" dist="38100" dir="2700000" algn="tl">
                    <a:srgbClr val="000000">
                      <a:alpha val="43137"/>
                    </a:srgbClr>
                  </a:outerShdw>
                </a:effectLst>
                <a:latin typeface="Arial Nova" panose="020B0504020202020204" pitchFamily="34" charset="0"/>
              </a:rPr>
            </a:br>
            <a:r>
              <a:rPr lang="en-US" sz="7200" b="1" spc="150" dirty="0">
                <a:ln/>
                <a:solidFill>
                  <a:schemeClr val="bg2">
                    <a:lumMod val="50000"/>
                  </a:schemeClr>
                </a:solidFill>
                <a:effectLst>
                  <a:outerShdw blurRad="38100" dist="38100" dir="2700000" algn="tl">
                    <a:srgbClr val="000000">
                      <a:alpha val="43137"/>
                    </a:srgbClr>
                  </a:outerShdw>
                </a:effectLst>
                <a:latin typeface="Arial Nova" panose="020B0504020202020204" pitchFamily="34" charset="0"/>
              </a:rPr>
              <a:t>Local Veterans </a:t>
            </a:r>
            <a:br>
              <a:rPr lang="en-US" sz="7200" b="1" spc="150" dirty="0">
                <a:ln/>
                <a:solidFill>
                  <a:schemeClr val="bg2">
                    <a:lumMod val="50000"/>
                  </a:schemeClr>
                </a:solidFill>
                <a:effectLst>
                  <a:outerShdw blurRad="38100" dist="38100" dir="2700000" algn="tl">
                    <a:srgbClr val="000000">
                      <a:alpha val="43137"/>
                    </a:srgbClr>
                  </a:outerShdw>
                </a:effectLst>
                <a:latin typeface="Arial Nova" panose="020B0504020202020204" pitchFamily="34" charset="0"/>
              </a:rPr>
            </a:br>
            <a:r>
              <a:rPr lang="en-US" sz="7200" b="1" spc="150" dirty="0">
                <a:ln/>
                <a:solidFill>
                  <a:schemeClr val="bg2">
                    <a:lumMod val="50000"/>
                  </a:schemeClr>
                </a:solidFill>
                <a:effectLst>
                  <a:outerShdw blurRad="38100" dist="38100" dir="2700000" algn="tl">
                    <a:srgbClr val="000000">
                      <a:alpha val="43137"/>
                    </a:srgbClr>
                  </a:outerShdw>
                </a:effectLst>
                <a:latin typeface="Arial Nova" panose="020B0504020202020204" pitchFamily="34" charset="0"/>
              </a:rPr>
              <a:t>Assistance Program </a:t>
            </a:r>
          </a:p>
        </p:txBody>
      </p:sp>
      <p:pic>
        <p:nvPicPr>
          <p:cNvPr id="5" name="Picture 4">
            <a:extLst>
              <a:ext uri="{FF2B5EF4-FFF2-40B4-BE49-F238E27FC236}">
                <a16:creationId xmlns:a16="http://schemas.microsoft.com/office/drawing/2014/main" id="{42065047-F939-4186-99B9-5744588B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16" y="246416"/>
            <a:ext cx="2835774" cy="739546"/>
          </a:xfrm>
          <a:prstGeom prst="rect">
            <a:avLst/>
          </a:pr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Tree>
    <p:extLst>
      <p:ext uri="{BB962C8B-B14F-4D97-AF65-F5344CB8AC3E}">
        <p14:creationId xmlns:p14="http://schemas.microsoft.com/office/powerpoint/2010/main" val="29226544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1269546" y="830661"/>
            <a:ext cx="10084905" cy="60016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Department of Virginia</a:t>
            </a:r>
            <a:br>
              <a:rPr lang="en-US" sz="5400" b="1" dirty="0">
                <a:ln/>
                <a:solidFill>
                  <a:schemeClr val="accent3">
                    <a:lumMod val="50000"/>
                  </a:schemeClr>
                </a:solidFill>
                <a:latin typeface="Arial" panose="020B0604020202020204" pitchFamily="34" charset="0"/>
                <a:cs typeface="Arial" panose="020B0604020202020204" pitchFamily="34" charset="0"/>
              </a:rPr>
            </a:br>
            <a:r>
              <a:rPr lang="en-US" sz="4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Disabled American Veterans</a:t>
            </a:r>
            <a:br>
              <a:rPr lang="en-US" sz="5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 Box 7176</a:t>
            </a:r>
            <a:br>
              <a:rPr lang="en-US" sz="4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Roanoke, VA  24019-0147</a:t>
            </a:r>
            <a:br>
              <a:rPr lang="en-US" sz="44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0" b="1" dirty="0">
                <a:ln/>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a:ln/>
                <a:solidFill>
                  <a:schemeClr val="tx1">
                    <a:lumMod val="75000"/>
                    <a:lumOff val="25000"/>
                  </a:schemeClr>
                </a:solidFill>
                <a:latin typeface="Arial" panose="020B0604020202020204" pitchFamily="34" charset="0"/>
                <a:cs typeface="Arial" panose="020B0604020202020204" pitchFamily="34" charset="0"/>
              </a:rPr>
              <a:t>540-206-2575       </a:t>
            </a:r>
            <a:r>
              <a:rPr lang="en-US" sz="1800" b="1" i="1" dirty="0">
                <a:ln/>
                <a:solidFill>
                  <a:schemeClr val="tx1">
                    <a:lumMod val="75000"/>
                    <a:lumOff val="25000"/>
                  </a:schemeClr>
                </a:solidFill>
                <a:latin typeface="Arial" panose="020B0604020202020204" pitchFamily="34" charset="0"/>
                <a:cs typeface="Arial" panose="020B0604020202020204" pitchFamily="34" charset="0"/>
              </a:rPr>
              <a:t>toll free</a:t>
            </a:r>
            <a:r>
              <a:rPr lang="en-US" sz="1800" b="1" dirty="0">
                <a:ln/>
                <a:solidFill>
                  <a:schemeClr val="tx1">
                    <a:lumMod val="75000"/>
                    <a:lumOff val="25000"/>
                  </a:schemeClr>
                </a:solidFill>
                <a:latin typeface="Arial" panose="020B0604020202020204" pitchFamily="34" charset="0"/>
                <a:cs typeface="Arial" panose="020B0604020202020204" pitchFamily="34" charset="0"/>
              </a:rPr>
              <a:t>: </a:t>
            </a:r>
            <a:r>
              <a:rPr lang="en-US" sz="2400" b="1" dirty="0">
                <a:ln/>
                <a:solidFill>
                  <a:schemeClr val="tx1">
                    <a:lumMod val="75000"/>
                    <a:lumOff val="25000"/>
                  </a:schemeClr>
                </a:solidFill>
                <a:latin typeface="Arial" panose="020B0604020202020204" pitchFamily="34" charset="0"/>
                <a:cs typeface="Arial" panose="020B0604020202020204" pitchFamily="34" charset="0"/>
              </a:rPr>
              <a:t>866-706-5889</a:t>
            </a:r>
            <a:br>
              <a:rPr lang="en-US" sz="2400" b="1" dirty="0">
                <a:ln/>
                <a:solidFill>
                  <a:schemeClr val="tx1">
                    <a:lumMod val="75000"/>
                    <a:lumOff val="25000"/>
                  </a:schemeClr>
                </a:solidFill>
                <a:latin typeface="Arial" panose="020B0604020202020204" pitchFamily="34" charset="0"/>
                <a:cs typeface="Arial" panose="020B0604020202020204" pitchFamily="34" charset="0"/>
              </a:rPr>
            </a:br>
            <a:br>
              <a:rPr lang="en-US" sz="1800" b="1" dirty="0">
                <a:ln/>
                <a:solidFill>
                  <a:schemeClr val="tx1">
                    <a:lumMod val="75000"/>
                    <a:lumOff val="25000"/>
                  </a:schemeClr>
                </a:solidFill>
                <a:latin typeface="Arial" panose="020B0604020202020204" pitchFamily="34" charset="0"/>
                <a:cs typeface="Arial" panose="020B0604020202020204" pitchFamily="34" charset="0"/>
              </a:rPr>
            </a:br>
            <a:r>
              <a:rPr lang="en-US" sz="1800" b="1" dirty="0">
                <a:ln/>
                <a:solidFill>
                  <a:schemeClr val="tx1">
                    <a:lumMod val="75000"/>
                    <a:lumOff val="25000"/>
                  </a:schemeClr>
                </a:solidFill>
                <a:latin typeface="Arial" panose="020B0604020202020204" pitchFamily="34" charset="0"/>
                <a:cs typeface="Arial" panose="020B0604020202020204" pitchFamily="34" charset="0"/>
              </a:rPr>
              <a:t>www.</a:t>
            </a:r>
            <a:r>
              <a:rPr lang="en-US" sz="2000" b="1" dirty="0">
                <a:ln/>
                <a:solidFill>
                  <a:schemeClr val="tx1">
                    <a:lumMod val="75000"/>
                    <a:lumOff val="25000"/>
                  </a:schemeClr>
                </a:solidFill>
                <a:latin typeface="Arial" panose="020B0604020202020204" pitchFamily="34" charset="0"/>
                <a:cs typeface="Arial" panose="020B0604020202020204" pitchFamily="34" charset="0"/>
              </a:rPr>
              <a:t>V</a:t>
            </a:r>
            <a:r>
              <a:rPr lang="en-US" sz="1800" b="1" dirty="0">
                <a:ln/>
                <a:solidFill>
                  <a:schemeClr val="tx1">
                    <a:lumMod val="75000"/>
                    <a:lumOff val="25000"/>
                  </a:schemeClr>
                </a:solidFill>
                <a:latin typeface="Arial" panose="020B0604020202020204" pitchFamily="34" charset="0"/>
                <a:cs typeface="Arial" panose="020B0604020202020204" pitchFamily="34" charset="0"/>
              </a:rPr>
              <a:t>irginia</a:t>
            </a:r>
            <a:r>
              <a:rPr lang="en-US" sz="2000" b="1" dirty="0">
                <a:ln/>
                <a:solidFill>
                  <a:schemeClr val="tx1">
                    <a:lumMod val="75000"/>
                    <a:lumOff val="25000"/>
                  </a:schemeClr>
                </a:solidFill>
                <a:latin typeface="Arial" panose="020B0604020202020204" pitchFamily="34" charset="0"/>
                <a:cs typeface="Arial" panose="020B0604020202020204" pitchFamily="34" charset="0"/>
              </a:rPr>
              <a:t>DAV</a:t>
            </a:r>
            <a:r>
              <a:rPr lang="en-US" sz="1800" b="1" dirty="0">
                <a:ln/>
                <a:solidFill>
                  <a:schemeClr val="tx1">
                    <a:lumMod val="75000"/>
                    <a:lumOff val="25000"/>
                  </a:schemeClr>
                </a:solidFill>
                <a:latin typeface="Arial" panose="020B0604020202020204" pitchFamily="34" charset="0"/>
                <a:cs typeface="Arial" panose="020B0604020202020204" pitchFamily="34" charset="0"/>
              </a:rPr>
              <a:t>.org </a:t>
            </a:r>
            <a:br>
              <a:rPr lang="en-US" sz="1600" b="1" dirty="0">
                <a:ln/>
                <a:solidFill>
                  <a:schemeClr val="tx1">
                    <a:lumMod val="75000"/>
                    <a:lumOff val="25000"/>
                  </a:schemeClr>
                </a:solidFill>
                <a:latin typeface="Arial" panose="020B0604020202020204" pitchFamily="34" charset="0"/>
                <a:cs typeface="Arial" panose="020B0604020202020204" pitchFamily="34" charset="0"/>
              </a:rPr>
            </a:br>
            <a:br>
              <a:rPr lang="en-US" sz="1600" b="1" dirty="0">
                <a:ln/>
                <a:solidFill>
                  <a:schemeClr val="tx1">
                    <a:lumMod val="75000"/>
                    <a:lumOff val="25000"/>
                  </a:schemeClr>
                </a:solidFill>
                <a:latin typeface="Arial" panose="020B0604020202020204" pitchFamily="34" charset="0"/>
                <a:cs typeface="Arial" panose="020B0604020202020204" pitchFamily="34" charset="0"/>
              </a:rPr>
            </a:br>
            <a:r>
              <a:rPr lang="en-US" sz="1600" b="1" dirty="0">
                <a:ln/>
                <a:solidFill>
                  <a:schemeClr val="tx1">
                    <a:lumMod val="75000"/>
                    <a:lumOff val="25000"/>
                  </a:schemeClr>
                </a:solidFill>
                <a:latin typeface="Arial" panose="020B0604020202020204" pitchFamily="34" charset="0"/>
                <a:cs typeface="Arial" panose="020B0604020202020204" pitchFamily="34" charset="0"/>
              </a:rPr>
              <a:t>                                                        </a:t>
            </a:r>
            <a:r>
              <a:rPr lang="en-US" sz="1200" b="1" dirty="0">
                <a:ln/>
                <a:solidFill>
                  <a:schemeClr val="tx1">
                    <a:lumMod val="75000"/>
                    <a:lumOff val="25000"/>
                  </a:schemeClr>
                </a:solidFill>
                <a:latin typeface="Arial" panose="020B0604020202020204" pitchFamily="34" charset="0"/>
                <a:cs typeface="Arial" panose="020B0604020202020204" pitchFamily="34" charset="0"/>
              </a:rPr>
              <a:t>@DAVVirginia                     </a:t>
            </a:r>
            <a:br>
              <a:rPr lang="en-US" sz="1600" b="1" dirty="0">
                <a:ln/>
                <a:solidFill>
                  <a:schemeClr val="tx1">
                    <a:lumMod val="75000"/>
                    <a:lumOff val="25000"/>
                  </a:schemeClr>
                </a:solidFill>
                <a:latin typeface="Arial" panose="020B0604020202020204" pitchFamily="34" charset="0"/>
                <a:cs typeface="Arial" panose="020B0604020202020204" pitchFamily="34" charset="0"/>
              </a:rPr>
            </a:br>
            <a:br>
              <a:rPr lang="en-US" sz="1600" b="1" dirty="0">
                <a:ln/>
                <a:solidFill>
                  <a:schemeClr val="accent3">
                    <a:lumMod val="50000"/>
                  </a:schemeClr>
                </a:solidFill>
                <a:latin typeface="Arial" panose="020B0604020202020204" pitchFamily="34" charset="0"/>
                <a:cs typeface="Arial" panose="020B0604020202020204" pitchFamily="34" charset="0"/>
              </a:rPr>
            </a:br>
            <a:r>
              <a:rPr lang="en-US" sz="1600" b="1" dirty="0">
                <a:ln/>
                <a:solidFill>
                  <a:schemeClr val="accent3">
                    <a:lumMod val="50000"/>
                  </a:schemeClr>
                </a:solidFill>
                <a:latin typeface="Arial" panose="020B0604020202020204" pitchFamily="34" charset="0"/>
                <a:cs typeface="Arial" panose="020B0604020202020204" pitchFamily="34" charset="0"/>
              </a:rPr>
              <a:t>                                             </a:t>
            </a:r>
            <a:br>
              <a:rPr lang="en-US" sz="1400" b="1" dirty="0">
                <a:ln/>
                <a:solidFill>
                  <a:schemeClr val="accent3">
                    <a:lumMod val="50000"/>
                  </a:schemeClr>
                </a:solidFill>
                <a:latin typeface="Arial" panose="020B0604020202020204" pitchFamily="34" charset="0"/>
                <a:cs typeface="Arial" panose="020B0604020202020204" pitchFamily="34" charset="0"/>
              </a:rPr>
            </a:br>
            <a:br>
              <a:rPr lang="en-US" sz="1800" b="1" dirty="0">
                <a:ln/>
                <a:solidFill>
                  <a:schemeClr val="accent3">
                    <a:lumMod val="50000"/>
                  </a:schemeClr>
                </a:solidFill>
                <a:latin typeface="Arial" panose="020B0604020202020204" pitchFamily="34" charset="0"/>
                <a:cs typeface="Arial" panose="020B0604020202020204" pitchFamily="34" charset="0"/>
              </a:rPr>
            </a:br>
            <a:endParaRPr lang="en-US" sz="1800" b="1" dirty="0">
              <a:ln/>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11354451" y="6322383"/>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20</a:t>
            </a:fld>
            <a:endParaRPr lang="en-US" dirty="0">
              <a:solidFill>
                <a:prstClr val="black">
                  <a:tint val="75000"/>
                </a:prstClr>
              </a:solidFill>
              <a:latin typeface="Calibri" panose="020F0502020204030204"/>
            </a:endParaRPr>
          </a:p>
        </p:txBody>
      </p:sp>
      <p:sp>
        <p:nvSpPr>
          <p:cNvPr id="4" name="Rectangle 3"/>
          <p:cNvSpPr/>
          <p:nvPr/>
        </p:nvSpPr>
        <p:spPr>
          <a:xfrm>
            <a:off x="2603524" y="6650379"/>
            <a:ext cx="7736306" cy="199285"/>
          </a:xfrm>
          <a:prstGeom prst="rect">
            <a:avLst/>
          </a:prstGeom>
        </p:spPr>
        <p:txBody>
          <a:bodyPr wrap="square">
            <a:spAutoFit/>
          </a:bodyPr>
          <a:lstStyle/>
          <a:p>
            <a:pPr defTabSz="914400">
              <a:lnSpc>
                <a:spcPct val="107000"/>
              </a:lnSpc>
              <a:defRPr/>
            </a:pPr>
            <a:r>
              <a:rPr lang="en-US" sz="7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No part of this work covered by the copyright herein may be reproduced or used in any form or by any means without permission from DAV-Department of Virginia</a:t>
            </a:r>
          </a:p>
        </p:txBody>
      </p:sp>
      <p:sp>
        <p:nvSpPr>
          <p:cNvPr id="6" name="Rectangle 5"/>
          <p:cNvSpPr/>
          <p:nvPr/>
        </p:nvSpPr>
        <p:spPr>
          <a:xfrm>
            <a:off x="2603524" y="6487453"/>
            <a:ext cx="6413957" cy="200055"/>
          </a:xfrm>
          <a:prstGeom prst="rect">
            <a:avLst/>
          </a:prstGeom>
        </p:spPr>
        <p:txBody>
          <a:bodyPr wrap="square">
            <a:spAutoFit/>
          </a:bodyPr>
          <a:lstStyle/>
          <a:p>
            <a:pPr defTabSz="914400">
              <a:defRPr/>
            </a:pPr>
            <a:r>
              <a:rPr lang="en-US" sz="700" b="1" dirty="0">
                <a:solidFill>
                  <a:schemeClr val="accent3">
                    <a:lumMod val="50000"/>
                  </a:schemeClr>
                </a:solidFill>
                <a:latin typeface="Arial" panose="020B0604020202020204" pitchFamily="34" charset="0"/>
                <a:cs typeface="Arial" panose="020B0604020202020204" pitchFamily="34" charset="0"/>
              </a:rPr>
              <a:t>© 2023 DAV-Department of Virginia. ALL RIGHTS RESERVED</a:t>
            </a:r>
          </a:p>
        </p:txBody>
      </p:sp>
      <p:grpSp>
        <p:nvGrpSpPr>
          <p:cNvPr id="11" name="Group 10">
            <a:extLst>
              <a:ext uri="{FF2B5EF4-FFF2-40B4-BE49-F238E27FC236}">
                <a16:creationId xmlns:a16="http://schemas.microsoft.com/office/drawing/2014/main" id="{2CE876A6-7AE7-4680-8C7A-218CC5870907}"/>
              </a:ext>
            </a:extLst>
          </p:cNvPr>
          <p:cNvGrpSpPr/>
          <p:nvPr/>
        </p:nvGrpSpPr>
        <p:grpSpPr>
          <a:xfrm>
            <a:off x="5398942" y="5288856"/>
            <a:ext cx="1826112" cy="418099"/>
            <a:chOff x="4375880" y="5178700"/>
            <a:chExt cx="1826112" cy="418099"/>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3051" y="5183045"/>
              <a:ext cx="498941" cy="401149"/>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5880" y="5211431"/>
              <a:ext cx="382225" cy="38222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9899" y="5178700"/>
              <a:ext cx="412548" cy="418099"/>
            </a:xfrm>
            <a:prstGeom prst="rect">
              <a:avLst/>
            </a:prstGeom>
          </p:spPr>
        </p:pic>
      </p:grpSp>
      <p:pic>
        <p:nvPicPr>
          <p:cNvPr id="13" name="Picture 12">
            <a:extLst>
              <a:ext uri="{FF2B5EF4-FFF2-40B4-BE49-F238E27FC236}">
                <a16:creationId xmlns:a16="http://schemas.microsoft.com/office/drawing/2014/main" id="{3C92395E-84F8-4EFB-A47D-F324FCE973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12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CDBEA0F-A108-4353-90A7-BF17D0B8D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995CA3FF-C7B7-4925-839C-2964031A2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6" name="Freeform 7">
              <a:extLst>
                <a:ext uri="{FF2B5EF4-FFF2-40B4-BE49-F238E27FC236}">
                  <a16:creationId xmlns:a16="http://schemas.microsoft.com/office/drawing/2014/main" id="{2F295FED-2731-4AE1-8A15-70625050D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7" name="Freeform 8">
              <a:extLst>
                <a:ext uri="{FF2B5EF4-FFF2-40B4-BE49-F238E27FC236}">
                  <a16:creationId xmlns:a16="http://schemas.microsoft.com/office/drawing/2014/main" id="{44695954-F76F-43EF-9154-7F75A1FAF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8" name="Freeform 9">
              <a:extLst>
                <a:ext uri="{FF2B5EF4-FFF2-40B4-BE49-F238E27FC236}">
                  <a16:creationId xmlns:a16="http://schemas.microsoft.com/office/drawing/2014/main" id="{D259EAC8-11A2-41BF-9DED-1E0926E4F7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9" name="Freeform 10">
              <a:extLst>
                <a:ext uri="{FF2B5EF4-FFF2-40B4-BE49-F238E27FC236}">
                  <a16:creationId xmlns:a16="http://schemas.microsoft.com/office/drawing/2014/main" id="{09E28710-F8B9-4D97-87F8-2FB672BE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0" name="Freeform 11">
              <a:extLst>
                <a:ext uri="{FF2B5EF4-FFF2-40B4-BE49-F238E27FC236}">
                  <a16:creationId xmlns:a16="http://schemas.microsoft.com/office/drawing/2014/main" id="{BFA17A07-C153-4CAA-80DD-675249B97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2" name="Freeform: Shape 41">
            <a:extLst>
              <a:ext uri="{FF2B5EF4-FFF2-40B4-BE49-F238E27FC236}">
                <a16:creationId xmlns:a16="http://schemas.microsoft.com/office/drawing/2014/main" id="{DADCEC0B-C4E5-43D6-9C25-53BA2F56D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posing for the camera&#10;&#10;Description automatically generated">
            <a:extLst>
              <a:ext uri="{FF2B5EF4-FFF2-40B4-BE49-F238E27FC236}">
                <a16:creationId xmlns:a16="http://schemas.microsoft.com/office/drawing/2014/main" id="{CBC00AE0-561A-4191-BAE0-1A046D17C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265" y="4664076"/>
            <a:ext cx="4022662" cy="1337534"/>
          </a:xfrm>
          <a:prstGeom prst="rect">
            <a:avLst/>
          </a:prstGeom>
          <a:effectLst>
            <a:outerShdw blurRad="177800" dist="241300" dir="2700000" algn="tl" rotWithShape="0">
              <a:prstClr val="black">
                <a:alpha val="40000"/>
              </a:prstClr>
            </a:outerShdw>
          </a:effectLst>
        </p:spPr>
      </p:pic>
      <p:sp>
        <p:nvSpPr>
          <p:cNvPr id="4" name="Footer Placeholder 3">
            <a:extLst>
              <a:ext uri="{FF2B5EF4-FFF2-40B4-BE49-F238E27FC236}">
                <a16:creationId xmlns:a16="http://schemas.microsoft.com/office/drawing/2014/main" id="{DB5FF1E7-9D1A-447B-812E-2A2872E1CC4E}"/>
              </a:ext>
            </a:extLst>
          </p:cNvPr>
          <p:cNvSpPr>
            <a:spLocks noGrp="1"/>
          </p:cNvSpPr>
          <p:nvPr>
            <p:ph type="ftr" sz="quarter" idx="11"/>
          </p:nvPr>
        </p:nvSpPr>
        <p:spPr>
          <a:xfrm>
            <a:off x="2777393" y="6536266"/>
            <a:ext cx="7084177" cy="365125"/>
          </a:xfrm>
        </p:spPr>
        <p:txBody>
          <a:bodyPr vert="horz" lIns="91440" tIns="45720" rIns="91440" bIns="45720" rtlCol="0">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100" normalizeH="0" baseline="0" noProof="0" dirty="0">
                <a:ln>
                  <a:noFill/>
                </a:ln>
                <a:solidFill>
                  <a:schemeClr val="bg1">
                    <a:lumMod val="50000"/>
                  </a:schemeClr>
                </a:solidFill>
                <a:effectLst/>
                <a:uLnTx/>
                <a:uFillTx/>
                <a:latin typeface="Calibri Light" panose="020F0302020204030204" pitchFamily="34" charset="0"/>
                <a:ea typeface="+mn-ea"/>
                <a:cs typeface="Calibri Light" panose="020F0302020204030204" pitchFamily="34" charset="0"/>
              </a:rPr>
              <a:t>Department </a:t>
            </a:r>
            <a:r>
              <a:rPr kumimoji="0" lang="en-US" sz="900" b="0" i="0" u="none" strike="noStrike" kern="1200" cap="none" spc="100" normalizeH="0" baseline="0" noProof="0" dirty="0">
                <a:ln>
                  <a:noFill/>
                </a:ln>
                <a:solidFill>
                  <a:schemeClr val="bg1">
                    <a:lumMod val="50000"/>
                  </a:schemeClr>
                </a:solidFill>
                <a:effectLst/>
                <a:uLnTx/>
                <a:uFillTx/>
                <a:latin typeface="Calibri Light" panose="020F0302020204030204" pitchFamily="34" charset="0"/>
                <a:ea typeface="+mn-ea"/>
                <a:cs typeface="Calibri Light" panose="020F0302020204030204" pitchFamily="34" charset="0"/>
              </a:rPr>
              <a:t>of</a:t>
            </a:r>
            <a:r>
              <a:rPr kumimoji="0" lang="en-US" b="0" i="0" u="none" strike="noStrike" kern="1200" cap="none" spc="100" normalizeH="0" baseline="0" noProof="0" dirty="0">
                <a:ln>
                  <a:noFill/>
                </a:ln>
                <a:solidFill>
                  <a:schemeClr val="bg1">
                    <a:lumMod val="50000"/>
                  </a:schemeClr>
                </a:solidFill>
                <a:effectLst/>
                <a:uLnTx/>
                <a:uFillTx/>
                <a:latin typeface="Calibri Light" panose="020F0302020204030204" pitchFamily="34" charset="0"/>
                <a:ea typeface="+mn-ea"/>
                <a:cs typeface="Calibri Light" panose="020F0302020204030204" pitchFamily="34" charset="0"/>
              </a:rPr>
              <a:t> Virginia</a:t>
            </a:r>
          </a:p>
        </p:txBody>
      </p:sp>
      <p:sp>
        <p:nvSpPr>
          <p:cNvPr id="8" name="Slide Number Placeholder 4">
            <a:extLst>
              <a:ext uri="{FF2B5EF4-FFF2-40B4-BE49-F238E27FC236}">
                <a16:creationId xmlns:a16="http://schemas.microsoft.com/office/drawing/2014/main" id="{ECCAAA0B-055A-46C9-AC0A-B4C86A23AD9C}"/>
              </a:ext>
            </a:extLst>
          </p:cNvPr>
          <p:cNvSpPr txBox="1">
            <a:spLocks/>
          </p:cNvSpPr>
          <p:nvPr/>
        </p:nvSpPr>
        <p:spPr>
          <a:xfrm>
            <a:off x="11534065" y="6487837"/>
            <a:ext cx="551167" cy="365125"/>
          </a:xfrm>
          <a:prstGeom prst="rect">
            <a:avLst/>
          </a:prstGeom>
        </p:spPr>
        <p:txBody>
          <a:bodyPr vert="horz" lIns="91440" tIns="45720" rIns="4572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FF9353F9-6FC0-4501-B721-5C92757755E0}" type="slidenum">
              <a:rPr kumimoji="0" lang="en-US" sz="1800" b="0" i="0" u="none" strike="noStrike" kern="1200" cap="none" spc="0" normalizeH="0" baseline="0" noProof="0" smtClean="0">
                <a:ln>
                  <a:noFill/>
                </a:ln>
                <a:solidFill>
                  <a:srgbClr val="CDD0D1">
                    <a:lumMod val="90000"/>
                    <a:lumOff val="1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800" b="0" i="0" u="none" strike="noStrike" kern="1200" cap="none" spc="0" normalizeH="0" baseline="0" noProof="0">
              <a:ln>
                <a:noFill/>
              </a:ln>
              <a:solidFill>
                <a:srgbClr val="CDD0D1">
                  <a:lumMod val="90000"/>
                  <a:lumOff val="10000"/>
                </a:srgbClr>
              </a:solidFill>
              <a:effectLst/>
              <a:uLnTx/>
              <a:uFillTx/>
              <a:latin typeface="Calibri" panose="020F0502020204030204"/>
              <a:ea typeface="+mn-ea"/>
              <a:cs typeface="+mn-cs"/>
            </a:endParaRPr>
          </a:p>
        </p:txBody>
      </p:sp>
      <p:pic>
        <p:nvPicPr>
          <p:cNvPr id="6" name="Picture 5" descr="Graphical user interface&#10;&#10;Description automatically generated with low confidence">
            <a:extLst>
              <a:ext uri="{FF2B5EF4-FFF2-40B4-BE49-F238E27FC236}">
                <a16:creationId xmlns:a16="http://schemas.microsoft.com/office/drawing/2014/main" id="{6B15DEA4-DE45-4E0A-AC7C-867061F09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625" y="1804828"/>
            <a:ext cx="8020870" cy="1314263"/>
          </a:xfrm>
          <a:prstGeom prst="rect">
            <a:avLst/>
          </a:prstGeom>
        </p:spPr>
      </p:pic>
    </p:spTree>
    <p:extLst>
      <p:ext uri="{BB962C8B-B14F-4D97-AF65-F5344CB8AC3E}">
        <p14:creationId xmlns:p14="http://schemas.microsoft.com/office/powerpoint/2010/main" val="13363402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889534"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DSD Chairman</a:t>
            </a:r>
          </a:p>
        </p:txBody>
      </p:sp>
      <p:sp>
        <p:nvSpPr>
          <p:cNvPr id="4" name="Footer Placeholder 3"/>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3</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86A78141-EFFB-45C0-94A0-8ABF2F83E040}"/>
              </a:ext>
            </a:extLst>
          </p:cNvPr>
          <p:cNvSpPr txBox="1"/>
          <p:nvPr/>
        </p:nvSpPr>
        <p:spPr>
          <a:xfrm>
            <a:off x="1816925" y="2736502"/>
            <a:ext cx="9714015" cy="1384995"/>
          </a:xfrm>
          <a:prstGeom prst="rect">
            <a:avLst/>
          </a:prstGeom>
          <a:noFill/>
        </p:spPr>
        <p:txBody>
          <a:bodyPr wrap="square" rtlCol="0">
            <a:spAutoFit/>
          </a:bodyPr>
          <a:lstStyle/>
          <a:p>
            <a:pPr algn="ctr"/>
            <a:r>
              <a:rPr lang="en-US" sz="6600" b="1" spc="12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PDC Cynthia Bailey</a:t>
            </a:r>
            <a:endParaRPr lang="en-US" sz="4400" b="1" spc="12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pc="12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C9486E8-ADBB-4ACE-B4BA-7B7D881793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392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51145"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Department of Virginia LVAP Manager</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4</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E6598087-D3EC-462F-89A8-E8B923701CFC}"/>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3179AF71-8A3C-4507-AA01-99A593A4FE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64105E13-4BF6-2F32-B8D8-64D7959B8B46}"/>
              </a:ext>
            </a:extLst>
          </p:cNvPr>
          <p:cNvSpPr txBox="1"/>
          <p:nvPr/>
        </p:nvSpPr>
        <p:spPr>
          <a:xfrm>
            <a:off x="3395846" y="2875002"/>
            <a:ext cx="6347361" cy="1107996"/>
          </a:xfrm>
          <a:prstGeom prst="rect">
            <a:avLst/>
          </a:prstGeom>
          <a:noFill/>
        </p:spPr>
        <p:txBody>
          <a:bodyPr wrap="square" rtlCol="0">
            <a:spAutoFit/>
          </a:bodyPr>
          <a:lstStyle/>
          <a:p>
            <a:pPr algn="ctr"/>
            <a:r>
              <a:rPr lang="en-US" sz="6600" b="1" spc="1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Debbie</a:t>
            </a:r>
            <a:r>
              <a:rPr lang="en-US" sz="6600" spc="100" dirty="0">
                <a:solidFill>
                  <a:schemeClr val="tx1">
                    <a:lumMod val="75000"/>
                    <a:lumOff val="25000"/>
                  </a:schemeClr>
                </a:solidFill>
                <a:effectLst>
                  <a:outerShdw blurRad="38100" dist="38100" dir="2700000" algn="tl">
                    <a:srgbClr val="000000">
                      <a:alpha val="43137"/>
                    </a:srgbClr>
                  </a:outerShdw>
                </a:effectLst>
              </a:rPr>
              <a:t>  </a:t>
            </a:r>
            <a:r>
              <a:rPr lang="en-US" sz="6600" b="1" spc="1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Wood</a:t>
            </a:r>
          </a:p>
        </p:txBody>
      </p:sp>
    </p:spTree>
    <p:extLst>
      <p:ext uri="{BB962C8B-B14F-4D97-AF65-F5344CB8AC3E}">
        <p14:creationId xmlns:p14="http://schemas.microsoft.com/office/powerpoint/2010/main" val="655323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60670"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DAV Mission Statement</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5</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6E84BDE5-E249-43F6-839D-4B3C0C885A7C}"/>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CE0D9FDC-31A8-4A9A-8BBE-215EEB1BD4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11F01B3-E627-FA31-617B-ED3F97E0B7A8}"/>
              </a:ext>
            </a:extLst>
          </p:cNvPr>
          <p:cNvSpPr txBox="1"/>
          <p:nvPr/>
        </p:nvSpPr>
        <p:spPr>
          <a:xfrm>
            <a:off x="1458418" y="1528479"/>
            <a:ext cx="10478529" cy="4355038"/>
          </a:xfrm>
          <a:prstGeom prst="rect">
            <a:avLst/>
          </a:prstGeom>
          <a:noFill/>
        </p:spPr>
        <p:txBody>
          <a:bodyPr wrap="square">
            <a:spAutoFit/>
          </a:bodyPr>
          <a:lstStyle/>
          <a:p>
            <a:pPr algn="ctr"/>
            <a:r>
              <a:rPr lang="en-US" sz="2800" b="1" spc="1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dedicated to a single purpose:</a:t>
            </a:r>
          </a:p>
          <a:p>
            <a:pPr algn="just"/>
            <a:endParaRPr lang="en-US" sz="900" spc="100" dirty="0">
              <a:solidFill>
                <a:schemeClr val="tx1">
                  <a:lumMod val="85000"/>
                  <a:lumOff val="15000"/>
                </a:schemeClr>
              </a:solidFill>
              <a:latin typeface="Kartika" panose="02020503030404060203" pitchFamily="18" charset="0"/>
              <a:cs typeface="Kartika" panose="02020503030404060203" pitchFamily="18" charset="0"/>
            </a:endParaRPr>
          </a:p>
          <a:p>
            <a:pPr algn="just">
              <a:lnSpc>
                <a:spcPct val="150000"/>
              </a:lnSpc>
            </a:pPr>
            <a:r>
              <a:rPr lang="en-US" sz="2400" spc="100" dirty="0">
                <a:solidFill>
                  <a:schemeClr val="tx1">
                    <a:lumMod val="85000"/>
                    <a:lumOff val="15000"/>
                  </a:schemeClr>
                </a:solidFill>
                <a:latin typeface="Arial" panose="020B0604020202020204" pitchFamily="34" charset="0"/>
                <a:cs typeface="Arial" panose="020B0604020202020204" pitchFamily="34" charset="0"/>
              </a:rPr>
              <a:t>Empowering veterans to lead high quality lives with respect and dignity. We accomplish this by making sure veterans and their families can access the full range of benefits available to them; fighting for the interests of America’s injured heroes on Capitol Hill; and educating the public about the great sacrifices and needs of veterans transitioning back to civilian life.</a:t>
            </a:r>
          </a:p>
          <a:p>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347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2321978" y="69573"/>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DAV Voluntary Service</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6</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1667DA4C-3A8B-4468-AE01-C63F50D8FF40}"/>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3120157F-F5E6-426B-B2D1-CAE3B3EA5A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9783EEF4-49B5-DB00-3992-022E96E16AEE}"/>
              </a:ext>
            </a:extLst>
          </p:cNvPr>
          <p:cNvSpPr txBox="1"/>
          <p:nvPr/>
        </p:nvSpPr>
        <p:spPr>
          <a:xfrm>
            <a:off x="1680519" y="902200"/>
            <a:ext cx="10317891" cy="5401479"/>
          </a:xfrm>
          <a:prstGeom prst="rect">
            <a:avLst/>
          </a:prstGeom>
          <a:noFill/>
        </p:spPr>
        <p:txBody>
          <a:bodyPr wrap="square">
            <a:spAutoFit/>
          </a:bodyPr>
          <a:lstStyle/>
          <a:p>
            <a:pPr algn="just" fontAlgn="base">
              <a:spcBef>
                <a:spcPct val="0"/>
              </a:spcBef>
              <a:spcAft>
                <a:spcPct val="0"/>
              </a:spcAft>
              <a:defRPr/>
            </a:pPr>
            <a:r>
              <a:rPr lang="en-US" altLang="en-US" sz="2300" spc="100" dirty="0">
                <a:solidFill>
                  <a:schemeClr val="tx1">
                    <a:lumMod val="85000"/>
                    <a:lumOff val="15000"/>
                  </a:schemeClr>
                </a:solidFill>
                <a:latin typeface="Arial" panose="020B0604020202020204" pitchFamily="34" charset="0"/>
                <a:cs typeface="Arial" panose="020B0604020202020204" pitchFamily="34" charset="0"/>
              </a:rPr>
              <a:t>  Service is the cornerstone of DAV’s mission of empowering veterans to lead high-quality and fulfilled lives. DAV has several programs including the VA Community Development and Civic Engagement (CDCE), DAV Transportation Network,  Local Veterans Assistance Program (LVAP), and the National Disabled Veterans Winter Sports Clinic (NDVWSC)</a:t>
            </a:r>
          </a:p>
          <a:p>
            <a:pPr algn="just" fontAlgn="base">
              <a:spcBef>
                <a:spcPct val="0"/>
              </a:spcBef>
              <a:spcAft>
                <a:spcPct val="0"/>
              </a:spcAft>
              <a:defRPr/>
            </a:pPr>
            <a:endParaRPr lang="en-US" altLang="en-US" sz="2300" spc="100" dirty="0">
              <a:solidFill>
                <a:schemeClr val="tx1">
                  <a:lumMod val="85000"/>
                  <a:lumOff val="15000"/>
                </a:schemeClr>
              </a:solidFill>
              <a:latin typeface="Arial" panose="020B0604020202020204" pitchFamily="34" charset="0"/>
              <a:cs typeface="Arial" panose="020B0604020202020204" pitchFamily="34" charset="0"/>
            </a:endParaRPr>
          </a:p>
          <a:p>
            <a:pPr algn="just" fontAlgn="base">
              <a:spcBef>
                <a:spcPct val="0"/>
              </a:spcBef>
              <a:spcAft>
                <a:spcPct val="0"/>
              </a:spcAft>
              <a:defRPr/>
            </a:pPr>
            <a:r>
              <a:rPr lang="en-US" altLang="en-US" sz="2300" spc="100" dirty="0">
                <a:solidFill>
                  <a:schemeClr val="tx1">
                    <a:lumMod val="85000"/>
                    <a:lumOff val="15000"/>
                  </a:schemeClr>
                </a:solidFill>
                <a:latin typeface="Arial" panose="020B0604020202020204" pitchFamily="34" charset="0"/>
                <a:cs typeface="Arial" panose="020B0604020202020204" pitchFamily="34" charset="0"/>
              </a:rPr>
              <a:t>  Our nation’s heroes at VA Medical Centers, nursing homes and clinics need volunteers to assist them. Veterans who are homebound or who need assistance with household chores or transportation need our help too.</a:t>
            </a:r>
          </a:p>
          <a:p>
            <a:pPr algn="just" fontAlgn="base">
              <a:spcBef>
                <a:spcPct val="0"/>
              </a:spcBef>
              <a:spcAft>
                <a:spcPct val="0"/>
              </a:spcAft>
              <a:defRPr/>
            </a:pPr>
            <a:endParaRPr lang="en-US" altLang="en-US" sz="2300" spc="100" dirty="0">
              <a:solidFill>
                <a:schemeClr val="tx1">
                  <a:lumMod val="85000"/>
                  <a:lumOff val="15000"/>
                </a:schemeClr>
              </a:solidFill>
              <a:latin typeface="Arial" panose="020B0604020202020204" pitchFamily="34" charset="0"/>
              <a:cs typeface="Arial" panose="020B0604020202020204" pitchFamily="34" charset="0"/>
            </a:endParaRPr>
          </a:p>
          <a:p>
            <a:pPr algn="just" fontAlgn="base">
              <a:spcBef>
                <a:spcPct val="0"/>
              </a:spcBef>
              <a:spcAft>
                <a:spcPct val="0"/>
              </a:spcAft>
              <a:defRPr/>
            </a:pPr>
            <a:r>
              <a:rPr lang="en-US" altLang="en-US" sz="2300" spc="100" dirty="0">
                <a:solidFill>
                  <a:schemeClr val="tx1">
                    <a:lumMod val="85000"/>
                    <a:lumOff val="15000"/>
                  </a:schemeClr>
                </a:solidFill>
                <a:latin typeface="Arial" panose="020B0604020202020204" pitchFamily="34" charset="0"/>
                <a:cs typeface="Arial" panose="020B0604020202020204" pitchFamily="34" charset="0"/>
              </a:rPr>
              <a:t>  DAV volunteers can assist veterans, their families and caregivers through any of our volunteer programs by sharing their time and talents to perform a wide range of duties.</a:t>
            </a:r>
          </a:p>
        </p:txBody>
      </p:sp>
    </p:spTree>
    <p:extLst>
      <p:ext uri="{BB962C8B-B14F-4D97-AF65-F5344CB8AC3E}">
        <p14:creationId xmlns:p14="http://schemas.microsoft.com/office/powerpoint/2010/main" val="35044889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51145"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LVAP?</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7</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DB7CAAD0-4CBB-4ED5-8667-4E441A5A1BAA}"/>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B9C4DAA4-2013-4494-94A0-BC7A2A41CE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3921FED-079D-C8C0-A2D6-33032831A941}"/>
              </a:ext>
            </a:extLst>
          </p:cNvPr>
          <p:cNvSpPr txBox="1"/>
          <p:nvPr/>
        </p:nvSpPr>
        <p:spPr>
          <a:xfrm>
            <a:off x="1665883" y="1144396"/>
            <a:ext cx="9807288" cy="4893647"/>
          </a:xfrm>
          <a:prstGeom prst="rect">
            <a:avLst/>
          </a:prstGeom>
          <a:noFill/>
        </p:spPr>
        <p:txBody>
          <a:bodyPr wrap="square">
            <a:spAutoFit/>
          </a:bodyPr>
          <a:lstStyle/>
          <a:p>
            <a:pPr algn="just" fontAlgn="base">
              <a:spcAft>
                <a:spcPct val="0"/>
              </a:spcAft>
            </a:pPr>
            <a:r>
              <a:rPr lang="en-US" altLang="en-US" sz="2400" spc="100" dirty="0">
                <a:solidFill>
                  <a:schemeClr val="tx1">
                    <a:lumMod val="85000"/>
                    <a:lumOff val="15000"/>
                  </a:schemeClr>
                </a:solidFill>
                <a:latin typeface="Arial" panose="020B0604020202020204" pitchFamily="34" charset="0"/>
                <a:cs typeface="Arial" panose="020B0604020202020204" pitchFamily="34" charset="0"/>
              </a:rPr>
              <a:t>  The Local Veterans Assistance Program (LVAP) was established by DAV in 2007 in order to produce metrics on the amount of volunteer hours donated each year. In 2013, DAV began to reward those Departments and individuals who donated the most hours.</a:t>
            </a:r>
          </a:p>
          <a:p>
            <a:pPr algn="just" fontAlgn="base">
              <a:spcAft>
                <a:spcPct val="0"/>
              </a:spcAft>
            </a:pPr>
            <a:endParaRPr lang="en-US" altLang="en-US" sz="2400" spc="100" dirty="0">
              <a:solidFill>
                <a:schemeClr val="tx1">
                  <a:lumMod val="85000"/>
                  <a:lumOff val="15000"/>
                </a:schemeClr>
              </a:solidFill>
              <a:latin typeface="Arial" panose="020B0604020202020204" pitchFamily="34" charset="0"/>
              <a:cs typeface="Arial" panose="020B0604020202020204" pitchFamily="34" charset="0"/>
            </a:endParaRPr>
          </a:p>
          <a:p>
            <a:pPr algn="just" fontAlgn="base">
              <a:spcAft>
                <a:spcPct val="0"/>
              </a:spcAft>
            </a:pPr>
            <a:r>
              <a:rPr lang="en-US" altLang="en-US" sz="2400" spc="100" dirty="0">
                <a:solidFill>
                  <a:schemeClr val="tx1">
                    <a:lumMod val="85000"/>
                    <a:lumOff val="15000"/>
                  </a:schemeClr>
                </a:solidFill>
                <a:latin typeface="Arial" panose="020B0604020202020204" pitchFamily="34" charset="0"/>
                <a:cs typeface="Arial" panose="020B0604020202020204" pitchFamily="34" charset="0"/>
              </a:rPr>
              <a:t>  Since the inception of the program, thousands of volunteers have donated nearly 3 million hours to veterans residing in their local communities. </a:t>
            </a:r>
          </a:p>
          <a:p>
            <a:pPr algn="just" fontAlgn="base">
              <a:spcAft>
                <a:spcPct val="0"/>
              </a:spcAft>
            </a:pPr>
            <a:endParaRPr lang="en-US" altLang="en-US" sz="2400" spc="100" dirty="0">
              <a:solidFill>
                <a:schemeClr val="tx1">
                  <a:lumMod val="85000"/>
                  <a:lumOff val="15000"/>
                </a:schemeClr>
              </a:solidFill>
              <a:latin typeface="Arial" panose="020B0604020202020204" pitchFamily="34" charset="0"/>
              <a:cs typeface="Arial" panose="020B0604020202020204" pitchFamily="34" charset="0"/>
            </a:endParaRPr>
          </a:p>
          <a:p>
            <a:pPr algn="just" fontAlgn="base">
              <a:spcAft>
                <a:spcPct val="0"/>
              </a:spcAft>
            </a:pPr>
            <a:r>
              <a:rPr lang="en-US" altLang="en-US" sz="2400" spc="100" dirty="0">
                <a:solidFill>
                  <a:schemeClr val="tx1">
                    <a:lumMod val="85000"/>
                    <a:lumOff val="15000"/>
                  </a:schemeClr>
                </a:solidFill>
                <a:latin typeface="Arial" panose="020B0604020202020204" pitchFamily="34" charset="0"/>
                <a:cs typeface="Arial" panose="020B0604020202020204" pitchFamily="34" charset="0"/>
              </a:rPr>
              <a:t>  LVAP initiatives are managed by each DAV Department, and reports are sent to the national organization. Without the input of hours from each Chapter this program would not succeed.</a:t>
            </a:r>
          </a:p>
        </p:txBody>
      </p:sp>
    </p:spTree>
    <p:extLst>
      <p:ext uri="{BB962C8B-B14F-4D97-AF65-F5344CB8AC3E}">
        <p14:creationId xmlns:p14="http://schemas.microsoft.com/office/powerpoint/2010/main" val="21910548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51145"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is LVAP Important?</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8</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DB7CAAD0-4CBB-4ED5-8667-4E441A5A1BAA}"/>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B9C4DAA4-2013-4494-94A0-BC7A2A41CE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CCDFB3B-0C31-B65B-39E2-5DD5B918FFA1}"/>
              </a:ext>
            </a:extLst>
          </p:cNvPr>
          <p:cNvSpPr txBox="1"/>
          <p:nvPr/>
        </p:nvSpPr>
        <p:spPr>
          <a:xfrm>
            <a:off x="1606845" y="848895"/>
            <a:ext cx="9900794" cy="5262979"/>
          </a:xfrm>
          <a:prstGeom prst="rect">
            <a:avLst/>
          </a:prstGeom>
          <a:noFill/>
        </p:spPr>
        <p:txBody>
          <a:bodyPr wrap="square">
            <a:spAutoFit/>
          </a:bodyPr>
          <a:lstStyle/>
          <a:p>
            <a:pPr algn="just"/>
            <a:r>
              <a:rPr lang="en-US" sz="2400" spc="100" dirty="0">
                <a:solidFill>
                  <a:schemeClr val="tx1">
                    <a:lumMod val="85000"/>
                    <a:lumOff val="15000"/>
                  </a:schemeClr>
                </a:solidFill>
                <a:latin typeface="Arial" panose="020B0604020202020204" pitchFamily="34" charset="0"/>
                <a:cs typeface="Arial" panose="020B0604020202020204" pitchFamily="34" charset="0"/>
              </a:rPr>
              <a:t>  In addition to tracking hours for awards, the hours reported are utilized by Chapters, Departments and the National Organization to report on the number of volunteer hours donated when speaking to government leaders, civic groups, and to the media.</a:t>
            </a:r>
          </a:p>
          <a:p>
            <a:pPr algn="just"/>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algn="just"/>
            <a:r>
              <a:rPr lang="en-US" sz="2400" spc="100" dirty="0">
                <a:solidFill>
                  <a:schemeClr val="tx1">
                    <a:lumMod val="85000"/>
                    <a:lumOff val="15000"/>
                  </a:schemeClr>
                </a:solidFill>
                <a:latin typeface="Arial" panose="020B0604020202020204" pitchFamily="34" charset="0"/>
                <a:cs typeface="Arial" panose="020B0604020202020204" pitchFamily="34" charset="0"/>
              </a:rPr>
              <a:t>  Our elected officials have a much better understanding of the amount of time committed to service by DAV when you can talk to them armed with facts and figures.</a:t>
            </a:r>
          </a:p>
          <a:p>
            <a:pPr algn="just"/>
            <a:endParaRPr lang="en-US" sz="2400" spc="100" dirty="0">
              <a:solidFill>
                <a:schemeClr val="tx1">
                  <a:lumMod val="85000"/>
                  <a:lumOff val="15000"/>
                </a:schemeClr>
              </a:solidFill>
              <a:latin typeface="Arial" panose="020B0604020202020204" pitchFamily="34" charset="0"/>
              <a:cs typeface="Arial" panose="020B0604020202020204" pitchFamily="34" charset="0"/>
            </a:endParaRPr>
          </a:p>
          <a:p>
            <a:pPr algn="just"/>
            <a:r>
              <a:rPr lang="en-US" sz="2400" spc="100" dirty="0">
                <a:solidFill>
                  <a:schemeClr val="tx1">
                    <a:lumMod val="85000"/>
                    <a:lumOff val="15000"/>
                  </a:schemeClr>
                </a:solidFill>
                <a:latin typeface="Arial" panose="020B0604020202020204" pitchFamily="34" charset="0"/>
                <a:cs typeface="Arial" panose="020B0604020202020204" pitchFamily="34" charset="0"/>
              </a:rPr>
              <a:t>  Each hour donated by DAV members can be converted into a dollar figure, also.  Utilizing the U.S. Department of Labor average hourly wage guide, the conversion of thousands of hours suddenly takes on a different meaning – one that anyone can see the impact of.</a:t>
            </a:r>
          </a:p>
        </p:txBody>
      </p:sp>
    </p:spTree>
    <p:extLst>
      <p:ext uri="{BB962C8B-B14F-4D97-AF65-F5344CB8AC3E}">
        <p14:creationId xmlns:p14="http://schemas.microsoft.com/office/powerpoint/2010/main" val="3034836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txBox="1">
            <a:spLocks noGrp="1"/>
          </p:cNvSpPr>
          <p:nvPr>
            <p:ph type="title"/>
          </p:nvPr>
        </p:nvSpPr>
        <p:spPr>
          <a:xfrm>
            <a:off x="1951145" y="69574"/>
            <a:ext cx="9236765" cy="584775"/>
          </a:xfrm>
          <a:prstGeom prst="rect">
            <a:avLst/>
          </a:prstGeom>
          <a:noFill/>
          <a:ln>
            <a:solidFill>
              <a:schemeClr val="accent1">
                <a:lumMod val="60000"/>
                <a:lumOff val="40000"/>
              </a:schemeClr>
            </a:solidFill>
          </a:ln>
        </p:spPr>
        <p:txBody>
          <a:bodyPr wrap="square" rtlCol="0">
            <a:spAutoFit/>
          </a:bodyPr>
          <a:lstStyle/>
          <a:p>
            <a:pPr algn="ctr"/>
            <a:r>
              <a:rPr lang="en-US" sz="3200" b="1" spc="15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is LVAP Important?</a:t>
            </a:r>
          </a:p>
        </p:txBody>
      </p:sp>
      <p:sp>
        <p:nvSpPr>
          <p:cNvPr id="5" name="Slide Number Placeholder 4"/>
          <p:cNvSpPr>
            <a:spLocks noGrp="1"/>
          </p:cNvSpPr>
          <p:nvPr>
            <p:ph type="sldNum" sz="quarter" idx="12"/>
          </p:nvPr>
        </p:nvSpPr>
        <p:spPr>
          <a:xfrm>
            <a:off x="11283160" y="6319982"/>
            <a:ext cx="551167" cy="365125"/>
          </a:xfrm>
        </p:spPr>
        <p:txBody>
          <a:bodyPr/>
          <a:lstStyle/>
          <a:p>
            <a:pPr defTabSz="914400">
              <a:defRPr/>
            </a:pPr>
            <a:fld id="{FF9353F9-6FC0-4501-B721-5C92757755E0}" type="slidenum">
              <a:rPr lang="en-US">
                <a:solidFill>
                  <a:prstClr val="black">
                    <a:tint val="75000"/>
                  </a:prstClr>
                </a:solidFill>
                <a:latin typeface="Calibri" panose="020F0502020204030204"/>
              </a:rPr>
              <a:pPr defTabSz="914400">
                <a:defRPr/>
              </a:pPr>
              <a:t>9</a:t>
            </a:fld>
            <a:endParaRPr lang="en-US" dirty="0">
              <a:solidFill>
                <a:prstClr val="black">
                  <a:tint val="75000"/>
                </a:prstClr>
              </a:solidFill>
              <a:latin typeface="Calibri" panose="020F0502020204030204"/>
            </a:endParaRPr>
          </a:p>
        </p:txBody>
      </p:sp>
      <p:sp>
        <p:nvSpPr>
          <p:cNvPr id="8" name="Footer Placeholder 3">
            <a:extLst>
              <a:ext uri="{FF2B5EF4-FFF2-40B4-BE49-F238E27FC236}">
                <a16:creationId xmlns:a16="http://schemas.microsoft.com/office/drawing/2014/main" id="{DB7CAAD0-4CBB-4ED5-8667-4E441A5A1BAA}"/>
              </a:ext>
            </a:extLst>
          </p:cNvPr>
          <p:cNvSpPr>
            <a:spLocks noGrp="1"/>
          </p:cNvSpPr>
          <p:nvPr>
            <p:ph type="ftr" sz="quarter" idx="11"/>
          </p:nvPr>
        </p:nvSpPr>
        <p:spPr>
          <a:xfrm>
            <a:off x="0" y="6528090"/>
            <a:ext cx="12192000" cy="365125"/>
          </a:xfrm>
        </p:spPr>
        <p:txBody>
          <a:bodyPr/>
          <a:lstStyle/>
          <a:p>
            <a:pPr algn="ctr" defTabSz="914400">
              <a:defRPr/>
            </a:pPr>
            <a:r>
              <a:rPr lang="en-US" dirty="0">
                <a:solidFill>
                  <a:schemeClr val="bg2">
                    <a:lumMod val="90000"/>
                  </a:schemeClr>
                </a:solidFill>
                <a:latin typeface="Calibri" panose="020F0502020204030204"/>
              </a:rPr>
              <a:t>Department of Virginia</a:t>
            </a:r>
          </a:p>
        </p:txBody>
      </p:sp>
      <p:pic>
        <p:nvPicPr>
          <p:cNvPr id="6" name="Picture 5">
            <a:extLst>
              <a:ext uri="{FF2B5EF4-FFF2-40B4-BE49-F238E27FC236}">
                <a16:creationId xmlns:a16="http://schemas.microsoft.com/office/drawing/2014/main" id="{B9C4DAA4-2013-4494-94A0-BC7A2A41CE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bwMode="auto">
          <a:xfrm>
            <a:off x="56482" y="69574"/>
            <a:ext cx="761426"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973FCFEB-C609-375E-C1C3-4F14A2896B90}"/>
              </a:ext>
            </a:extLst>
          </p:cNvPr>
          <p:cNvSpPr txBox="1"/>
          <p:nvPr/>
        </p:nvSpPr>
        <p:spPr>
          <a:xfrm>
            <a:off x="3623094" y="807114"/>
            <a:ext cx="7884543" cy="5186035"/>
          </a:xfrm>
          <a:prstGeom prst="rect">
            <a:avLst/>
          </a:prstGeom>
          <a:noFill/>
        </p:spPr>
        <p:txBody>
          <a:bodyPr wrap="square">
            <a:spAutoFit/>
          </a:bodyPr>
          <a:lstStyle/>
          <a:p>
            <a:pPr algn="just"/>
            <a:r>
              <a:rPr lang="en-US" sz="2300" spc="100" dirty="0">
                <a:solidFill>
                  <a:schemeClr val="tx1">
                    <a:lumMod val="85000"/>
                    <a:lumOff val="15000"/>
                  </a:schemeClr>
                </a:solidFill>
                <a:latin typeface="Arial" panose="020B0604020202020204" pitchFamily="34" charset="0"/>
                <a:cs typeface="Arial" panose="020B0604020202020204" pitchFamily="34" charset="0"/>
              </a:rPr>
              <a:t>  </a:t>
            </a:r>
            <a:r>
              <a:rPr lang="en-US" sz="2200" spc="100" dirty="0">
                <a:solidFill>
                  <a:schemeClr val="tx1">
                    <a:lumMod val="85000"/>
                    <a:lumOff val="15000"/>
                  </a:schemeClr>
                </a:solidFill>
                <a:latin typeface="Arial" panose="020B0604020202020204" pitchFamily="34" charset="0"/>
                <a:cs typeface="Arial" panose="020B0604020202020204" pitchFamily="34" charset="0"/>
              </a:rPr>
              <a:t>In Virginia, an Economic Impact Report is produced that is used when our Line Officers or Legislative Committee members communicate with elected officials or the media. For example: utilizing LVAP and Transportation hours during FY 2015 (</a:t>
            </a:r>
            <a:r>
              <a:rPr lang="en-US" sz="2200" i="1" spc="100" dirty="0">
                <a:solidFill>
                  <a:schemeClr val="tx1">
                    <a:lumMod val="85000"/>
                    <a:lumOff val="15000"/>
                  </a:schemeClr>
                </a:solidFill>
                <a:latin typeface="Arial" panose="020B0604020202020204" pitchFamily="34" charset="0"/>
                <a:cs typeface="Arial" panose="020B0604020202020204" pitchFamily="34" charset="0"/>
              </a:rPr>
              <a:t>July 2014 to June 2015</a:t>
            </a:r>
            <a:r>
              <a:rPr lang="en-US" sz="2200" spc="100" dirty="0">
                <a:solidFill>
                  <a:schemeClr val="tx1">
                    <a:lumMod val="85000"/>
                    <a:lumOff val="15000"/>
                  </a:schemeClr>
                </a:solidFill>
                <a:latin typeface="Arial" panose="020B0604020202020204" pitchFamily="34" charset="0"/>
                <a:cs typeface="Arial" panose="020B0604020202020204" pitchFamily="34" charset="0"/>
              </a:rPr>
              <a:t>) and the U.S. Department of Labor average hourly wage for June 2014, the following was reported:</a:t>
            </a:r>
          </a:p>
          <a:p>
            <a:pPr algn="just"/>
            <a:r>
              <a:rPr lang="en-US" sz="2200" spc="100" dirty="0">
                <a:solidFill>
                  <a:schemeClr val="tx1">
                    <a:lumMod val="85000"/>
                    <a:lumOff val="15000"/>
                  </a:schemeClr>
                </a:solidFill>
                <a:latin typeface="Arial" panose="020B0604020202020204" pitchFamily="34" charset="0"/>
                <a:cs typeface="Arial" panose="020B0604020202020204" pitchFamily="34" charset="0"/>
              </a:rPr>
              <a:t>LVAP hours:     187,923</a:t>
            </a:r>
          </a:p>
          <a:p>
            <a:pPr algn="just"/>
            <a:r>
              <a:rPr lang="en-US" sz="2200" spc="100" dirty="0">
                <a:solidFill>
                  <a:schemeClr val="tx1">
                    <a:lumMod val="85000"/>
                    <a:lumOff val="15000"/>
                  </a:schemeClr>
                </a:solidFill>
                <a:latin typeface="Arial" panose="020B0604020202020204" pitchFamily="34" charset="0"/>
                <a:cs typeface="Arial" panose="020B0604020202020204" pitchFamily="34" charset="0"/>
              </a:rPr>
              <a:t>Transportation:   </a:t>
            </a:r>
            <a:r>
              <a:rPr lang="en-US" sz="2200" u="sng" spc="100" dirty="0">
                <a:solidFill>
                  <a:schemeClr val="tx1">
                    <a:lumMod val="85000"/>
                    <a:lumOff val="15000"/>
                  </a:schemeClr>
                </a:solidFill>
                <a:latin typeface="Arial" panose="020B0604020202020204" pitchFamily="34" charset="0"/>
                <a:cs typeface="Arial" panose="020B0604020202020204" pitchFamily="34" charset="0"/>
              </a:rPr>
              <a:t>28,959</a:t>
            </a:r>
          </a:p>
          <a:p>
            <a:pPr algn="just"/>
            <a:r>
              <a:rPr lang="en-US" sz="2200" spc="100" dirty="0">
                <a:solidFill>
                  <a:schemeClr val="tx1">
                    <a:lumMod val="85000"/>
                    <a:lumOff val="15000"/>
                  </a:schemeClr>
                </a:solidFill>
                <a:latin typeface="Arial" panose="020B0604020202020204" pitchFamily="34" charset="0"/>
                <a:cs typeface="Arial" panose="020B0604020202020204" pitchFamily="34" charset="0"/>
              </a:rPr>
              <a:t>Total:                216,822 </a:t>
            </a:r>
          </a:p>
          <a:p>
            <a:pPr algn="just"/>
            <a:r>
              <a:rPr lang="en-US" sz="2200" spc="100" dirty="0">
                <a:solidFill>
                  <a:schemeClr val="tx1">
                    <a:lumMod val="85000"/>
                    <a:lumOff val="15000"/>
                  </a:schemeClr>
                </a:solidFill>
                <a:latin typeface="Arial" panose="020B0604020202020204" pitchFamily="34" charset="0"/>
                <a:cs typeface="Arial" panose="020B0604020202020204" pitchFamily="34" charset="0"/>
              </a:rPr>
              <a:t>X $24.95/hr. = $5,411,205.90 of free labor </a:t>
            </a:r>
          </a:p>
          <a:p>
            <a:pPr algn="just"/>
            <a:endParaRPr lang="en-US" sz="2200" spc="100" dirty="0">
              <a:solidFill>
                <a:schemeClr val="tx1">
                  <a:lumMod val="85000"/>
                  <a:lumOff val="15000"/>
                </a:schemeClr>
              </a:solidFill>
              <a:latin typeface="Arial" panose="020B0604020202020204" pitchFamily="34" charset="0"/>
              <a:cs typeface="Arial" panose="020B0604020202020204" pitchFamily="34" charset="0"/>
            </a:endParaRPr>
          </a:p>
          <a:p>
            <a:pPr algn="just"/>
            <a:r>
              <a:rPr lang="en-US" sz="2200" spc="100" dirty="0">
                <a:solidFill>
                  <a:schemeClr val="tx1">
                    <a:lumMod val="85000"/>
                    <a:lumOff val="15000"/>
                  </a:schemeClr>
                </a:solidFill>
                <a:latin typeface="Arial" panose="020B0604020202020204" pitchFamily="34" charset="0"/>
                <a:cs typeface="Arial" panose="020B0604020202020204" pitchFamily="34" charset="0"/>
              </a:rPr>
              <a:t>  This total, times the economic factor of 7, equals a very impressive $37,878,411.30 that benefited the economy in the Commonwealth of Virginia!  </a:t>
            </a:r>
          </a:p>
        </p:txBody>
      </p:sp>
      <p:graphicFrame>
        <p:nvGraphicFramePr>
          <p:cNvPr id="10" name="Object 9">
            <a:extLst>
              <a:ext uri="{FF2B5EF4-FFF2-40B4-BE49-F238E27FC236}">
                <a16:creationId xmlns:a16="http://schemas.microsoft.com/office/drawing/2014/main" id="{ED0D75AA-F610-C447-2242-D5D6D97431FE}"/>
              </a:ext>
            </a:extLst>
          </p:cNvPr>
          <p:cNvGraphicFramePr>
            <a:graphicFrameLocks noChangeAspect="1"/>
          </p:cNvGraphicFramePr>
          <p:nvPr>
            <p:extLst>
              <p:ext uri="{D42A27DB-BD31-4B8C-83A1-F6EECF244321}">
                <p14:modId xmlns:p14="http://schemas.microsoft.com/office/powerpoint/2010/main" val="3006725732"/>
              </p:ext>
            </p:extLst>
          </p:nvPr>
        </p:nvGraphicFramePr>
        <p:xfrm>
          <a:off x="1093442" y="2404176"/>
          <a:ext cx="2407564" cy="3115958"/>
        </p:xfrm>
        <a:graphic>
          <a:graphicData uri="http://schemas.openxmlformats.org/presentationml/2006/ole">
            <mc:AlternateContent xmlns:mc="http://schemas.openxmlformats.org/markup-compatibility/2006">
              <mc:Choice xmlns:v="urn:schemas-microsoft-com:vml" Requires="v">
                <p:oleObj name="Acrobat Document" r:id="rId4" imgW="5829298" imgH="7543706" progId="AcroExch.Document.DC">
                  <p:embed/>
                </p:oleObj>
              </mc:Choice>
              <mc:Fallback>
                <p:oleObj name="Acrobat Document" r:id="rId4" imgW="5829298" imgH="7543706" progId="AcroExch.Document.DC">
                  <p:embed/>
                  <p:pic>
                    <p:nvPicPr>
                      <p:cNvPr id="13" name="Object 12"/>
                      <p:cNvPicPr/>
                      <p:nvPr/>
                    </p:nvPicPr>
                    <p:blipFill>
                      <a:blip r:embed="rId5"/>
                      <a:stretch>
                        <a:fillRect/>
                      </a:stretch>
                    </p:blipFill>
                    <p:spPr>
                      <a:xfrm>
                        <a:off x="1093442" y="2404176"/>
                        <a:ext cx="2407564" cy="3115958"/>
                      </a:xfrm>
                      <a:prstGeom prst="rect">
                        <a:avLst/>
                      </a:prstGeom>
                      <a:ln w="19050">
                        <a:solidFill>
                          <a:schemeClr val="bg2">
                            <a:lumMod val="50000"/>
                          </a:schemeClr>
                        </a:solidFill>
                      </a:ln>
                    </p:spPr>
                  </p:pic>
                </p:oleObj>
              </mc:Fallback>
            </mc:AlternateContent>
          </a:graphicData>
        </a:graphic>
      </p:graphicFrame>
      <p:sp>
        <p:nvSpPr>
          <p:cNvPr id="2" name="TextBox 1">
            <a:extLst>
              <a:ext uri="{FF2B5EF4-FFF2-40B4-BE49-F238E27FC236}">
                <a16:creationId xmlns:a16="http://schemas.microsoft.com/office/drawing/2014/main" id="{0605FDE6-2F77-F89F-C713-EBB3939F22AB}"/>
              </a:ext>
            </a:extLst>
          </p:cNvPr>
          <p:cNvSpPr txBox="1"/>
          <p:nvPr/>
        </p:nvSpPr>
        <p:spPr>
          <a:xfrm>
            <a:off x="2083667" y="6074869"/>
            <a:ext cx="9883182" cy="307777"/>
          </a:xfrm>
          <a:prstGeom prst="rect">
            <a:avLst/>
          </a:prstGeom>
          <a:solidFill>
            <a:schemeClr val="accent1">
              <a:lumMod val="40000"/>
              <a:lumOff val="60000"/>
            </a:schemeClr>
          </a:solidFill>
          <a:ln>
            <a:solidFill>
              <a:schemeClr val="accent2">
                <a:lumMod val="50000"/>
              </a:schemeClr>
            </a:solidFill>
          </a:ln>
        </p:spPr>
        <p:txBody>
          <a:bodyPr wrap="square" rtlCol="0">
            <a:spAutoFit/>
          </a:bodyPr>
          <a:lstStyle/>
          <a:p>
            <a:r>
              <a:rPr lang="en-US" sz="1400" i="1" spc="100" dirty="0">
                <a:solidFill>
                  <a:schemeClr val="accent4">
                    <a:lumMod val="50000"/>
                  </a:schemeClr>
                </a:solidFill>
                <a:latin typeface="Arial Black" panose="020B0A04020102020204" pitchFamily="34" charset="0"/>
              </a:rPr>
              <a:t>FY2015 shown as example. Current years are higher in LVAP hours and dollar amounts</a:t>
            </a:r>
          </a:p>
        </p:txBody>
      </p:sp>
    </p:spTree>
    <p:extLst>
      <p:ext uri="{BB962C8B-B14F-4D97-AF65-F5344CB8AC3E}">
        <p14:creationId xmlns:p14="http://schemas.microsoft.com/office/powerpoint/2010/main" val="33887016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16947</TotalTime>
  <Words>1649</Words>
  <Application>Microsoft Office PowerPoint</Application>
  <PresentationFormat>Widescreen</PresentationFormat>
  <Paragraphs>164</Paragraphs>
  <Slides>21</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Arial</vt:lpstr>
      <vt:lpstr>Arial Black</vt:lpstr>
      <vt:lpstr>Arial Nova</vt:lpstr>
      <vt:lpstr>Calibri</vt:lpstr>
      <vt:lpstr>Calibri Light</vt:lpstr>
      <vt:lpstr>Corbel</vt:lpstr>
      <vt:lpstr>Kartika</vt:lpstr>
      <vt:lpstr>Wingdings</vt:lpstr>
      <vt:lpstr>Parallax</vt:lpstr>
      <vt:lpstr>Acrobat Document</vt:lpstr>
      <vt:lpstr>PowerPoint Presentation</vt:lpstr>
      <vt:lpstr>LVAP Local Veterans  Assistance Program </vt:lpstr>
      <vt:lpstr>DSD Chairman</vt:lpstr>
      <vt:lpstr>Department of Virginia LVAP Manager</vt:lpstr>
      <vt:lpstr>DAV Mission Statement</vt:lpstr>
      <vt:lpstr>DAV Voluntary Service</vt:lpstr>
      <vt:lpstr>What is LVAP?</vt:lpstr>
      <vt:lpstr>Why is LVAP Important?</vt:lpstr>
      <vt:lpstr>Why is LVAP Important?</vt:lpstr>
      <vt:lpstr>National Awards</vt:lpstr>
      <vt:lpstr>What Activities Count Toward LVAP Hours</vt:lpstr>
      <vt:lpstr>Job Descriptions for LVAP Reporting</vt:lpstr>
      <vt:lpstr>Job Descriptions for LVAP Reporting, cont.</vt:lpstr>
      <vt:lpstr>Who Can Volunteer?</vt:lpstr>
      <vt:lpstr>How to Report LVAP Hours</vt:lpstr>
      <vt:lpstr>How to Report LVAP Hours</vt:lpstr>
      <vt:lpstr>Virginia LVAP Awards</vt:lpstr>
      <vt:lpstr>Resources</vt:lpstr>
      <vt:lpstr>LVAP Contacts</vt:lpstr>
      <vt:lpstr>Department of Virginia Disabled American Veterans P.O. Box 7176 Roanoke, VA  24019-0147  540-206-2575       toll free: 866-706-5889  www.VirginiaDAV.org                                                           @DAVVirginia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Procunier</dc:creator>
  <cp:lastModifiedBy>Jim Procunier</cp:lastModifiedBy>
  <cp:revision>27</cp:revision>
  <dcterms:created xsi:type="dcterms:W3CDTF">2020-02-16T17:52:22Z</dcterms:created>
  <dcterms:modified xsi:type="dcterms:W3CDTF">2023-10-07T18:47:25Z</dcterms:modified>
</cp:coreProperties>
</file>