
<file path=[Content_Types].xml><?xml version="1.0" encoding="utf-8"?>
<Types xmlns="http://schemas.openxmlformats.org/package/2006/content-types">
  <Default Extension="glb" ContentType="model/gltf.binary"/>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1"/>
  </p:sldMasterIdLst>
  <p:notesMasterIdLst>
    <p:notesMasterId r:id="rId21"/>
  </p:notesMasterIdLst>
  <p:sldIdLst>
    <p:sldId id="373" r:id="rId2"/>
    <p:sldId id="260" r:id="rId3"/>
    <p:sldId id="263" r:id="rId4"/>
    <p:sldId id="360" r:id="rId5"/>
    <p:sldId id="264" r:id="rId6"/>
    <p:sldId id="265" r:id="rId7"/>
    <p:sldId id="266" r:id="rId8"/>
    <p:sldId id="267" r:id="rId9"/>
    <p:sldId id="268" r:id="rId10"/>
    <p:sldId id="359" r:id="rId11"/>
    <p:sldId id="270" r:id="rId12"/>
    <p:sldId id="354" r:id="rId13"/>
    <p:sldId id="355" r:id="rId14"/>
    <p:sldId id="356" r:id="rId15"/>
    <p:sldId id="361" r:id="rId16"/>
    <p:sldId id="357" r:id="rId17"/>
    <p:sldId id="372" r:id="rId18"/>
    <p:sldId id="374" r:id="rId19"/>
    <p:sldId id="257"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F6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84" autoAdjust="0"/>
    <p:restoredTop sz="94660"/>
  </p:normalViewPr>
  <p:slideViewPr>
    <p:cSldViewPr snapToGrid="0">
      <p:cViewPr varScale="1">
        <p:scale>
          <a:sx n="67" d="100"/>
          <a:sy n="67" d="100"/>
        </p:scale>
        <p:origin x="572" y="32"/>
      </p:cViewPr>
      <p:guideLst>
        <p:guide orient="horz" pos="2160"/>
        <p:guide pos="3840"/>
      </p:guideLst>
    </p:cSldViewPr>
  </p:slideViewPr>
  <p:notesTextViewPr>
    <p:cViewPr>
      <p:scale>
        <a:sx n="1" d="1"/>
        <a:sy n="1" d="1"/>
      </p:scale>
      <p:origin x="0" y="0"/>
    </p:cViewPr>
  </p:notesTextViewPr>
  <p:sorterViewPr>
    <p:cViewPr>
      <p:scale>
        <a:sx n="28" d="100"/>
        <a:sy n="28"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AB346D-E99E-40DD-AF03-46ED90281BEB}" type="datetimeFigureOut">
              <a:rPr lang="en-US" smtClean="0"/>
              <a:t>3/11/2020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385A4F-9A75-41BF-B0FB-C3D49E33D0EA}" type="slidenum">
              <a:rPr lang="en-US" smtClean="0"/>
              <a:t>‹#›</a:t>
            </a:fld>
            <a:endParaRPr lang="en-US"/>
          </a:p>
        </p:txBody>
      </p:sp>
    </p:spTree>
    <p:extLst>
      <p:ext uri="{BB962C8B-B14F-4D97-AF65-F5344CB8AC3E}">
        <p14:creationId xmlns:p14="http://schemas.microsoft.com/office/powerpoint/2010/main" val="3247480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000" y="696913"/>
            <a:ext cx="6502400" cy="3657600"/>
          </a:xfrm>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DCAE5C-F8C1-4380-B21E-53697951F8B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Notes Placeholder 2"/>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10137009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4A6B4F-EB4A-46C8-8DBC-32BEDB60FDF7}" type="datetimeFigureOut">
              <a:rPr lang="en-US" smtClean="0"/>
              <a:t>3/11/2020</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B6C86FE4-DAF2-4F66-BC08-DB0577742C11}" type="slidenum">
              <a:rPr lang="en-US" smtClean="0"/>
              <a:t>‹#›</a:t>
            </a:fld>
            <a:endParaRPr lang="en-US"/>
          </a:p>
        </p:txBody>
      </p:sp>
    </p:spTree>
    <p:extLst>
      <p:ext uri="{BB962C8B-B14F-4D97-AF65-F5344CB8AC3E}">
        <p14:creationId xmlns:p14="http://schemas.microsoft.com/office/powerpoint/2010/main" val="2006757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64A6B4F-EB4A-46C8-8DBC-32BEDB60FDF7}" type="datetimeFigureOut">
              <a:rPr lang="en-US" smtClean="0"/>
              <a:t>3/11/2020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C86FE4-DAF2-4F66-BC08-DB0577742C11}" type="slidenum">
              <a:rPr lang="en-US" smtClean="0"/>
              <a:t>‹#›</a:t>
            </a:fld>
            <a:endParaRPr lang="en-US"/>
          </a:p>
        </p:txBody>
      </p:sp>
    </p:spTree>
    <p:extLst>
      <p:ext uri="{BB962C8B-B14F-4D97-AF65-F5344CB8AC3E}">
        <p14:creationId xmlns:p14="http://schemas.microsoft.com/office/powerpoint/2010/main" val="2787467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64A6B4F-EB4A-46C8-8DBC-32BEDB60FDF7}" type="datetimeFigureOut">
              <a:rPr lang="en-US" smtClean="0"/>
              <a:t>3/11/2020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C86FE4-DAF2-4F66-BC08-DB0577742C11}" type="slidenum">
              <a:rPr lang="en-US" smtClean="0"/>
              <a:t>‹#›</a:t>
            </a:fld>
            <a:endParaRPr lang="en-US"/>
          </a:p>
        </p:txBody>
      </p:sp>
    </p:spTree>
    <p:extLst>
      <p:ext uri="{BB962C8B-B14F-4D97-AF65-F5344CB8AC3E}">
        <p14:creationId xmlns:p14="http://schemas.microsoft.com/office/powerpoint/2010/main" val="31273103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64A6B4F-EB4A-46C8-8DBC-32BEDB60FDF7}" type="datetimeFigureOut">
              <a:rPr lang="en-US" smtClean="0"/>
              <a:t>3/11/2020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C86FE4-DAF2-4F66-BC08-DB0577742C11}" type="slidenum">
              <a:rPr lang="en-US" smtClean="0"/>
              <a:t>‹#›</a:t>
            </a:fld>
            <a:endParaRPr lang="en-US"/>
          </a:p>
        </p:txBody>
      </p:sp>
    </p:spTree>
    <p:extLst>
      <p:ext uri="{BB962C8B-B14F-4D97-AF65-F5344CB8AC3E}">
        <p14:creationId xmlns:p14="http://schemas.microsoft.com/office/powerpoint/2010/main" val="27032623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64A6B4F-EB4A-46C8-8DBC-32BEDB60FDF7}" type="datetimeFigureOut">
              <a:rPr lang="en-US" smtClean="0"/>
              <a:t>3/11/2020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C86FE4-DAF2-4F66-BC08-DB0577742C11}" type="slidenum">
              <a:rPr lang="en-US" smtClean="0"/>
              <a:t>‹#›</a:t>
            </a:fld>
            <a:endParaRPr lang="en-US"/>
          </a:p>
        </p:txBody>
      </p:sp>
    </p:spTree>
    <p:extLst>
      <p:ext uri="{BB962C8B-B14F-4D97-AF65-F5344CB8AC3E}">
        <p14:creationId xmlns:p14="http://schemas.microsoft.com/office/powerpoint/2010/main" val="33482705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64A6B4F-EB4A-46C8-8DBC-32BEDB60FDF7}" type="datetimeFigureOut">
              <a:rPr lang="en-US" smtClean="0"/>
              <a:t>3/11/2020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C86FE4-DAF2-4F66-BC08-DB0577742C11}" type="slidenum">
              <a:rPr lang="en-US" smtClean="0"/>
              <a:t>‹#›</a:t>
            </a:fld>
            <a:endParaRPr lang="en-US"/>
          </a:p>
        </p:txBody>
      </p:sp>
    </p:spTree>
    <p:extLst>
      <p:ext uri="{BB962C8B-B14F-4D97-AF65-F5344CB8AC3E}">
        <p14:creationId xmlns:p14="http://schemas.microsoft.com/office/powerpoint/2010/main" val="33217628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64A6B4F-EB4A-46C8-8DBC-32BEDB60FDF7}" type="datetimeFigureOut">
              <a:rPr lang="en-US" smtClean="0"/>
              <a:t>3/11/2020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C86FE4-DAF2-4F66-BC08-DB0577742C11}" type="slidenum">
              <a:rPr lang="en-US" smtClean="0"/>
              <a:t>‹#›</a:t>
            </a:fld>
            <a:endParaRPr lang="en-US"/>
          </a:p>
        </p:txBody>
      </p:sp>
    </p:spTree>
    <p:extLst>
      <p:ext uri="{BB962C8B-B14F-4D97-AF65-F5344CB8AC3E}">
        <p14:creationId xmlns:p14="http://schemas.microsoft.com/office/powerpoint/2010/main" val="12704446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4A6B4F-EB4A-46C8-8DBC-32BEDB60FDF7}" type="datetimeFigureOut">
              <a:rPr lang="en-US" smtClean="0"/>
              <a:t>3/11/2020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C86FE4-DAF2-4F66-BC08-DB0577742C11}" type="slidenum">
              <a:rPr lang="en-US" smtClean="0"/>
              <a:t>‹#›</a:t>
            </a:fld>
            <a:endParaRPr lang="en-US"/>
          </a:p>
        </p:txBody>
      </p:sp>
    </p:spTree>
    <p:extLst>
      <p:ext uri="{BB962C8B-B14F-4D97-AF65-F5344CB8AC3E}">
        <p14:creationId xmlns:p14="http://schemas.microsoft.com/office/powerpoint/2010/main" val="26045201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4A6B4F-EB4A-46C8-8DBC-32BEDB60FDF7}" type="datetimeFigureOut">
              <a:rPr lang="en-US" smtClean="0"/>
              <a:t>3/11/2020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C86FE4-DAF2-4F66-BC08-DB0577742C11}" type="slidenum">
              <a:rPr lang="en-US" smtClean="0"/>
              <a:t>‹#›</a:t>
            </a:fld>
            <a:endParaRPr lang="en-US"/>
          </a:p>
        </p:txBody>
      </p:sp>
    </p:spTree>
    <p:extLst>
      <p:ext uri="{BB962C8B-B14F-4D97-AF65-F5344CB8AC3E}">
        <p14:creationId xmlns:p14="http://schemas.microsoft.com/office/powerpoint/2010/main" val="3785718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4A6B4F-EB4A-46C8-8DBC-32BEDB60FDF7}" type="datetimeFigureOut">
              <a:rPr lang="en-US" smtClean="0"/>
              <a:t>3/11/2020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B6C86FE4-DAF2-4F66-BC08-DB0577742C11}" type="slidenum">
              <a:rPr lang="en-US" smtClean="0"/>
              <a:t>‹#›</a:t>
            </a:fld>
            <a:endParaRPr lang="en-US"/>
          </a:p>
        </p:txBody>
      </p:sp>
    </p:spTree>
    <p:extLst>
      <p:ext uri="{BB962C8B-B14F-4D97-AF65-F5344CB8AC3E}">
        <p14:creationId xmlns:p14="http://schemas.microsoft.com/office/powerpoint/2010/main" val="2957025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64A6B4F-EB4A-46C8-8DBC-32BEDB60FDF7}" type="datetimeFigureOut">
              <a:rPr lang="en-US" smtClean="0"/>
              <a:t>3/11/2020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C86FE4-DAF2-4F66-BC08-DB0577742C11}" type="slidenum">
              <a:rPr lang="en-US" smtClean="0"/>
              <a:t>‹#›</a:t>
            </a:fld>
            <a:endParaRPr lang="en-US"/>
          </a:p>
        </p:txBody>
      </p:sp>
    </p:spTree>
    <p:extLst>
      <p:ext uri="{BB962C8B-B14F-4D97-AF65-F5344CB8AC3E}">
        <p14:creationId xmlns:p14="http://schemas.microsoft.com/office/powerpoint/2010/main" val="2607032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64A6B4F-EB4A-46C8-8DBC-32BEDB60FDF7}" type="datetimeFigureOut">
              <a:rPr lang="en-US" smtClean="0"/>
              <a:t>3/11/2020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C86FE4-DAF2-4F66-BC08-DB0577742C11}" type="slidenum">
              <a:rPr lang="en-US" smtClean="0"/>
              <a:t>‹#›</a:t>
            </a:fld>
            <a:endParaRPr lang="en-US"/>
          </a:p>
        </p:txBody>
      </p:sp>
    </p:spTree>
    <p:extLst>
      <p:ext uri="{BB962C8B-B14F-4D97-AF65-F5344CB8AC3E}">
        <p14:creationId xmlns:p14="http://schemas.microsoft.com/office/powerpoint/2010/main" val="3620422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64A6B4F-EB4A-46C8-8DBC-32BEDB60FDF7}" type="datetimeFigureOut">
              <a:rPr lang="en-US" smtClean="0"/>
              <a:t>3/11/2020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C86FE4-DAF2-4F66-BC08-DB0577742C11}" type="slidenum">
              <a:rPr lang="en-US" smtClean="0"/>
              <a:t>‹#›</a:t>
            </a:fld>
            <a:endParaRPr lang="en-US"/>
          </a:p>
        </p:txBody>
      </p:sp>
    </p:spTree>
    <p:extLst>
      <p:ext uri="{BB962C8B-B14F-4D97-AF65-F5344CB8AC3E}">
        <p14:creationId xmlns:p14="http://schemas.microsoft.com/office/powerpoint/2010/main" val="4051017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64A6B4F-EB4A-46C8-8DBC-32BEDB60FDF7}" type="datetimeFigureOut">
              <a:rPr lang="en-US" smtClean="0"/>
              <a:t>3/11/2020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C86FE4-DAF2-4F66-BC08-DB0577742C11}" type="slidenum">
              <a:rPr lang="en-US" smtClean="0"/>
              <a:t>‹#›</a:t>
            </a:fld>
            <a:endParaRPr lang="en-US"/>
          </a:p>
        </p:txBody>
      </p:sp>
    </p:spTree>
    <p:extLst>
      <p:ext uri="{BB962C8B-B14F-4D97-AF65-F5344CB8AC3E}">
        <p14:creationId xmlns:p14="http://schemas.microsoft.com/office/powerpoint/2010/main" val="889213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4A6B4F-EB4A-46C8-8DBC-32BEDB60FDF7}" type="datetimeFigureOut">
              <a:rPr lang="en-US" smtClean="0"/>
              <a:t>3/11/2020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C86FE4-DAF2-4F66-BC08-DB0577742C11}" type="slidenum">
              <a:rPr lang="en-US" smtClean="0"/>
              <a:t>‹#›</a:t>
            </a:fld>
            <a:endParaRPr lang="en-US"/>
          </a:p>
        </p:txBody>
      </p:sp>
    </p:spTree>
    <p:extLst>
      <p:ext uri="{BB962C8B-B14F-4D97-AF65-F5344CB8AC3E}">
        <p14:creationId xmlns:p14="http://schemas.microsoft.com/office/powerpoint/2010/main" val="2462698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64A6B4F-EB4A-46C8-8DBC-32BEDB60FDF7}" type="datetimeFigureOut">
              <a:rPr lang="en-US" smtClean="0"/>
              <a:t>3/11/2020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C86FE4-DAF2-4F66-BC08-DB0577742C11}" type="slidenum">
              <a:rPr lang="en-US" smtClean="0"/>
              <a:t>‹#›</a:t>
            </a:fld>
            <a:endParaRPr lang="en-US"/>
          </a:p>
        </p:txBody>
      </p:sp>
    </p:spTree>
    <p:extLst>
      <p:ext uri="{BB962C8B-B14F-4D97-AF65-F5344CB8AC3E}">
        <p14:creationId xmlns:p14="http://schemas.microsoft.com/office/powerpoint/2010/main" val="1695260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64A6B4F-EB4A-46C8-8DBC-32BEDB60FDF7}" type="datetimeFigureOut">
              <a:rPr lang="en-US" smtClean="0"/>
              <a:t>3/11/2020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C86FE4-DAF2-4F66-BC08-DB0577742C11}" type="slidenum">
              <a:rPr lang="en-US" smtClean="0"/>
              <a:t>‹#›</a:t>
            </a:fld>
            <a:endParaRPr lang="en-US"/>
          </a:p>
        </p:txBody>
      </p:sp>
    </p:spTree>
    <p:extLst>
      <p:ext uri="{BB962C8B-B14F-4D97-AF65-F5344CB8AC3E}">
        <p14:creationId xmlns:p14="http://schemas.microsoft.com/office/powerpoint/2010/main" val="483710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64A6B4F-EB4A-46C8-8DBC-32BEDB60FDF7}" type="datetimeFigureOut">
              <a:rPr lang="en-US" smtClean="0"/>
              <a:t>3/11/2020</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C86FE4-DAF2-4F66-BC08-DB0577742C11}" type="slidenum">
              <a:rPr lang="en-US" smtClean="0"/>
              <a:t>‹#›</a:t>
            </a:fld>
            <a:endParaRPr lang="en-US"/>
          </a:p>
        </p:txBody>
      </p:sp>
    </p:spTree>
    <p:extLst>
      <p:ext uri="{BB962C8B-B14F-4D97-AF65-F5344CB8AC3E}">
        <p14:creationId xmlns:p14="http://schemas.microsoft.com/office/powerpoint/2010/main" val="3699467871"/>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17/06/relationships/model3d" Target="../media/model3d3.glb"/><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4.jpeg"/><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17/06/relationships/model3d" Target="../media/model3d1.glb"/><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7.png"/><Relationship Id="rId5" Type="http://schemas.microsoft.com/office/2017/06/relationships/model3d" Target="../media/model3d2.glb"/><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2A6E5540-546A-4FE7-B738-0CBF94E97C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ed Rectangle 16">
            <a:extLst>
              <a:ext uri="{FF2B5EF4-FFF2-40B4-BE49-F238E27FC236}">
                <a16:creationId xmlns:a16="http://schemas.microsoft.com/office/drawing/2014/main" id="{865ADA62-317E-475C-846E-136EAC4EFB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8930"/>
            <a:ext cx="10859557" cy="5565601"/>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3" name="Picture 2" descr="2012_Annual_Report_C3.pdf"/>
          <p:cNvPicPr>
            <a:picLocks noChangeAspect="1"/>
          </p:cNvPicPr>
          <p:nvPr/>
        </p:nvPicPr>
        <p:blipFill>
          <a:blip r:embed="rId4">
            <a:extLst>
              <a:ext uri="{28A0092B-C50C-407E-A947-70E740481C1C}">
                <a14:useLocalDpi xmlns:a14="http://schemas.microsoft.com/office/drawing/2010/main" val="0"/>
              </a:ext>
            </a:extLst>
          </a:blip>
          <a:srcRect l="5057" t="51852" r="5742" b="2592"/>
          <a:stretch>
            <a:fillRect/>
          </a:stretch>
        </p:blipFill>
        <p:spPr bwMode="auto">
          <a:xfrm>
            <a:off x="2310851" y="970662"/>
            <a:ext cx="7526957" cy="4896951"/>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42" name="Slide Number Placeholder 1"/>
          <p:cNvSpPr>
            <a:spLocks noGrp="1"/>
          </p:cNvSpPr>
          <p:nvPr>
            <p:ph type="sldNum" sz="quarter" idx="12"/>
          </p:nvPr>
        </p:nvSpPr>
        <p:spPr bwMode="auto">
          <a:xfrm>
            <a:off x="10951856" y="6360203"/>
            <a:ext cx="551167"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defTabSz="914400" eaLnBrk="1" hangingPunct="1">
              <a:lnSpc>
                <a:spcPct val="90000"/>
              </a:lnSpc>
              <a:spcBef>
                <a:spcPct val="0"/>
              </a:spcBef>
              <a:spcAft>
                <a:spcPts val="600"/>
              </a:spcAft>
              <a:buNone/>
              <a:defRPr/>
            </a:pPr>
            <a:fld id="{859FA26B-1C3E-4442-A94E-819A4C75D4EF}" type="slidenum">
              <a:rPr lang="en-US" altLang="en-US" sz="1800"/>
              <a:pPr defTabSz="914400" eaLnBrk="1" hangingPunct="1">
                <a:lnSpc>
                  <a:spcPct val="90000"/>
                </a:lnSpc>
                <a:spcBef>
                  <a:spcPct val="0"/>
                </a:spcBef>
                <a:spcAft>
                  <a:spcPts val="600"/>
                </a:spcAft>
                <a:buNone/>
                <a:defRPr/>
              </a:pPr>
              <a:t>1</a:t>
            </a:fld>
            <a:endParaRPr lang="en-US" altLang="en-US" sz="1800"/>
          </a:p>
        </p:txBody>
      </p:sp>
      <p:pic>
        <p:nvPicPr>
          <p:cNvPr id="4" name="Picture 3">
            <a:extLst>
              <a:ext uri="{FF2B5EF4-FFF2-40B4-BE49-F238E27FC236}">
                <a16:creationId xmlns:a16="http://schemas.microsoft.com/office/drawing/2014/main" id="{EC489B1E-D95E-4B90-A843-2D14DE38B2F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8582921" y="132672"/>
            <a:ext cx="3146134" cy="1573067"/>
          </a:xfrm>
          <a:prstGeom prst="rect">
            <a:avLst/>
          </a:prstGeom>
          <a:ln>
            <a:no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4241733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1250"/>
                                  </p:stCondLst>
                                  <p:childTnLst>
                                    <p:set>
                                      <p:cBhvr>
                                        <p:cTn id="6" dur="1" fill="hold">
                                          <p:stCondLst>
                                            <p:cond delay="0"/>
                                          </p:stCondLst>
                                        </p:cTn>
                                        <p:tgtEl>
                                          <p:spTgt spid="4"/>
                                        </p:tgtEl>
                                        <p:attrNameLst>
                                          <p:attrName>style.visibility</p:attrName>
                                        </p:attrNameLst>
                                      </p:cBhvr>
                                      <p:to>
                                        <p:strVal val="visible"/>
                                      </p:to>
                                    </p:set>
                                    <p:anim calcmode="lin" valueType="num">
                                      <p:cBhvr>
                                        <p:cTn id="7" dur="3250" fill="hold"/>
                                        <p:tgtEl>
                                          <p:spTgt spid="4"/>
                                        </p:tgtEl>
                                        <p:attrNameLst>
                                          <p:attrName>ppt_w</p:attrName>
                                        </p:attrNameLst>
                                      </p:cBhvr>
                                      <p:tavLst>
                                        <p:tav tm="0">
                                          <p:val>
                                            <p:fltVal val="0"/>
                                          </p:val>
                                        </p:tav>
                                        <p:tav tm="100000">
                                          <p:val>
                                            <p:strVal val="#ppt_w"/>
                                          </p:val>
                                        </p:tav>
                                      </p:tavLst>
                                    </p:anim>
                                    <p:anim calcmode="lin" valueType="num">
                                      <p:cBhvr>
                                        <p:cTn id="8" dur="3250" fill="hold"/>
                                        <p:tgtEl>
                                          <p:spTgt spid="4"/>
                                        </p:tgtEl>
                                        <p:attrNameLst>
                                          <p:attrName>ppt_h</p:attrName>
                                        </p:attrNameLst>
                                      </p:cBhvr>
                                      <p:tavLst>
                                        <p:tav tm="0">
                                          <p:val>
                                            <p:fltVal val="0"/>
                                          </p:val>
                                        </p:tav>
                                        <p:tav tm="100000">
                                          <p:val>
                                            <p:strVal val="#ppt_h"/>
                                          </p:val>
                                        </p:tav>
                                      </p:tavLst>
                                    </p:anim>
                                    <p:animEffect transition="in" filter="fade">
                                      <p:cBhvr>
                                        <p:cTn id="9" dur="3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p:cNvSpPr txBox="1">
            <a:spLocks noGrp="1"/>
          </p:cNvSpPr>
          <p:nvPr>
            <p:ph type="title"/>
          </p:nvPr>
        </p:nvSpPr>
        <p:spPr>
          <a:xfrm>
            <a:off x="1979720" y="155570"/>
            <a:ext cx="9236765" cy="584775"/>
          </a:xfrm>
          <a:prstGeom prst="rect">
            <a:avLst/>
          </a:prstGeom>
          <a:noFill/>
          <a:ln>
            <a:solidFill>
              <a:schemeClr val="accent1">
                <a:lumMod val="60000"/>
                <a:lumOff val="40000"/>
              </a:schemeClr>
            </a:solidFill>
          </a:ln>
        </p:spPr>
        <p:txBody>
          <a:bodyPr wrap="square" rtlCol="0">
            <a:spAutoFit/>
          </a:bodyPr>
          <a:lstStyle/>
          <a:p>
            <a:pPr algn="ctr"/>
            <a:r>
              <a:rPr lang="en-US" sz="3200" b="1"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Expenses: Line 15 through 17 </a:t>
            </a:r>
          </a:p>
        </p:txBody>
      </p:sp>
      <p:sp>
        <p:nvSpPr>
          <p:cNvPr id="4" name="Footer Placeholder 3"/>
          <p:cNvSpPr>
            <a:spLocks noGrp="1"/>
          </p:cNvSpPr>
          <p:nvPr>
            <p:ph type="ftr" sz="quarter" idx="11"/>
          </p:nvPr>
        </p:nvSpPr>
        <p:spPr>
          <a:xfrm>
            <a:off x="0" y="6502545"/>
            <a:ext cx="12192000" cy="365125"/>
          </a:xfrm>
        </p:spPr>
        <p:txBody>
          <a:bodyPr/>
          <a:lstStyle/>
          <a:p>
            <a:pPr algn="ctr" defTabSz="914400">
              <a:defRPr/>
            </a:pPr>
            <a:r>
              <a:rPr lang="en-US" dirty="0">
                <a:solidFill>
                  <a:prstClr val="black">
                    <a:tint val="75000"/>
                  </a:prstClr>
                </a:solidFill>
                <a:latin typeface="Calibri" panose="020F0502020204030204"/>
              </a:rPr>
              <a:t>Department of Virginia</a:t>
            </a:r>
          </a:p>
        </p:txBody>
      </p:sp>
      <p:sp>
        <p:nvSpPr>
          <p:cNvPr id="5" name="Slide Number Placeholder 4"/>
          <p:cNvSpPr>
            <a:spLocks noGrp="1"/>
          </p:cNvSpPr>
          <p:nvPr>
            <p:ph type="sldNum" sz="quarter" idx="12"/>
          </p:nvPr>
        </p:nvSpPr>
        <p:spPr>
          <a:xfrm>
            <a:off x="11283160" y="6319982"/>
            <a:ext cx="551167" cy="365125"/>
          </a:xfrm>
        </p:spPr>
        <p:txBody>
          <a:bodyPr/>
          <a:lstStyle/>
          <a:p>
            <a:pPr defTabSz="914400">
              <a:defRPr/>
            </a:pPr>
            <a:fld id="{FF9353F9-6FC0-4501-B721-5C92757755E0}" type="slidenum">
              <a:rPr lang="en-US">
                <a:solidFill>
                  <a:prstClr val="black">
                    <a:tint val="75000"/>
                  </a:prstClr>
                </a:solidFill>
                <a:latin typeface="Calibri" panose="020F0502020204030204"/>
              </a:rPr>
              <a:pPr defTabSz="914400">
                <a:defRPr/>
              </a:pPr>
              <a:t>10</a:t>
            </a:fld>
            <a:endParaRPr lang="en-US" dirty="0">
              <a:solidFill>
                <a:prstClr val="black">
                  <a:tint val="75000"/>
                </a:prstClr>
              </a:solidFill>
              <a:latin typeface="Calibri" panose="020F0502020204030204"/>
            </a:endParaRPr>
          </a:p>
        </p:txBody>
      </p:sp>
      <p:pic>
        <p:nvPicPr>
          <p:cNvPr id="8" name="Picture 7">
            <a:extLst>
              <a:ext uri="{FF2B5EF4-FFF2-40B4-BE49-F238E27FC236}">
                <a16:creationId xmlns:a16="http://schemas.microsoft.com/office/drawing/2014/main" id="{8137EAA5-1539-42E5-9562-B816F44521E3}"/>
              </a:ext>
            </a:extLst>
          </p:cNvPr>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84484" y="48152"/>
            <a:ext cx="800100" cy="614477"/>
          </a:xfrm>
          <a:prstGeom prst="rect">
            <a:avLst/>
          </a:prstGeom>
          <a:noFill/>
          <a:ln>
            <a:noFill/>
          </a:ln>
          <a:effectLst>
            <a:outerShdw blurRad="50800" dist="38100" dir="2700000" algn="tl" rotWithShape="0">
              <a:prstClr val="black">
                <a:alpha val="40000"/>
              </a:prstClr>
            </a:outerShdw>
          </a:effectLst>
          <a:scene3d>
            <a:camera prst="perspectiveRight"/>
            <a:lightRig rig="balanced" dir="t">
              <a:rot lat="0" lon="0" rev="8700000"/>
            </a:lightRig>
          </a:scene3d>
          <a:sp3d/>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6" name="Content Placeholder 2">
            <a:extLst>
              <a:ext uri="{FF2B5EF4-FFF2-40B4-BE49-F238E27FC236}">
                <a16:creationId xmlns:a16="http://schemas.microsoft.com/office/drawing/2014/main" id="{36805955-685F-4F14-8E44-B5C92E94AD1B}"/>
              </a:ext>
            </a:extLst>
          </p:cNvPr>
          <p:cNvSpPr>
            <a:spLocks noGrp="1"/>
          </p:cNvSpPr>
          <p:nvPr>
            <p:ph idx="1"/>
          </p:nvPr>
        </p:nvSpPr>
        <p:spPr>
          <a:xfrm>
            <a:off x="1457325" y="1073631"/>
            <a:ext cx="11121471" cy="5095627"/>
          </a:xfrm>
        </p:spPr>
        <p:txBody>
          <a:bodyPr>
            <a:normAutofit lnSpcReduction="10000"/>
          </a:bodyPr>
          <a:lstStyle/>
          <a:p>
            <a:pPr>
              <a:buClr>
                <a:schemeClr val="accent3">
                  <a:lumMod val="50000"/>
                </a:schemeClr>
              </a:buClr>
              <a:buSzPct val="90000"/>
              <a:buFont typeface="Wingdings" panose="05000000000000000000" pitchFamily="2" charset="2"/>
              <a:buChar char="Ø"/>
            </a:pPr>
            <a:r>
              <a:rPr lang="en-US" dirty="0">
                <a:solidFill>
                  <a:schemeClr val="tx1">
                    <a:lumMod val="75000"/>
                    <a:lumOff val="25000"/>
                  </a:schemeClr>
                </a:solidFill>
                <a:latin typeface="Arial" panose="020B0604020202020204" pitchFamily="34" charset="0"/>
                <a:cs typeface="Arial" panose="020B0604020202020204" pitchFamily="34" charset="0"/>
              </a:rPr>
              <a:t> </a:t>
            </a:r>
            <a:r>
              <a:rPr lang="en-US" sz="2600" b="1" spc="100" dirty="0">
                <a:solidFill>
                  <a:schemeClr val="tx1">
                    <a:lumMod val="85000"/>
                    <a:lumOff val="15000"/>
                  </a:schemeClr>
                </a:solidFill>
                <a:latin typeface="Arial" panose="020B0604020202020204" pitchFamily="34" charset="0"/>
                <a:cs typeface="Arial" panose="020B0604020202020204" pitchFamily="34" charset="0"/>
              </a:rPr>
              <a:t>Line 15: </a:t>
            </a:r>
            <a:r>
              <a:rPr lang="en-US" sz="2600" spc="100" dirty="0">
                <a:solidFill>
                  <a:schemeClr val="tx1">
                    <a:lumMod val="85000"/>
                    <a:lumOff val="15000"/>
                  </a:schemeClr>
                </a:solidFill>
                <a:latin typeface="Arial" panose="020B0604020202020204" pitchFamily="34" charset="0"/>
                <a:cs typeface="Arial" panose="020B0604020202020204" pitchFamily="34" charset="0"/>
              </a:rPr>
              <a:t>Forget Me Not Drive Expenses</a:t>
            </a:r>
            <a:endParaRPr lang="en-US" spc="100" dirty="0">
              <a:solidFill>
                <a:schemeClr val="tx1">
                  <a:lumMod val="85000"/>
                  <a:lumOff val="15000"/>
                </a:schemeClr>
              </a:solidFill>
              <a:latin typeface="Arial" panose="020B0604020202020204" pitchFamily="34" charset="0"/>
              <a:cs typeface="Arial" panose="020B0604020202020204" pitchFamily="34" charset="0"/>
            </a:endParaRPr>
          </a:p>
          <a:p>
            <a:pPr lvl="1">
              <a:buClr>
                <a:schemeClr val="accent3">
                  <a:lumMod val="50000"/>
                </a:schemeClr>
              </a:buClr>
              <a:buSzPct val="90000"/>
              <a:buFont typeface="Wingdings" panose="05000000000000000000" pitchFamily="2" charset="2"/>
              <a:buChar char="Ø"/>
            </a:pPr>
            <a:r>
              <a:rPr lang="en-US" sz="2200" spc="100" dirty="0">
                <a:solidFill>
                  <a:schemeClr val="tx1">
                    <a:lumMod val="75000"/>
                    <a:lumOff val="25000"/>
                  </a:schemeClr>
                </a:solidFill>
                <a:latin typeface="Arial" panose="020B0604020202020204" pitchFamily="34" charset="0"/>
                <a:cs typeface="Arial" panose="020B0604020202020204" pitchFamily="34" charset="0"/>
              </a:rPr>
              <a:t> Flowers</a:t>
            </a:r>
          </a:p>
          <a:p>
            <a:pPr lvl="1">
              <a:buClr>
                <a:schemeClr val="accent3">
                  <a:lumMod val="50000"/>
                </a:schemeClr>
              </a:buClr>
              <a:buSzPct val="90000"/>
              <a:buFont typeface="Wingdings" panose="05000000000000000000" pitchFamily="2" charset="2"/>
              <a:buChar char="Ø"/>
            </a:pPr>
            <a:r>
              <a:rPr lang="en-US" sz="2200" spc="100" dirty="0">
                <a:solidFill>
                  <a:schemeClr val="tx1">
                    <a:lumMod val="75000"/>
                    <a:lumOff val="25000"/>
                  </a:schemeClr>
                </a:solidFill>
                <a:latin typeface="Arial" panose="020B0604020202020204" pitchFamily="34" charset="0"/>
                <a:cs typeface="Arial" panose="020B0604020202020204" pitchFamily="34" charset="0"/>
              </a:rPr>
              <a:t> Cans</a:t>
            </a:r>
          </a:p>
          <a:p>
            <a:pPr lvl="1">
              <a:buClr>
                <a:schemeClr val="accent3">
                  <a:lumMod val="50000"/>
                </a:schemeClr>
              </a:buClr>
              <a:buSzPct val="90000"/>
              <a:buFont typeface="Wingdings" panose="05000000000000000000" pitchFamily="2" charset="2"/>
              <a:buChar char="Ø"/>
            </a:pPr>
            <a:r>
              <a:rPr lang="en-US" sz="2200" spc="100" dirty="0">
                <a:solidFill>
                  <a:schemeClr val="tx1">
                    <a:lumMod val="75000"/>
                    <a:lumOff val="25000"/>
                  </a:schemeClr>
                </a:solidFill>
                <a:latin typeface="Arial" panose="020B0604020202020204" pitchFamily="34" charset="0"/>
                <a:cs typeface="Arial" panose="020B0604020202020204" pitchFamily="34" charset="0"/>
              </a:rPr>
              <a:t> Materials from  DAV National Headquarters</a:t>
            </a:r>
          </a:p>
          <a:p>
            <a:pPr lvl="1">
              <a:buClr>
                <a:schemeClr val="accent3">
                  <a:lumMod val="50000"/>
                </a:schemeClr>
              </a:buClr>
              <a:buSzPct val="90000"/>
              <a:buFont typeface="Wingdings" panose="05000000000000000000" pitchFamily="2" charset="2"/>
              <a:buChar char="Ø"/>
            </a:pPr>
            <a:r>
              <a:rPr lang="en-US" sz="2200" spc="100" dirty="0">
                <a:solidFill>
                  <a:schemeClr val="tx1">
                    <a:lumMod val="75000"/>
                    <a:lumOff val="25000"/>
                  </a:schemeClr>
                </a:solidFill>
                <a:latin typeface="Arial" panose="020B0604020202020204" pitchFamily="34" charset="0"/>
                <a:cs typeface="Arial" panose="020B0604020202020204" pitchFamily="34" charset="0"/>
              </a:rPr>
              <a:t> </a:t>
            </a:r>
            <a:r>
              <a:rPr lang="en-US" sz="2200" b="1" spc="100" dirty="0">
                <a:solidFill>
                  <a:schemeClr val="tx1">
                    <a:lumMod val="75000"/>
                    <a:lumOff val="25000"/>
                  </a:schemeClr>
                </a:solidFill>
                <a:latin typeface="Arial" panose="020B0604020202020204" pitchFamily="34" charset="0"/>
                <a:cs typeface="Arial" panose="020B0604020202020204" pitchFamily="34" charset="0"/>
              </a:rPr>
              <a:t>NOTE: Meals for Volunteers go on Line 21</a:t>
            </a:r>
          </a:p>
          <a:p>
            <a:pPr lvl="1">
              <a:buClr>
                <a:schemeClr val="accent3">
                  <a:lumMod val="50000"/>
                </a:schemeClr>
              </a:buClr>
              <a:buSzPct val="90000"/>
              <a:buFont typeface="Wingdings" panose="05000000000000000000" pitchFamily="2" charset="2"/>
              <a:buChar char="Ø"/>
            </a:pPr>
            <a:endParaRPr lang="en-US" spc="100" dirty="0">
              <a:solidFill>
                <a:schemeClr val="tx1">
                  <a:lumMod val="75000"/>
                  <a:lumOff val="25000"/>
                </a:schemeClr>
              </a:solidFill>
              <a:latin typeface="Arial" panose="020B0604020202020204" pitchFamily="34" charset="0"/>
              <a:cs typeface="Arial" panose="020B0604020202020204" pitchFamily="34" charset="0"/>
            </a:endParaRPr>
          </a:p>
          <a:p>
            <a:pPr>
              <a:buClr>
                <a:schemeClr val="accent3">
                  <a:lumMod val="50000"/>
                </a:schemeClr>
              </a:buClr>
              <a:buSzPct val="90000"/>
              <a:buFont typeface="Wingdings" panose="05000000000000000000" pitchFamily="2" charset="2"/>
              <a:buChar char="Ø"/>
            </a:pPr>
            <a:r>
              <a:rPr lang="en-US" spc="100" dirty="0">
                <a:solidFill>
                  <a:schemeClr val="tx1">
                    <a:lumMod val="85000"/>
                    <a:lumOff val="15000"/>
                  </a:schemeClr>
                </a:solidFill>
                <a:latin typeface="Arial" panose="020B0604020202020204" pitchFamily="34" charset="0"/>
                <a:cs typeface="Arial" panose="020B0604020202020204" pitchFamily="34" charset="0"/>
              </a:rPr>
              <a:t> </a:t>
            </a:r>
            <a:r>
              <a:rPr lang="en-US" sz="2600" b="1" spc="100" dirty="0">
                <a:solidFill>
                  <a:schemeClr val="tx1">
                    <a:lumMod val="85000"/>
                    <a:lumOff val="15000"/>
                  </a:schemeClr>
                </a:solidFill>
                <a:latin typeface="Arial" panose="020B0604020202020204" pitchFamily="34" charset="0"/>
                <a:cs typeface="Arial" panose="020B0604020202020204" pitchFamily="34" charset="0"/>
              </a:rPr>
              <a:t>Line 16:</a:t>
            </a:r>
            <a:r>
              <a:rPr lang="en-US" sz="2600" spc="100" dirty="0">
                <a:solidFill>
                  <a:schemeClr val="tx1">
                    <a:lumMod val="85000"/>
                    <a:lumOff val="15000"/>
                  </a:schemeClr>
                </a:solidFill>
                <a:latin typeface="Arial" panose="020B0604020202020204" pitchFamily="34" charset="0"/>
                <a:cs typeface="Arial" panose="020B0604020202020204" pitchFamily="34" charset="0"/>
              </a:rPr>
              <a:t> Expenses for Bingo outside a VAMC</a:t>
            </a:r>
            <a:endParaRPr lang="en-US" spc="100" dirty="0">
              <a:solidFill>
                <a:schemeClr val="tx1">
                  <a:lumMod val="85000"/>
                  <a:lumOff val="15000"/>
                </a:schemeClr>
              </a:solidFill>
              <a:latin typeface="Arial" panose="020B0604020202020204" pitchFamily="34" charset="0"/>
              <a:cs typeface="Arial" panose="020B0604020202020204" pitchFamily="34" charset="0"/>
            </a:endParaRPr>
          </a:p>
          <a:p>
            <a:pPr lvl="1">
              <a:buClr>
                <a:schemeClr val="accent3">
                  <a:lumMod val="50000"/>
                </a:schemeClr>
              </a:buClr>
              <a:buSzPct val="90000"/>
              <a:buFont typeface="Wingdings" panose="05000000000000000000" pitchFamily="2" charset="2"/>
              <a:buChar char="Ø"/>
            </a:pPr>
            <a:r>
              <a:rPr lang="en-US" spc="100" dirty="0">
                <a:solidFill>
                  <a:schemeClr val="tx1">
                    <a:lumMod val="75000"/>
                    <a:lumOff val="25000"/>
                  </a:schemeClr>
                </a:solidFill>
                <a:latin typeface="Arial" panose="020B0604020202020204" pitchFamily="34" charset="0"/>
                <a:cs typeface="Arial" panose="020B0604020202020204" pitchFamily="34" charset="0"/>
              </a:rPr>
              <a:t> </a:t>
            </a:r>
            <a:r>
              <a:rPr lang="en-US" sz="2200" b="1" spc="100" dirty="0">
                <a:solidFill>
                  <a:schemeClr val="tx1">
                    <a:lumMod val="75000"/>
                    <a:lumOff val="25000"/>
                  </a:schemeClr>
                </a:solidFill>
                <a:latin typeface="Arial" panose="020B0604020202020204" pitchFamily="34" charset="0"/>
                <a:cs typeface="Arial" panose="020B0604020202020204" pitchFamily="34" charset="0"/>
              </a:rPr>
              <a:t>NOTE: </a:t>
            </a:r>
            <a:r>
              <a:rPr lang="en-US" sz="2200" spc="100" dirty="0">
                <a:solidFill>
                  <a:schemeClr val="tx1">
                    <a:lumMod val="75000"/>
                    <a:lumOff val="25000"/>
                  </a:schemeClr>
                </a:solidFill>
                <a:latin typeface="Arial" panose="020B0604020202020204" pitchFamily="34" charset="0"/>
                <a:cs typeface="Arial" panose="020B0604020202020204" pitchFamily="34" charset="0"/>
              </a:rPr>
              <a:t>Bingo within VAMC’s and Nursing Homes is Line 14</a:t>
            </a:r>
          </a:p>
          <a:p>
            <a:pPr lvl="1">
              <a:buClr>
                <a:schemeClr val="accent3">
                  <a:lumMod val="50000"/>
                </a:schemeClr>
              </a:buClr>
              <a:buSzPct val="90000"/>
              <a:buFont typeface="Wingdings" panose="05000000000000000000" pitchFamily="2" charset="2"/>
              <a:buChar char="Ø"/>
            </a:pPr>
            <a:endParaRPr lang="en-US" sz="2200" spc="100" dirty="0">
              <a:solidFill>
                <a:schemeClr val="tx1">
                  <a:lumMod val="75000"/>
                  <a:lumOff val="25000"/>
                </a:schemeClr>
              </a:solidFill>
              <a:latin typeface="Arial" panose="020B0604020202020204" pitchFamily="34" charset="0"/>
              <a:cs typeface="Arial" panose="020B0604020202020204" pitchFamily="34" charset="0"/>
            </a:endParaRPr>
          </a:p>
          <a:p>
            <a:pPr>
              <a:buClr>
                <a:schemeClr val="accent3">
                  <a:lumMod val="50000"/>
                </a:schemeClr>
              </a:buClr>
              <a:buSzPct val="90000"/>
              <a:buFont typeface="Wingdings" panose="05000000000000000000" pitchFamily="2" charset="2"/>
              <a:buChar char="Ø"/>
            </a:pPr>
            <a:r>
              <a:rPr lang="en-US" spc="100" dirty="0">
                <a:solidFill>
                  <a:schemeClr val="tx1">
                    <a:lumMod val="75000"/>
                    <a:lumOff val="25000"/>
                  </a:schemeClr>
                </a:solidFill>
                <a:latin typeface="Arial" panose="020B0604020202020204" pitchFamily="34" charset="0"/>
                <a:cs typeface="Arial" panose="020B0604020202020204" pitchFamily="34" charset="0"/>
              </a:rPr>
              <a:t> </a:t>
            </a:r>
            <a:r>
              <a:rPr lang="en-US" b="1" spc="100" dirty="0">
                <a:solidFill>
                  <a:schemeClr val="tx1">
                    <a:lumMod val="75000"/>
                    <a:lumOff val="25000"/>
                  </a:schemeClr>
                </a:solidFill>
                <a:latin typeface="Arial" panose="020B0604020202020204" pitchFamily="34" charset="0"/>
                <a:cs typeface="Arial" panose="020B0604020202020204" pitchFamily="34" charset="0"/>
              </a:rPr>
              <a:t>Do You Currently Operate a Thrift Store? </a:t>
            </a:r>
          </a:p>
          <a:p>
            <a:pPr marL="0" indent="0">
              <a:buClr>
                <a:schemeClr val="accent3">
                  <a:lumMod val="50000"/>
                </a:schemeClr>
              </a:buClr>
              <a:buSzPct val="90000"/>
              <a:buNone/>
            </a:pPr>
            <a:r>
              <a:rPr lang="en-US" spc="100" dirty="0">
                <a:solidFill>
                  <a:schemeClr val="tx1">
                    <a:lumMod val="75000"/>
                    <a:lumOff val="25000"/>
                  </a:schemeClr>
                </a:solidFill>
                <a:latin typeface="Arial" panose="020B0604020202020204" pitchFamily="34" charset="0"/>
                <a:cs typeface="Arial" panose="020B0604020202020204" pitchFamily="34" charset="0"/>
              </a:rPr>
              <a:t>    </a:t>
            </a:r>
            <a:r>
              <a:rPr lang="en-US" sz="2200" i="1" spc="100" dirty="0">
                <a:solidFill>
                  <a:schemeClr val="tx1">
                    <a:lumMod val="75000"/>
                    <a:lumOff val="25000"/>
                  </a:schemeClr>
                </a:solidFill>
                <a:latin typeface="Arial" panose="020B0604020202020204" pitchFamily="34" charset="0"/>
                <a:cs typeface="Arial" panose="020B0604020202020204" pitchFamily="34" charset="0"/>
              </a:rPr>
              <a:t>Contact Department Adjutant Robert Cox ASAP for guidance</a:t>
            </a:r>
          </a:p>
        </p:txBody>
      </p:sp>
    </p:spTree>
    <p:extLst>
      <p:ext uri="{BB962C8B-B14F-4D97-AF65-F5344CB8AC3E}">
        <p14:creationId xmlns:p14="http://schemas.microsoft.com/office/powerpoint/2010/main" val="33366070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p:cNvSpPr txBox="1">
            <a:spLocks noGrp="1"/>
          </p:cNvSpPr>
          <p:nvPr>
            <p:ph type="title"/>
          </p:nvPr>
        </p:nvSpPr>
        <p:spPr>
          <a:xfrm>
            <a:off x="2046395" y="172893"/>
            <a:ext cx="9236765" cy="584775"/>
          </a:xfrm>
          <a:prstGeom prst="rect">
            <a:avLst/>
          </a:prstGeom>
          <a:noFill/>
          <a:ln>
            <a:solidFill>
              <a:schemeClr val="accent1">
                <a:lumMod val="60000"/>
                <a:lumOff val="40000"/>
              </a:schemeClr>
            </a:solidFill>
          </a:ln>
        </p:spPr>
        <p:txBody>
          <a:bodyPr wrap="square" rtlCol="0">
            <a:spAutoFit/>
          </a:bodyPr>
          <a:lstStyle/>
          <a:p>
            <a:r>
              <a:rPr lang="en-US" sz="3200" b="1" spc="100"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Expenses: Line 18 and 19</a:t>
            </a:r>
          </a:p>
        </p:txBody>
      </p:sp>
      <p:sp>
        <p:nvSpPr>
          <p:cNvPr id="4" name="Footer Placeholder 3"/>
          <p:cNvSpPr>
            <a:spLocks noGrp="1"/>
          </p:cNvSpPr>
          <p:nvPr>
            <p:ph type="ftr" sz="quarter" idx="11"/>
          </p:nvPr>
        </p:nvSpPr>
        <p:spPr>
          <a:xfrm>
            <a:off x="0" y="6502545"/>
            <a:ext cx="12192000" cy="365125"/>
          </a:xfrm>
        </p:spPr>
        <p:txBody>
          <a:bodyPr/>
          <a:lstStyle/>
          <a:p>
            <a:pPr algn="ctr" defTabSz="914400">
              <a:defRPr/>
            </a:pPr>
            <a:r>
              <a:rPr lang="en-US" dirty="0">
                <a:solidFill>
                  <a:prstClr val="black">
                    <a:tint val="75000"/>
                  </a:prstClr>
                </a:solidFill>
                <a:latin typeface="Calibri" panose="020F0502020204030204"/>
              </a:rPr>
              <a:t>Department of Virginia</a:t>
            </a:r>
          </a:p>
        </p:txBody>
      </p:sp>
      <p:sp>
        <p:nvSpPr>
          <p:cNvPr id="5" name="Slide Number Placeholder 4"/>
          <p:cNvSpPr>
            <a:spLocks noGrp="1"/>
          </p:cNvSpPr>
          <p:nvPr>
            <p:ph type="sldNum" sz="quarter" idx="12"/>
          </p:nvPr>
        </p:nvSpPr>
        <p:spPr>
          <a:xfrm>
            <a:off x="11283160" y="6319982"/>
            <a:ext cx="551167" cy="365125"/>
          </a:xfrm>
        </p:spPr>
        <p:txBody>
          <a:bodyPr/>
          <a:lstStyle/>
          <a:p>
            <a:pPr defTabSz="914400">
              <a:defRPr/>
            </a:pPr>
            <a:fld id="{FF9353F9-6FC0-4501-B721-5C92757755E0}" type="slidenum">
              <a:rPr lang="en-US">
                <a:solidFill>
                  <a:prstClr val="black">
                    <a:tint val="75000"/>
                  </a:prstClr>
                </a:solidFill>
                <a:latin typeface="Calibri" panose="020F0502020204030204"/>
              </a:rPr>
              <a:pPr defTabSz="914400">
                <a:defRPr/>
              </a:pPr>
              <a:t>11</a:t>
            </a:fld>
            <a:endParaRPr lang="en-US" dirty="0">
              <a:solidFill>
                <a:prstClr val="black">
                  <a:tint val="75000"/>
                </a:prstClr>
              </a:solidFill>
              <a:latin typeface="Calibri" panose="020F0502020204030204"/>
            </a:endParaRPr>
          </a:p>
        </p:txBody>
      </p:sp>
      <p:pic>
        <p:nvPicPr>
          <p:cNvPr id="8" name="Picture 7">
            <a:extLst>
              <a:ext uri="{FF2B5EF4-FFF2-40B4-BE49-F238E27FC236}">
                <a16:creationId xmlns:a16="http://schemas.microsoft.com/office/drawing/2014/main" id="{6B981E1D-581C-4AA4-857C-D1D4E3536388}"/>
              </a:ext>
            </a:extLst>
          </p:cNvPr>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84484" y="48152"/>
            <a:ext cx="800100" cy="614477"/>
          </a:xfrm>
          <a:prstGeom prst="rect">
            <a:avLst/>
          </a:prstGeom>
          <a:noFill/>
          <a:ln>
            <a:noFill/>
          </a:ln>
          <a:effectLst>
            <a:outerShdw blurRad="50800" dist="38100" dir="2700000" algn="tl" rotWithShape="0">
              <a:prstClr val="black">
                <a:alpha val="40000"/>
              </a:prstClr>
            </a:outerShdw>
          </a:effectLst>
          <a:scene3d>
            <a:camera prst="perspectiveRight"/>
            <a:lightRig rig="balanced" dir="t">
              <a:rot lat="0" lon="0" rev="8700000"/>
            </a:lightRig>
          </a:scene3d>
          <a:sp3d/>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9" name="Content Placeholder 2">
            <a:extLst>
              <a:ext uri="{FF2B5EF4-FFF2-40B4-BE49-F238E27FC236}">
                <a16:creationId xmlns:a16="http://schemas.microsoft.com/office/drawing/2014/main" id="{10B0DCF6-7AB7-4102-908D-6F80522C4004}"/>
              </a:ext>
            </a:extLst>
          </p:cNvPr>
          <p:cNvSpPr>
            <a:spLocks noGrp="1"/>
          </p:cNvSpPr>
          <p:nvPr>
            <p:ph idx="1"/>
          </p:nvPr>
        </p:nvSpPr>
        <p:spPr>
          <a:xfrm>
            <a:off x="1688722" y="852702"/>
            <a:ext cx="10145605" cy="6214847"/>
          </a:xfrm>
        </p:spPr>
        <p:txBody>
          <a:bodyPr>
            <a:normAutofit fontScale="85000" lnSpcReduction="20000"/>
          </a:bodyPr>
          <a:lstStyle/>
          <a:p>
            <a:pPr>
              <a:buClr>
                <a:schemeClr val="accent3">
                  <a:lumMod val="50000"/>
                </a:schemeClr>
              </a:buClr>
              <a:buSzPct val="90000"/>
              <a:buFont typeface="Wingdings" panose="05000000000000000000" pitchFamily="2" charset="2"/>
              <a:buChar char="Ø"/>
            </a:pPr>
            <a:r>
              <a:rPr lang="en-US" sz="2800" dirty="0">
                <a:solidFill>
                  <a:schemeClr val="tx1">
                    <a:lumMod val="75000"/>
                    <a:lumOff val="25000"/>
                  </a:schemeClr>
                </a:solidFill>
                <a:latin typeface="Arial" panose="020B0604020202020204" pitchFamily="34" charset="0"/>
                <a:cs typeface="Arial" panose="020B0604020202020204" pitchFamily="34" charset="0"/>
              </a:rPr>
              <a:t> </a:t>
            </a:r>
            <a:r>
              <a:rPr lang="en-US" sz="2800" b="1" spc="100" dirty="0">
                <a:solidFill>
                  <a:schemeClr val="tx1">
                    <a:lumMod val="75000"/>
                    <a:lumOff val="25000"/>
                  </a:schemeClr>
                </a:solidFill>
                <a:latin typeface="Arial" panose="020B0604020202020204" pitchFamily="34" charset="0"/>
                <a:cs typeface="Arial" panose="020B0604020202020204" pitchFamily="34" charset="0"/>
              </a:rPr>
              <a:t>Line 18: </a:t>
            </a:r>
            <a:r>
              <a:rPr lang="en-US" sz="2800" spc="100" dirty="0">
                <a:solidFill>
                  <a:schemeClr val="tx1">
                    <a:lumMod val="75000"/>
                    <a:lumOff val="25000"/>
                  </a:schemeClr>
                </a:solidFill>
                <a:latin typeface="Arial" panose="020B0604020202020204" pitchFamily="34" charset="0"/>
                <a:cs typeface="Arial" panose="020B0604020202020204" pitchFamily="34" charset="0"/>
              </a:rPr>
              <a:t>Bar &amp; Lounge expenses</a:t>
            </a:r>
          </a:p>
          <a:p>
            <a:pPr>
              <a:buClr>
                <a:schemeClr val="accent3">
                  <a:lumMod val="50000"/>
                </a:schemeClr>
              </a:buClr>
              <a:buSzPct val="90000"/>
              <a:buFont typeface="Wingdings" panose="05000000000000000000" pitchFamily="2" charset="2"/>
              <a:buChar char="Ø"/>
            </a:pPr>
            <a:r>
              <a:rPr lang="en-US" sz="2800" spc="100" dirty="0">
                <a:solidFill>
                  <a:schemeClr val="tx1">
                    <a:lumMod val="75000"/>
                    <a:lumOff val="25000"/>
                  </a:schemeClr>
                </a:solidFill>
                <a:latin typeface="Arial" panose="020B0604020202020204" pitchFamily="34" charset="0"/>
                <a:cs typeface="Arial" panose="020B0604020202020204" pitchFamily="34" charset="0"/>
              </a:rPr>
              <a:t> </a:t>
            </a:r>
            <a:r>
              <a:rPr lang="en-US" sz="2800" b="1" spc="100" dirty="0">
                <a:solidFill>
                  <a:schemeClr val="tx1">
                    <a:lumMod val="75000"/>
                    <a:lumOff val="25000"/>
                  </a:schemeClr>
                </a:solidFill>
                <a:latin typeface="Arial" panose="020B0604020202020204" pitchFamily="34" charset="0"/>
                <a:cs typeface="Arial" panose="020B0604020202020204" pitchFamily="34" charset="0"/>
              </a:rPr>
              <a:t>Line 19: </a:t>
            </a:r>
            <a:r>
              <a:rPr lang="en-US" sz="2800" spc="100" dirty="0">
                <a:solidFill>
                  <a:schemeClr val="tx1">
                    <a:lumMod val="75000"/>
                    <a:lumOff val="25000"/>
                  </a:schemeClr>
                </a:solidFill>
                <a:latin typeface="Arial" panose="020B0604020202020204" pitchFamily="34" charset="0"/>
                <a:cs typeface="Arial" panose="020B0604020202020204" pitchFamily="34" charset="0"/>
              </a:rPr>
              <a:t>Chapter Home Expenses</a:t>
            </a:r>
          </a:p>
          <a:p>
            <a:pPr lvl="1">
              <a:lnSpc>
                <a:spcPct val="110000"/>
              </a:lnSpc>
              <a:buClr>
                <a:schemeClr val="accent3">
                  <a:lumMod val="50000"/>
                </a:schemeClr>
              </a:buClr>
              <a:buSzPct val="90000"/>
              <a:buFont typeface="Wingdings" panose="05000000000000000000" pitchFamily="2" charset="2"/>
              <a:buChar char="Ø"/>
            </a:pPr>
            <a:r>
              <a:rPr lang="en-US" sz="2200" spc="100" dirty="0">
                <a:solidFill>
                  <a:schemeClr val="tx1">
                    <a:lumMod val="75000"/>
                    <a:lumOff val="25000"/>
                  </a:schemeClr>
                </a:solidFill>
                <a:latin typeface="Arial" panose="020B0604020202020204" pitchFamily="34" charset="0"/>
                <a:cs typeface="Arial" panose="020B0604020202020204" pitchFamily="34" charset="0"/>
              </a:rPr>
              <a:t>Rent</a:t>
            </a:r>
          </a:p>
          <a:p>
            <a:pPr lvl="1">
              <a:lnSpc>
                <a:spcPct val="110000"/>
              </a:lnSpc>
              <a:buClr>
                <a:schemeClr val="accent3">
                  <a:lumMod val="50000"/>
                </a:schemeClr>
              </a:buClr>
              <a:buSzPct val="90000"/>
              <a:buFont typeface="Wingdings" panose="05000000000000000000" pitchFamily="2" charset="2"/>
              <a:buChar char="Ø"/>
            </a:pPr>
            <a:r>
              <a:rPr lang="en-US" sz="2200" spc="100" dirty="0">
                <a:solidFill>
                  <a:schemeClr val="tx1">
                    <a:lumMod val="75000"/>
                    <a:lumOff val="25000"/>
                  </a:schemeClr>
                </a:solidFill>
                <a:latin typeface="Arial" panose="020B0604020202020204" pitchFamily="34" charset="0"/>
                <a:cs typeface="Arial" panose="020B0604020202020204" pitchFamily="34" charset="0"/>
              </a:rPr>
              <a:t>Mortgage</a:t>
            </a:r>
          </a:p>
          <a:p>
            <a:pPr lvl="1">
              <a:lnSpc>
                <a:spcPct val="110000"/>
              </a:lnSpc>
              <a:buClr>
                <a:schemeClr val="accent3">
                  <a:lumMod val="50000"/>
                </a:schemeClr>
              </a:buClr>
              <a:buSzPct val="90000"/>
              <a:buFont typeface="Wingdings" panose="05000000000000000000" pitchFamily="2" charset="2"/>
              <a:buChar char="Ø"/>
            </a:pPr>
            <a:r>
              <a:rPr lang="en-US" sz="2200" spc="100" dirty="0">
                <a:solidFill>
                  <a:schemeClr val="tx1">
                    <a:lumMod val="75000"/>
                    <a:lumOff val="25000"/>
                  </a:schemeClr>
                </a:solidFill>
                <a:latin typeface="Arial" panose="020B0604020202020204" pitchFamily="34" charset="0"/>
                <a:cs typeface="Arial" panose="020B0604020202020204" pitchFamily="34" charset="0"/>
              </a:rPr>
              <a:t>Utilities</a:t>
            </a:r>
          </a:p>
          <a:p>
            <a:pPr lvl="1">
              <a:lnSpc>
                <a:spcPct val="110000"/>
              </a:lnSpc>
              <a:buClr>
                <a:schemeClr val="accent3">
                  <a:lumMod val="50000"/>
                </a:schemeClr>
              </a:buClr>
              <a:buSzPct val="90000"/>
              <a:buFont typeface="Wingdings" panose="05000000000000000000" pitchFamily="2" charset="2"/>
              <a:buChar char="Ø"/>
            </a:pPr>
            <a:r>
              <a:rPr lang="en-US" sz="2200" spc="100" dirty="0">
                <a:solidFill>
                  <a:schemeClr val="tx1">
                    <a:lumMod val="75000"/>
                    <a:lumOff val="25000"/>
                  </a:schemeClr>
                </a:solidFill>
                <a:latin typeface="Arial" panose="020B0604020202020204" pitchFamily="34" charset="0"/>
                <a:cs typeface="Arial" panose="020B0604020202020204" pitchFamily="34" charset="0"/>
              </a:rPr>
              <a:t>Repairs and Maintenance</a:t>
            </a:r>
          </a:p>
          <a:p>
            <a:pPr lvl="1">
              <a:lnSpc>
                <a:spcPct val="110000"/>
              </a:lnSpc>
              <a:buClr>
                <a:schemeClr val="accent3">
                  <a:lumMod val="50000"/>
                </a:schemeClr>
              </a:buClr>
              <a:buSzPct val="90000"/>
              <a:buFont typeface="Wingdings" panose="05000000000000000000" pitchFamily="2" charset="2"/>
              <a:buChar char="Ø"/>
            </a:pPr>
            <a:r>
              <a:rPr lang="en-US" sz="2200" spc="100" dirty="0">
                <a:solidFill>
                  <a:schemeClr val="tx1">
                    <a:lumMod val="75000"/>
                    <a:lumOff val="25000"/>
                  </a:schemeClr>
                </a:solidFill>
                <a:latin typeface="Arial" panose="020B0604020202020204" pitchFamily="34" charset="0"/>
                <a:cs typeface="Arial" panose="020B0604020202020204" pitchFamily="34" charset="0"/>
              </a:rPr>
              <a:t>Office Furniture</a:t>
            </a:r>
          </a:p>
          <a:p>
            <a:pPr lvl="1">
              <a:lnSpc>
                <a:spcPct val="110000"/>
              </a:lnSpc>
              <a:buClr>
                <a:schemeClr val="accent3">
                  <a:lumMod val="50000"/>
                </a:schemeClr>
              </a:buClr>
              <a:buSzPct val="90000"/>
              <a:buFont typeface="Wingdings" panose="05000000000000000000" pitchFamily="2" charset="2"/>
              <a:buChar char="Ø"/>
            </a:pPr>
            <a:r>
              <a:rPr lang="en-US" sz="2200" spc="100" dirty="0">
                <a:solidFill>
                  <a:schemeClr val="tx1">
                    <a:lumMod val="75000"/>
                    <a:lumOff val="25000"/>
                  </a:schemeClr>
                </a:solidFill>
                <a:latin typeface="Arial" panose="020B0604020202020204" pitchFamily="34" charset="0"/>
                <a:cs typeface="Arial" panose="020B0604020202020204" pitchFamily="34" charset="0"/>
              </a:rPr>
              <a:t>Meeting Supplies</a:t>
            </a:r>
          </a:p>
          <a:p>
            <a:pPr lvl="1">
              <a:lnSpc>
                <a:spcPct val="110000"/>
              </a:lnSpc>
              <a:buClr>
                <a:schemeClr val="accent3">
                  <a:lumMod val="50000"/>
                </a:schemeClr>
              </a:buClr>
              <a:buSzPct val="90000"/>
              <a:buFont typeface="Wingdings" panose="05000000000000000000" pitchFamily="2" charset="2"/>
              <a:buChar char="Ø"/>
            </a:pPr>
            <a:r>
              <a:rPr lang="en-US" sz="2200" spc="100" dirty="0">
                <a:solidFill>
                  <a:schemeClr val="tx1">
                    <a:lumMod val="75000"/>
                    <a:lumOff val="25000"/>
                  </a:schemeClr>
                </a:solidFill>
                <a:latin typeface="Arial" panose="020B0604020202020204" pitchFamily="34" charset="0"/>
                <a:cs typeface="Arial" panose="020B0604020202020204" pitchFamily="34" charset="0"/>
              </a:rPr>
              <a:t>Expenses </a:t>
            </a:r>
            <a:r>
              <a:rPr lang="en-US" sz="2200" i="1" spc="100" dirty="0">
                <a:solidFill>
                  <a:schemeClr val="tx1">
                    <a:lumMod val="75000"/>
                    <a:lumOff val="25000"/>
                  </a:schemeClr>
                </a:solidFill>
                <a:latin typeface="Arial" panose="020B0604020202020204" pitchFamily="34" charset="0"/>
                <a:cs typeface="Arial" panose="020B0604020202020204" pitchFamily="34" charset="0"/>
              </a:rPr>
              <a:t>directly</a:t>
            </a:r>
            <a:r>
              <a:rPr lang="en-US" sz="2200" spc="100" dirty="0">
                <a:solidFill>
                  <a:schemeClr val="tx1">
                    <a:lumMod val="75000"/>
                    <a:lumOff val="25000"/>
                  </a:schemeClr>
                </a:solidFill>
                <a:latin typeface="Arial" panose="020B0604020202020204" pitchFamily="34" charset="0"/>
                <a:cs typeface="Arial" panose="020B0604020202020204" pitchFamily="34" charset="0"/>
              </a:rPr>
              <a:t> related to monthly membership meetings</a:t>
            </a:r>
          </a:p>
          <a:p>
            <a:pPr lvl="1">
              <a:lnSpc>
                <a:spcPct val="110000"/>
              </a:lnSpc>
              <a:buClr>
                <a:schemeClr val="accent3">
                  <a:lumMod val="50000"/>
                </a:schemeClr>
              </a:buClr>
              <a:buSzPct val="90000"/>
              <a:buFont typeface="Wingdings" panose="05000000000000000000" pitchFamily="2" charset="2"/>
              <a:buChar char="Ø"/>
            </a:pPr>
            <a:r>
              <a:rPr lang="en-US" sz="2200" spc="100" dirty="0">
                <a:solidFill>
                  <a:schemeClr val="tx1">
                    <a:lumMod val="75000"/>
                    <a:lumOff val="25000"/>
                  </a:schemeClr>
                </a:solidFill>
                <a:latin typeface="Arial" panose="020B0604020202020204" pitchFamily="34" charset="0"/>
                <a:cs typeface="Arial" panose="020B0604020202020204" pitchFamily="34" charset="0"/>
              </a:rPr>
              <a:t>Some Chapter Home expenses (</a:t>
            </a:r>
            <a:r>
              <a:rPr lang="en-US" sz="2200" i="1" spc="100" dirty="0">
                <a:solidFill>
                  <a:schemeClr val="tx1">
                    <a:lumMod val="75000"/>
                    <a:lumOff val="25000"/>
                  </a:schemeClr>
                </a:solidFill>
                <a:latin typeface="Arial" panose="020B0604020202020204" pitchFamily="34" charset="0"/>
                <a:cs typeface="Arial" panose="020B0604020202020204" pitchFamily="34" charset="0"/>
              </a:rPr>
              <a:t>i.e. service work on</a:t>
            </a:r>
            <a:r>
              <a:rPr lang="en-US" sz="2200" spc="100" dirty="0">
                <a:solidFill>
                  <a:schemeClr val="tx1">
                    <a:lumMod val="75000"/>
                    <a:lumOff val="25000"/>
                  </a:schemeClr>
                </a:solidFill>
                <a:latin typeface="Arial" panose="020B0604020202020204" pitchFamily="34" charset="0"/>
                <a:cs typeface="Arial" panose="020B0604020202020204" pitchFamily="34" charset="0"/>
              </a:rPr>
              <a:t>ly) may be considered Service under line 14. For further guidance see the Audit Committee Chair.</a:t>
            </a:r>
          </a:p>
          <a:p>
            <a:pPr lvl="1">
              <a:lnSpc>
                <a:spcPct val="110000"/>
              </a:lnSpc>
              <a:buClr>
                <a:schemeClr val="accent3">
                  <a:lumMod val="50000"/>
                </a:schemeClr>
              </a:buClr>
              <a:buSzPct val="90000"/>
              <a:buFont typeface="Wingdings" panose="05000000000000000000" pitchFamily="2" charset="2"/>
              <a:buChar char="Ø"/>
            </a:pPr>
            <a:r>
              <a:rPr lang="en-US" sz="2200" spc="100" dirty="0">
                <a:solidFill>
                  <a:schemeClr val="tx1">
                    <a:lumMod val="75000"/>
                    <a:lumOff val="25000"/>
                  </a:schemeClr>
                </a:solidFill>
                <a:latin typeface="Arial" panose="020B0604020202020204" pitchFamily="34" charset="0"/>
                <a:cs typeface="Arial" panose="020B0604020202020204" pitchFamily="34" charset="0"/>
              </a:rPr>
              <a:t>If you do not have a Chapter Home your expenses are under Administrative.</a:t>
            </a:r>
          </a:p>
          <a:p>
            <a:pPr lvl="1">
              <a:lnSpc>
                <a:spcPct val="110000"/>
              </a:lnSpc>
              <a:buClr>
                <a:schemeClr val="accent3">
                  <a:lumMod val="50000"/>
                </a:schemeClr>
              </a:buClr>
              <a:buSzPct val="90000"/>
              <a:buFont typeface="Wingdings" panose="05000000000000000000" pitchFamily="2" charset="2"/>
              <a:buChar char="Ø"/>
            </a:pPr>
            <a:r>
              <a:rPr lang="en-US" sz="2200" spc="100" dirty="0">
                <a:solidFill>
                  <a:schemeClr val="tx1">
                    <a:lumMod val="75000"/>
                    <a:lumOff val="25000"/>
                  </a:schemeClr>
                </a:solidFill>
                <a:latin typeface="Arial" panose="020B0604020202020204" pitchFamily="34" charset="0"/>
                <a:cs typeface="Arial" panose="020B0604020202020204" pitchFamily="34" charset="0"/>
              </a:rPr>
              <a:t>Chapters that receive Thrift Store funds should contact the Audit Committee Chair regarding the formula that is used for chapter expenses. </a:t>
            </a:r>
          </a:p>
          <a:p>
            <a:pPr lvl="1">
              <a:lnSpc>
                <a:spcPct val="110000"/>
              </a:lnSpc>
              <a:buClr>
                <a:schemeClr val="accent3">
                  <a:lumMod val="50000"/>
                </a:schemeClr>
              </a:buClr>
              <a:buSzPct val="90000"/>
              <a:buFont typeface="Wingdings" panose="05000000000000000000" pitchFamily="2" charset="2"/>
              <a:buChar char="Ø"/>
            </a:pPr>
            <a:r>
              <a:rPr lang="en-US" sz="2200" spc="100" dirty="0">
                <a:solidFill>
                  <a:schemeClr val="tx1">
                    <a:lumMod val="75000"/>
                    <a:lumOff val="25000"/>
                  </a:schemeClr>
                </a:solidFill>
                <a:latin typeface="Arial" panose="020B0604020202020204" pitchFamily="34" charset="0"/>
                <a:cs typeface="Arial" panose="020B0604020202020204" pitchFamily="34" charset="0"/>
              </a:rPr>
              <a:t>Use a separate page to document (i.e. Incorporation fees, rent for facility use).</a:t>
            </a:r>
          </a:p>
          <a:p>
            <a:pPr lvl="1"/>
            <a:endParaRPr lang="en-US" dirty="0"/>
          </a:p>
        </p:txBody>
      </p:sp>
    </p:spTree>
    <p:extLst>
      <p:ext uri="{BB962C8B-B14F-4D97-AF65-F5344CB8AC3E}">
        <p14:creationId xmlns:p14="http://schemas.microsoft.com/office/powerpoint/2010/main" val="11697675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p:cNvSpPr txBox="1">
            <a:spLocks noGrp="1"/>
          </p:cNvSpPr>
          <p:nvPr>
            <p:ph type="title"/>
          </p:nvPr>
        </p:nvSpPr>
        <p:spPr>
          <a:xfrm>
            <a:off x="1946827" y="77854"/>
            <a:ext cx="9236765" cy="584775"/>
          </a:xfrm>
          <a:prstGeom prst="rect">
            <a:avLst/>
          </a:prstGeom>
          <a:noFill/>
          <a:ln>
            <a:solidFill>
              <a:schemeClr val="accent1">
                <a:lumMod val="60000"/>
                <a:lumOff val="40000"/>
              </a:schemeClr>
            </a:solidFill>
          </a:ln>
        </p:spPr>
        <p:txBody>
          <a:bodyPr wrap="square" rtlCol="0">
            <a:spAutoFit/>
          </a:bodyPr>
          <a:lstStyle/>
          <a:p>
            <a:r>
              <a:rPr lang="en-US" sz="3200" b="1" spc="100"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Expenses: Line 20 and 21</a:t>
            </a:r>
          </a:p>
        </p:txBody>
      </p:sp>
      <p:sp>
        <p:nvSpPr>
          <p:cNvPr id="4" name="Footer Placeholder 3"/>
          <p:cNvSpPr>
            <a:spLocks noGrp="1"/>
          </p:cNvSpPr>
          <p:nvPr>
            <p:ph type="ftr" sz="quarter" idx="11"/>
          </p:nvPr>
        </p:nvSpPr>
        <p:spPr>
          <a:xfrm>
            <a:off x="0" y="6502545"/>
            <a:ext cx="12192000" cy="365125"/>
          </a:xfrm>
        </p:spPr>
        <p:txBody>
          <a:bodyPr/>
          <a:lstStyle/>
          <a:p>
            <a:pPr algn="ctr" defTabSz="914400">
              <a:defRPr/>
            </a:pPr>
            <a:r>
              <a:rPr lang="en-US" dirty="0">
                <a:solidFill>
                  <a:prstClr val="black">
                    <a:tint val="75000"/>
                  </a:prstClr>
                </a:solidFill>
                <a:latin typeface="Calibri" panose="020F0502020204030204"/>
              </a:rPr>
              <a:t>Department of Virginia</a:t>
            </a:r>
          </a:p>
        </p:txBody>
      </p:sp>
      <p:sp>
        <p:nvSpPr>
          <p:cNvPr id="5" name="Slide Number Placeholder 4"/>
          <p:cNvSpPr>
            <a:spLocks noGrp="1"/>
          </p:cNvSpPr>
          <p:nvPr>
            <p:ph type="sldNum" sz="quarter" idx="12"/>
          </p:nvPr>
        </p:nvSpPr>
        <p:spPr>
          <a:xfrm>
            <a:off x="11283160" y="6319982"/>
            <a:ext cx="551167" cy="365125"/>
          </a:xfrm>
        </p:spPr>
        <p:txBody>
          <a:bodyPr/>
          <a:lstStyle/>
          <a:p>
            <a:pPr defTabSz="914400">
              <a:defRPr/>
            </a:pPr>
            <a:fld id="{FF9353F9-6FC0-4501-B721-5C92757755E0}" type="slidenum">
              <a:rPr lang="en-US">
                <a:solidFill>
                  <a:prstClr val="black">
                    <a:tint val="75000"/>
                  </a:prstClr>
                </a:solidFill>
                <a:latin typeface="Calibri" panose="020F0502020204030204"/>
              </a:rPr>
              <a:pPr defTabSz="914400">
                <a:defRPr/>
              </a:pPr>
              <a:t>12</a:t>
            </a:fld>
            <a:endParaRPr lang="en-US" dirty="0">
              <a:solidFill>
                <a:prstClr val="black">
                  <a:tint val="75000"/>
                </a:prstClr>
              </a:solidFill>
              <a:latin typeface="Calibri" panose="020F0502020204030204"/>
            </a:endParaRPr>
          </a:p>
        </p:txBody>
      </p:sp>
      <p:pic>
        <p:nvPicPr>
          <p:cNvPr id="8" name="Picture 7">
            <a:extLst>
              <a:ext uri="{FF2B5EF4-FFF2-40B4-BE49-F238E27FC236}">
                <a16:creationId xmlns:a16="http://schemas.microsoft.com/office/drawing/2014/main" id="{6B981E1D-581C-4AA4-857C-D1D4E3536388}"/>
              </a:ext>
            </a:extLst>
          </p:cNvPr>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84484" y="48152"/>
            <a:ext cx="800100" cy="614477"/>
          </a:xfrm>
          <a:prstGeom prst="rect">
            <a:avLst/>
          </a:prstGeom>
          <a:noFill/>
          <a:ln>
            <a:noFill/>
          </a:ln>
          <a:effectLst>
            <a:outerShdw blurRad="50800" dist="38100" dir="2700000" algn="tl" rotWithShape="0">
              <a:prstClr val="black">
                <a:alpha val="40000"/>
              </a:prstClr>
            </a:outerShdw>
          </a:effectLst>
          <a:scene3d>
            <a:camera prst="perspectiveRight"/>
            <a:lightRig rig="balanced" dir="t">
              <a:rot lat="0" lon="0" rev="8700000"/>
            </a:lightRig>
          </a:scene3d>
          <a:sp3d/>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6" name="Content Placeholder 2">
            <a:extLst>
              <a:ext uri="{FF2B5EF4-FFF2-40B4-BE49-F238E27FC236}">
                <a16:creationId xmlns:a16="http://schemas.microsoft.com/office/drawing/2014/main" id="{5D721149-6492-4FC9-BC3C-529210B7652B}"/>
              </a:ext>
            </a:extLst>
          </p:cNvPr>
          <p:cNvSpPr>
            <a:spLocks noGrp="1"/>
          </p:cNvSpPr>
          <p:nvPr>
            <p:ph idx="1"/>
          </p:nvPr>
        </p:nvSpPr>
        <p:spPr>
          <a:xfrm>
            <a:off x="1479506" y="503171"/>
            <a:ext cx="10628010" cy="6276975"/>
          </a:xfrm>
        </p:spPr>
        <p:txBody>
          <a:bodyPr>
            <a:normAutofit/>
          </a:bodyPr>
          <a:lstStyle/>
          <a:p>
            <a:pPr>
              <a:buClr>
                <a:schemeClr val="accent3">
                  <a:lumMod val="50000"/>
                </a:schemeClr>
              </a:buClr>
              <a:buSzPct val="90000"/>
              <a:buFont typeface="Wingdings" panose="05000000000000000000" pitchFamily="2" charset="2"/>
              <a:buChar char="Ø"/>
            </a:pPr>
            <a:r>
              <a:rPr lang="en-US" b="1" spc="100" dirty="0">
                <a:latin typeface="Arial" panose="020B0604020202020204" pitchFamily="34" charset="0"/>
                <a:cs typeface="Arial" panose="020B0604020202020204" pitchFamily="34" charset="0"/>
              </a:rPr>
              <a:t> </a:t>
            </a:r>
            <a:r>
              <a:rPr lang="en-US" b="1" spc="100" dirty="0">
                <a:solidFill>
                  <a:schemeClr val="tx1">
                    <a:lumMod val="85000"/>
                    <a:lumOff val="15000"/>
                  </a:schemeClr>
                </a:solidFill>
                <a:latin typeface="Arial" panose="020B0604020202020204" pitchFamily="34" charset="0"/>
                <a:cs typeface="Arial" panose="020B0604020202020204" pitchFamily="34" charset="0"/>
              </a:rPr>
              <a:t>Line 20: </a:t>
            </a:r>
            <a:r>
              <a:rPr lang="en-US" spc="100" dirty="0">
                <a:solidFill>
                  <a:schemeClr val="tx1">
                    <a:lumMod val="85000"/>
                    <a:lumOff val="15000"/>
                  </a:schemeClr>
                </a:solidFill>
                <a:latin typeface="Arial" panose="020B0604020202020204" pitchFamily="34" charset="0"/>
                <a:cs typeface="Arial" panose="020B0604020202020204" pitchFamily="34" charset="0"/>
              </a:rPr>
              <a:t>Decrease in Market Value of Investments from Line 26</a:t>
            </a:r>
          </a:p>
          <a:p>
            <a:pPr lvl="1">
              <a:buClr>
                <a:schemeClr val="accent3">
                  <a:lumMod val="50000"/>
                </a:schemeClr>
              </a:buClr>
              <a:buSzPct val="90000"/>
              <a:buFont typeface="Wingdings" panose="05000000000000000000" pitchFamily="2" charset="2"/>
              <a:buChar char="Ø"/>
            </a:pPr>
            <a:r>
              <a:rPr lang="en-US" sz="2600" spc="100" dirty="0">
                <a:solidFill>
                  <a:schemeClr val="tx1">
                    <a:lumMod val="75000"/>
                    <a:lumOff val="25000"/>
                  </a:schemeClr>
                </a:solidFill>
                <a:latin typeface="Arial" panose="020B0604020202020204" pitchFamily="34" charset="0"/>
                <a:cs typeface="Arial" panose="020B0604020202020204" pitchFamily="34" charset="0"/>
              </a:rPr>
              <a:t> </a:t>
            </a:r>
            <a:r>
              <a:rPr lang="en-US" spc="100" dirty="0">
                <a:solidFill>
                  <a:schemeClr val="tx1">
                    <a:lumMod val="75000"/>
                    <a:lumOff val="25000"/>
                  </a:schemeClr>
                </a:solidFill>
                <a:latin typeface="Arial" panose="020B0604020202020204" pitchFamily="34" charset="0"/>
                <a:cs typeface="Arial" panose="020B0604020202020204" pitchFamily="34" charset="0"/>
              </a:rPr>
              <a:t>This figure is calculated from what the investments were worth at the beginning of the Fiscal Year and what they are worth at the end of the fiscal year</a:t>
            </a:r>
          </a:p>
          <a:p>
            <a:pPr lvl="1">
              <a:buClr>
                <a:schemeClr val="accent3">
                  <a:lumMod val="50000"/>
                </a:schemeClr>
              </a:buClr>
              <a:buSzPct val="90000"/>
              <a:buFont typeface="Wingdings" panose="05000000000000000000" pitchFamily="2" charset="2"/>
              <a:buChar char="Ø"/>
            </a:pPr>
            <a:r>
              <a:rPr lang="en-US" spc="100" dirty="0">
                <a:solidFill>
                  <a:schemeClr val="tx1">
                    <a:lumMod val="75000"/>
                    <a:lumOff val="25000"/>
                  </a:schemeClr>
                </a:solidFill>
                <a:latin typeface="Arial" panose="020B0604020202020204" pitchFamily="34" charset="0"/>
                <a:cs typeface="Arial" panose="020B0604020202020204" pitchFamily="34" charset="0"/>
              </a:rPr>
              <a:t> If the investment has decreased in value, the difference goes here</a:t>
            </a:r>
          </a:p>
          <a:p>
            <a:pPr>
              <a:buClr>
                <a:schemeClr val="accent3">
                  <a:lumMod val="50000"/>
                </a:schemeClr>
              </a:buClr>
              <a:buSzPct val="90000"/>
              <a:buFont typeface="Wingdings" panose="05000000000000000000" pitchFamily="2" charset="2"/>
              <a:buChar char="Ø"/>
            </a:pPr>
            <a:r>
              <a:rPr lang="en-US" b="1" spc="100" dirty="0">
                <a:solidFill>
                  <a:schemeClr val="tx1">
                    <a:lumMod val="75000"/>
                    <a:lumOff val="25000"/>
                  </a:schemeClr>
                </a:solidFill>
                <a:latin typeface="Arial" panose="020B0604020202020204" pitchFamily="34" charset="0"/>
                <a:cs typeface="Arial" panose="020B0604020202020204" pitchFamily="34" charset="0"/>
              </a:rPr>
              <a:t> Line 21: </a:t>
            </a:r>
            <a:r>
              <a:rPr lang="en-US" spc="100" dirty="0">
                <a:solidFill>
                  <a:schemeClr val="tx1">
                    <a:lumMod val="75000"/>
                    <a:lumOff val="25000"/>
                  </a:schemeClr>
                </a:solidFill>
                <a:latin typeface="Arial" panose="020B0604020202020204" pitchFamily="34" charset="0"/>
                <a:cs typeface="Arial" panose="020B0604020202020204" pitchFamily="34" charset="0"/>
              </a:rPr>
              <a:t>Other Expenses</a:t>
            </a:r>
          </a:p>
          <a:p>
            <a:pPr lvl="1">
              <a:buClr>
                <a:schemeClr val="accent3">
                  <a:lumMod val="50000"/>
                </a:schemeClr>
              </a:buClr>
              <a:buSzPct val="90000"/>
              <a:buFont typeface="Wingdings" panose="05000000000000000000" pitchFamily="2" charset="2"/>
              <a:buChar char="Ø"/>
            </a:pPr>
            <a:r>
              <a:rPr lang="en-US" sz="2600" spc="100" dirty="0">
                <a:solidFill>
                  <a:schemeClr val="tx1">
                    <a:lumMod val="75000"/>
                    <a:lumOff val="25000"/>
                  </a:schemeClr>
                </a:solidFill>
                <a:latin typeface="Arial" panose="020B0604020202020204" pitchFamily="34" charset="0"/>
                <a:cs typeface="Arial" panose="020B0604020202020204" pitchFamily="34" charset="0"/>
              </a:rPr>
              <a:t> </a:t>
            </a:r>
            <a:r>
              <a:rPr lang="en-US" spc="100" dirty="0">
                <a:solidFill>
                  <a:schemeClr val="tx1">
                    <a:lumMod val="75000"/>
                    <a:lumOff val="25000"/>
                  </a:schemeClr>
                </a:solidFill>
                <a:latin typeface="Arial" panose="020B0604020202020204" pitchFamily="34" charset="0"/>
                <a:cs typeface="Arial" panose="020B0604020202020204" pitchFamily="34" charset="0"/>
              </a:rPr>
              <a:t>Awards</a:t>
            </a:r>
          </a:p>
          <a:p>
            <a:pPr lvl="1">
              <a:buClr>
                <a:schemeClr val="accent3">
                  <a:lumMod val="50000"/>
                </a:schemeClr>
              </a:buClr>
              <a:buSzPct val="90000"/>
              <a:buFont typeface="Wingdings" panose="05000000000000000000" pitchFamily="2" charset="2"/>
              <a:buChar char="Ø"/>
            </a:pPr>
            <a:r>
              <a:rPr lang="en-US" spc="100" dirty="0">
                <a:solidFill>
                  <a:schemeClr val="tx1">
                    <a:lumMod val="75000"/>
                    <a:lumOff val="25000"/>
                  </a:schemeClr>
                </a:solidFill>
                <a:latin typeface="Arial" panose="020B0604020202020204" pitchFamily="34" charset="0"/>
                <a:cs typeface="Arial" panose="020B0604020202020204" pitchFamily="34" charset="0"/>
              </a:rPr>
              <a:t> Gifts</a:t>
            </a:r>
          </a:p>
          <a:p>
            <a:pPr lvl="1">
              <a:buClr>
                <a:schemeClr val="accent3">
                  <a:lumMod val="50000"/>
                </a:schemeClr>
              </a:buClr>
              <a:buSzPct val="90000"/>
              <a:buFont typeface="Wingdings" panose="05000000000000000000" pitchFamily="2" charset="2"/>
              <a:buChar char="Ø"/>
            </a:pPr>
            <a:r>
              <a:rPr lang="en-US" spc="100" dirty="0">
                <a:solidFill>
                  <a:schemeClr val="tx1">
                    <a:lumMod val="75000"/>
                    <a:lumOff val="25000"/>
                  </a:schemeClr>
                </a:solidFill>
                <a:latin typeface="Arial" panose="020B0604020202020204" pitchFamily="34" charset="0"/>
                <a:cs typeface="Arial" panose="020B0604020202020204" pitchFamily="34" charset="0"/>
              </a:rPr>
              <a:t> Pins </a:t>
            </a:r>
          </a:p>
          <a:p>
            <a:pPr lvl="1">
              <a:buClr>
                <a:schemeClr val="accent3">
                  <a:lumMod val="50000"/>
                </a:schemeClr>
              </a:buClr>
              <a:buSzPct val="90000"/>
              <a:buFont typeface="Wingdings" panose="05000000000000000000" pitchFamily="2" charset="2"/>
              <a:buChar char="Ø"/>
            </a:pPr>
            <a:r>
              <a:rPr lang="en-US" spc="100" dirty="0">
                <a:solidFill>
                  <a:schemeClr val="tx1">
                    <a:lumMod val="75000"/>
                    <a:lumOff val="25000"/>
                  </a:schemeClr>
                </a:solidFill>
                <a:latin typeface="Arial" panose="020B0604020202020204" pitchFamily="34" charset="0"/>
                <a:cs typeface="Arial" panose="020B0604020202020204" pitchFamily="34" charset="0"/>
              </a:rPr>
              <a:t> Meals for Chapter meetings or at volunteer events ( i.e. Forget Me Not Drives)</a:t>
            </a:r>
          </a:p>
          <a:p>
            <a:pPr lvl="1">
              <a:buClr>
                <a:schemeClr val="accent3">
                  <a:lumMod val="50000"/>
                </a:schemeClr>
              </a:buClr>
              <a:buSzPct val="90000"/>
              <a:buFont typeface="Wingdings" panose="05000000000000000000" pitchFamily="2" charset="2"/>
              <a:buChar char="Ø"/>
            </a:pPr>
            <a:r>
              <a:rPr lang="en-US" spc="100" dirty="0">
                <a:solidFill>
                  <a:schemeClr val="tx1">
                    <a:lumMod val="75000"/>
                    <a:lumOff val="25000"/>
                  </a:schemeClr>
                </a:solidFill>
                <a:latin typeface="Arial" panose="020B0604020202020204" pitchFamily="34" charset="0"/>
                <a:cs typeface="Arial" panose="020B0604020202020204" pitchFamily="34" charset="0"/>
              </a:rPr>
              <a:t> Fundraising expenses (i.e. trinkets at an event or event fees)</a:t>
            </a:r>
          </a:p>
          <a:p>
            <a:pPr lvl="1">
              <a:buClr>
                <a:schemeClr val="accent3">
                  <a:lumMod val="50000"/>
                </a:schemeClr>
              </a:buClr>
              <a:buSzPct val="90000"/>
              <a:buFont typeface="Wingdings" panose="05000000000000000000" pitchFamily="2" charset="2"/>
              <a:buChar char="Ø"/>
            </a:pPr>
            <a:r>
              <a:rPr lang="en-US" spc="100" dirty="0">
                <a:solidFill>
                  <a:schemeClr val="tx1">
                    <a:lumMod val="75000"/>
                    <a:lumOff val="25000"/>
                  </a:schemeClr>
                </a:solidFill>
                <a:latin typeface="Arial" panose="020B0604020202020204" pitchFamily="34" charset="0"/>
                <a:cs typeface="Arial" panose="020B0604020202020204" pitchFamily="34" charset="0"/>
              </a:rPr>
              <a:t>Any expense </a:t>
            </a:r>
            <a:r>
              <a:rPr lang="en-US" i="1" spc="100" dirty="0">
                <a:solidFill>
                  <a:schemeClr val="tx1">
                    <a:lumMod val="75000"/>
                    <a:lumOff val="25000"/>
                  </a:schemeClr>
                </a:solidFill>
                <a:latin typeface="Arial" panose="020B0604020202020204" pitchFamily="34" charset="0"/>
                <a:cs typeface="Arial" panose="020B0604020202020204" pitchFamily="34" charset="0"/>
              </a:rPr>
              <a:t>not </a:t>
            </a:r>
            <a:r>
              <a:rPr lang="en-US" spc="100" dirty="0">
                <a:solidFill>
                  <a:schemeClr val="tx1">
                    <a:lumMod val="75000"/>
                    <a:lumOff val="25000"/>
                  </a:schemeClr>
                </a:solidFill>
                <a:latin typeface="Arial" panose="020B0604020202020204" pitchFamily="34" charset="0"/>
                <a:cs typeface="Arial" panose="020B0604020202020204" pitchFamily="34" charset="0"/>
              </a:rPr>
              <a:t>listed on lines 11 through 20</a:t>
            </a:r>
          </a:p>
        </p:txBody>
      </p:sp>
    </p:spTree>
    <p:extLst>
      <p:ext uri="{BB962C8B-B14F-4D97-AF65-F5344CB8AC3E}">
        <p14:creationId xmlns:p14="http://schemas.microsoft.com/office/powerpoint/2010/main" val="4162781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p:cNvSpPr txBox="1">
            <a:spLocks noGrp="1"/>
          </p:cNvSpPr>
          <p:nvPr>
            <p:ph type="title"/>
          </p:nvPr>
        </p:nvSpPr>
        <p:spPr>
          <a:xfrm>
            <a:off x="1975402" y="77854"/>
            <a:ext cx="9236765" cy="584775"/>
          </a:xfrm>
          <a:prstGeom prst="rect">
            <a:avLst/>
          </a:prstGeom>
          <a:noFill/>
          <a:ln>
            <a:solidFill>
              <a:schemeClr val="accent1">
                <a:lumMod val="60000"/>
                <a:lumOff val="40000"/>
              </a:schemeClr>
            </a:solidFill>
          </a:ln>
        </p:spPr>
        <p:txBody>
          <a:bodyPr wrap="square" rtlCol="0">
            <a:spAutoFit/>
          </a:bodyPr>
          <a:lstStyle/>
          <a:p>
            <a:r>
              <a:rPr lang="en-US" sz="3200" b="1" spc="100"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Expenses: Line 22 and Ending Balance</a:t>
            </a:r>
          </a:p>
        </p:txBody>
      </p:sp>
      <p:sp>
        <p:nvSpPr>
          <p:cNvPr id="4" name="Footer Placeholder 3"/>
          <p:cNvSpPr>
            <a:spLocks noGrp="1"/>
          </p:cNvSpPr>
          <p:nvPr>
            <p:ph type="ftr" sz="quarter" idx="11"/>
          </p:nvPr>
        </p:nvSpPr>
        <p:spPr>
          <a:xfrm>
            <a:off x="0" y="6502545"/>
            <a:ext cx="12192000" cy="365125"/>
          </a:xfrm>
        </p:spPr>
        <p:txBody>
          <a:bodyPr/>
          <a:lstStyle/>
          <a:p>
            <a:pPr algn="ctr" defTabSz="914400">
              <a:defRPr/>
            </a:pPr>
            <a:r>
              <a:rPr lang="en-US" dirty="0">
                <a:solidFill>
                  <a:prstClr val="black">
                    <a:tint val="75000"/>
                  </a:prstClr>
                </a:solidFill>
                <a:latin typeface="Calibri" panose="020F0502020204030204"/>
              </a:rPr>
              <a:t>Department of Virginia</a:t>
            </a:r>
          </a:p>
        </p:txBody>
      </p:sp>
      <p:sp>
        <p:nvSpPr>
          <p:cNvPr id="5" name="Slide Number Placeholder 4"/>
          <p:cNvSpPr>
            <a:spLocks noGrp="1"/>
          </p:cNvSpPr>
          <p:nvPr>
            <p:ph type="sldNum" sz="quarter" idx="12"/>
          </p:nvPr>
        </p:nvSpPr>
        <p:spPr>
          <a:xfrm>
            <a:off x="11283160" y="6319982"/>
            <a:ext cx="551167" cy="365125"/>
          </a:xfrm>
        </p:spPr>
        <p:txBody>
          <a:bodyPr/>
          <a:lstStyle/>
          <a:p>
            <a:pPr defTabSz="914400">
              <a:defRPr/>
            </a:pPr>
            <a:fld id="{FF9353F9-6FC0-4501-B721-5C92757755E0}" type="slidenum">
              <a:rPr lang="en-US">
                <a:solidFill>
                  <a:prstClr val="black">
                    <a:tint val="75000"/>
                  </a:prstClr>
                </a:solidFill>
                <a:latin typeface="Calibri" panose="020F0502020204030204"/>
              </a:rPr>
              <a:pPr defTabSz="914400">
                <a:defRPr/>
              </a:pPr>
              <a:t>13</a:t>
            </a:fld>
            <a:endParaRPr lang="en-US" dirty="0">
              <a:solidFill>
                <a:prstClr val="black">
                  <a:tint val="75000"/>
                </a:prstClr>
              </a:solidFill>
              <a:latin typeface="Calibri" panose="020F0502020204030204"/>
            </a:endParaRPr>
          </a:p>
        </p:txBody>
      </p:sp>
      <p:pic>
        <p:nvPicPr>
          <p:cNvPr id="8" name="Picture 7">
            <a:extLst>
              <a:ext uri="{FF2B5EF4-FFF2-40B4-BE49-F238E27FC236}">
                <a16:creationId xmlns:a16="http://schemas.microsoft.com/office/drawing/2014/main" id="{6B981E1D-581C-4AA4-857C-D1D4E3536388}"/>
              </a:ext>
            </a:extLst>
          </p:cNvPr>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84484" y="48152"/>
            <a:ext cx="800100" cy="614477"/>
          </a:xfrm>
          <a:prstGeom prst="rect">
            <a:avLst/>
          </a:prstGeom>
          <a:noFill/>
          <a:ln>
            <a:noFill/>
          </a:ln>
          <a:effectLst>
            <a:outerShdw blurRad="50800" dist="38100" dir="2700000" algn="tl" rotWithShape="0">
              <a:prstClr val="black">
                <a:alpha val="40000"/>
              </a:prstClr>
            </a:outerShdw>
          </a:effectLst>
          <a:scene3d>
            <a:camera prst="perspectiveRight"/>
            <a:lightRig rig="balanced" dir="t">
              <a:rot lat="0" lon="0" rev="8700000"/>
            </a:lightRig>
          </a:scene3d>
          <a:sp3d/>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6" name="Content Placeholder 2">
            <a:extLst>
              <a:ext uri="{FF2B5EF4-FFF2-40B4-BE49-F238E27FC236}">
                <a16:creationId xmlns:a16="http://schemas.microsoft.com/office/drawing/2014/main" id="{5296F485-292A-40C5-A4B8-9EBE202A48A1}"/>
              </a:ext>
            </a:extLst>
          </p:cNvPr>
          <p:cNvSpPr>
            <a:spLocks noGrp="1"/>
          </p:cNvSpPr>
          <p:nvPr>
            <p:ph idx="1"/>
          </p:nvPr>
        </p:nvSpPr>
        <p:spPr>
          <a:xfrm>
            <a:off x="1509713" y="845192"/>
            <a:ext cx="11077553" cy="4351338"/>
          </a:xfrm>
        </p:spPr>
        <p:txBody>
          <a:bodyPr/>
          <a:lstStyle/>
          <a:p>
            <a:pPr>
              <a:buClr>
                <a:schemeClr val="accent3">
                  <a:lumMod val="50000"/>
                </a:schemeClr>
              </a:buClr>
              <a:buSzPct val="90000"/>
              <a:buFont typeface="Wingdings" panose="05000000000000000000" pitchFamily="2" charset="2"/>
              <a:buChar char="Ø"/>
            </a:pPr>
            <a:r>
              <a:rPr lang="en-US" spc="100" dirty="0">
                <a:solidFill>
                  <a:schemeClr val="tx1">
                    <a:lumMod val="75000"/>
                    <a:lumOff val="25000"/>
                  </a:schemeClr>
                </a:solidFill>
                <a:latin typeface="Arial" panose="020B0604020202020204" pitchFamily="34" charset="0"/>
                <a:cs typeface="Arial" panose="020B0604020202020204" pitchFamily="34" charset="0"/>
              </a:rPr>
              <a:t> </a:t>
            </a:r>
            <a:r>
              <a:rPr lang="en-US" b="1" spc="100" dirty="0">
                <a:solidFill>
                  <a:schemeClr val="tx1">
                    <a:lumMod val="85000"/>
                    <a:lumOff val="15000"/>
                  </a:schemeClr>
                </a:solidFill>
                <a:latin typeface="Arial" panose="020B0604020202020204" pitchFamily="34" charset="0"/>
                <a:cs typeface="Arial" panose="020B0604020202020204" pitchFamily="34" charset="0"/>
              </a:rPr>
              <a:t>Line 22: </a:t>
            </a:r>
            <a:r>
              <a:rPr lang="en-US" spc="100" dirty="0">
                <a:solidFill>
                  <a:schemeClr val="tx1">
                    <a:lumMod val="85000"/>
                    <a:lumOff val="15000"/>
                  </a:schemeClr>
                </a:solidFill>
                <a:latin typeface="Arial" panose="020B0604020202020204" pitchFamily="34" charset="0"/>
                <a:cs typeface="Arial" panose="020B0604020202020204" pitchFamily="34" charset="0"/>
              </a:rPr>
              <a:t>The total expenses of lines 11 through 21</a:t>
            </a:r>
          </a:p>
          <a:p>
            <a:pPr>
              <a:buClr>
                <a:schemeClr val="accent3">
                  <a:lumMod val="50000"/>
                </a:schemeClr>
              </a:buClr>
              <a:buSzPct val="90000"/>
              <a:buFont typeface="Wingdings" panose="05000000000000000000" pitchFamily="2" charset="2"/>
              <a:buChar char="Ø"/>
            </a:pPr>
            <a:endParaRPr lang="en-US" spc="100" dirty="0">
              <a:solidFill>
                <a:schemeClr val="tx1">
                  <a:lumMod val="85000"/>
                  <a:lumOff val="15000"/>
                </a:schemeClr>
              </a:solidFill>
              <a:latin typeface="Arial" panose="020B0604020202020204" pitchFamily="34" charset="0"/>
              <a:cs typeface="Arial" panose="020B0604020202020204" pitchFamily="34" charset="0"/>
            </a:endParaRPr>
          </a:p>
          <a:p>
            <a:pPr>
              <a:buClr>
                <a:schemeClr val="accent3">
                  <a:lumMod val="50000"/>
                </a:schemeClr>
              </a:buClr>
              <a:buSzPct val="90000"/>
              <a:buFont typeface="Wingdings" panose="05000000000000000000" pitchFamily="2" charset="2"/>
              <a:buChar char="Ø"/>
            </a:pPr>
            <a:r>
              <a:rPr lang="en-US" spc="100" dirty="0">
                <a:solidFill>
                  <a:schemeClr val="tx1">
                    <a:lumMod val="75000"/>
                    <a:lumOff val="25000"/>
                  </a:schemeClr>
                </a:solidFill>
                <a:latin typeface="Arial" panose="020B0604020202020204" pitchFamily="34" charset="0"/>
                <a:cs typeface="Arial" panose="020B0604020202020204" pitchFamily="34" charset="0"/>
              </a:rPr>
              <a:t> </a:t>
            </a:r>
            <a:r>
              <a:rPr lang="en-US" b="1" spc="100" dirty="0">
                <a:solidFill>
                  <a:schemeClr val="tx1">
                    <a:lumMod val="85000"/>
                    <a:lumOff val="15000"/>
                  </a:schemeClr>
                </a:solidFill>
                <a:latin typeface="Arial" panose="020B0604020202020204" pitchFamily="34" charset="0"/>
                <a:cs typeface="Arial" panose="020B0604020202020204" pitchFamily="34" charset="0"/>
              </a:rPr>
              <a:t>Ending Balance: </a:t>
            </a:r>
            <a:r>
              <a:rPr lang="en-US" spc="100" dirty="0">
                <a:solidFill>
                  <a:schemeClr val="tx1">
                    <a:lumMod val="85000"/>
                    <a:lumOff val="15000"/>
                  </a:schemeClr>
                </a:solidFill>
                <a:latin typeface="Arial" panose="020B0604020202020204" pitchFamily="34" charset="0"/>
                <a:cs typeface="Arial" panose="020B0604020202020204" pitchFamily="34" charset="0"/>
              </a:rPr>
              <a:t>This</a:t>
            </a:r>
            <a:r>
              <a:rPr lang="en-US" b="1" spc="100" dirty="0">
                <a:solidFill>
                  <a:schemeClr val="tx1">
                    <a:lumMod val="85000"/>
                    <a:lumOff val="15000"/>
                  </a:schemeClr>
                </a:solidFill>
                <a:latin typeface="Arial" panose="020B0604020202020204" pitchFamily="34" charset="0"/>
                <a:cs typeface="Arial" panose="020B0604020202020204" pitchFamily="34" charset="0"/>
              </a:rPr>
              <a:t> </a:t>
            </a:r>
            <a:r>
              <a:rPr lang="en-US" spc="100" dirty="0">
                <a:solidFill>
                  <a:schemeClr val="tx1">
                    <a:lumMod val="85000"/>
                    <a:lumOff val="15000"/>
                  </a:schemeClr>
                </a:solidFill>
                <a:latin typeface="Arial" panose="020B0604020202020204" pitchFamily="34" charset="0"/>
                <a:cs typeface="Arial" panose="020B0604020202020204" pitchFamily="34" charset="0"/>
              </a:rPr>
              <a:t>is the Beginning Balance, </a:t>
            </a:r>
            <a:r>
              <a:rPr lang="en-US" i="1" spc="100" dirty="0">
                <a:solidFill>
                  <a:schemeClr val="tx1">
                    <a:lumMod val="85000"/>
                    <a:lumOff val="15000"/>
                  </a:schemeClr>
                </a:solidFill>
                <a:latin typeface="Arial" panose="020B0604020202020204" pitchFamily="34" charset="0"/>
                <a:cs typeface="Arial" panose="020B0604020202020204" pitchFamily="34" charset="0"/>
              </a:rPr>
              <a:t>plus</a:t>
            </a:r>
            <a:r>
              <a:rPr lang="en-US" spc="100" dirty="0">
                <a:solidFill>
                  <a:schemeClr val="tx1">
                    <a:lumMod val="85000"/>
                    <a:lumOff val="15000"/>
                  </a:schemeClr>
                </a:solidFill>
                <a:latin typeface="Arial" panose="020B0604020202020204" pitchFamily="34" charset="0"/>
                <a:cs typeface="Arial" panose="020B0604020202020204" pitchFamily="34" charset="0"/>
              </a:rPr>
              <a:t> Line 10 Total Income, </a:t>
            </a:r>
            <a:r>
              <a:rPr lang="en-US" i="1" spc="100" dirty="0">
                <a:solidFill>
                  <a:schemeClr val="tx1">
                    <a:lumMod val="85000"/>
                    <a:lumOff val="15000"/>
                  </a:schemeClr>
                </a:solidFill>
                <a:latin typeface="Arial" panose="020B0604020202020204" pitchFamily="34" charset="0"/>
                <a:cs typeface="Arial" panose="020B0604020202020204" pitchFamily="34" charset="0"/>
              </a:rPr>
              <a:t>minus</a:t>
            </a:r>
            <a:r>
              <a:rPr lang="en-US" spc="100" dirty="0">
                <a:solidFill>
                  <a:schemeClr val="tx1">
                    <a:lumMod val="85000"/>
                    <a:lumOff val="15000"/>
                  </a:schemeClr>
                </a:solidFill>
                <a:latin typeface="Arial" panose="020B0604020202020204" pitchFamily="34" charset="0"/>
                <a:cs typeface="Arial" panose="020B0604020202020204" pitchFamily="34" charset="0"/>
              </a:rPr>
              <a:t> Line 22 Total Expenses</a:t>
            </a:r>
          </a:p>
          <a:p>
            <a:pPr lvl="1">
              <a:buClr>
                <a:schemeClr val="accent3">
                  <a:lumMod val="50000"/>
                </a:schemeClr>
              </a:buClr>
              <a:buSzPct val="90000"/>
              <a:buFont typeface="Wingdings" panose="05000000000000000000" pitchFamily="2" charset="2"/>
              <a:buChar char="Ø"/>
            </a:pPr>
            <a:r>
              <a:rPr lang="en-US" sz="2200" spc="100" dirty="0">
                <a:solidFill>
                  <a:schemeClr val="tx1">
                    <a:lumMod val="75000"/>
                    <a:lumOff val="25000"/>
                  </a:schemeClr>
                </a:solidFill>
                <a:latin typeface="Arial" panose="020B0604020202020204" pitchFamily="34" charset="0"/>
                <a:cs typeface="Arial" panose="020B0604020202020204" pitchFamily="34" charset="0"/>
              </a:rPr>
              <a:t>This figure must agree with the Total Liquid Assets on Line 27 of this report</a:t>
            </a:r>
          </a:p>
          <a:p>
            <a:pPr lvl="1"/>
            <a:endParaRPr lang="en-US" dirty="0"/>
          </a:p>
        </p:txBody>
      </p:sp>
    </p:spTree>
    <p:extLst>
      <p:ext uri="{BB962C8B-B14F-4D97-AF65-F5344CB8AC3E}">
        <p14:creationId xmlns:p14="http://schemas.microsoft.com/office/powerpoint/2010/main" val="19186748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p:cNvSpPr txBox="1">
            <a:spLocks noGrp="1"/>
          </p:cNvSpPr>
          <p:nvPr>
            <p:ph type="title"/>
          </p:nvPr>
        </p:nvSpPr>
        <p:spPr>
          <a:xfrm>
            <a:off x="1681548" y="79297"/>
            <a:ext cx="10307291" cy="584775"/>
          </a:xfrm>
          <a:prstGeom prst="rect">
            <a:avLst/>
          </a:prstGeom>
          <a:noFill/>
          <a:ln>
            <a:solidFill>
              <a:schemeClr val="accent1">
                <a:lumMod val="60000"/>
                <a:lumOff val="40000"/>
              </a:schemeClr>
            </a:solidFill>
          </a:ln>
        </p:spPr>
        <p:txBody>
          <a:bodyPr wrap="square" rtlCol="0">
            <a:spAutoFit/>
          </a:bodyPr>
          <a:lstStyle/>
          <a:p>
            <a:r>
              <a:rPr lang="en-US" sz="3200" b="1" spc="100"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Liquid Assets: Lines 23 through 27</a:t>
            </a:r>
            <a:endParaRPr lang="en-US" sz="3200" b="1"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a:xfrm>
            <a:off x="0" y="6502545"/>
            <a:ext cx="12192000" cy="365125"/>
          </a:xfrm>
        </p:spPr>
        <p:txBody>
          <a:bodyPr/>
          <a:lstStyle/>
          <a:p>
            <a:pPr algn="ctr" defTabSz="914400">
              <a:defRPr/>
            </a:pPr>
            <a:r>
              <a:rPr lang="en-US" dirty="0">
                <a:solidFill>
                  <a:prstClr val="black">
                    <a:tint val="75000"/>
                  </a:prstClr>
                </a:solidFill>
                <a:latin typeface="Calibri" panose="020F0502020204030204"/>
              </a:rPr>
              <a:t>Department of Virginia</a:t>
            </a:r>
          </a:p>
        </p:txBody>
      </p:sp>
      <p:sp>
        <p:nvSpPr>
          <p:cNvPr id="5" name="Slide Number Placeholder 4"/>
          <p:cNvSpPr>
            <a:spLocks noGrp="1"/>
          </p:cNvSpPr>
          <p:nvPr>
            <p:ph type="sldNum" sz="quarter" idx="12"/>
          </p:nvPr>
        </p:nvSpPr>
        <p:spPr>
          <a:xfrm>
            <a:off x="11283160" y="6319982"/>
            <a:ext cx="551167" cy="365125"/>
          </a:xfrm>
        </p:spPr>
        <p:txBody>
          <a:bodyPr/>
          <a:lstStyle/>
          <a:p>
            <a:pPr defTabSz="914400">
              <a:defRPr/>
            </a:pPr>
            <a:fld id="{FF9353F9-6FC0-4501-B721-5C92757755E0}" type="slidenum">
              <a:rPr lang="en-US">
                <a:solidFill>
                  <a:prstClr val="black">
                    <a:tint val="75000"/>
                  </a:prstClr>
                </a:solidFill>
                <a:latin typeface="Calibri" panose="020F0502020204030204"/>
              </a:rPr>
              <a:pPr defTabSz="914400">
                <a:defRPr/>
              </a:pPr>
              <a:t>14</a:t>
            </a:fld>
            <a:endParaRPr lang="en-US" dirty="0">
              <a:solidFill>
                <a:prstClr val="black">
                  <a:tint val="75000"/>
                </a:prstClr>
              </a:solidFill>
              <a:latin typeface="Calibri" panose="020F0502020204030204"/>
            </a:endParaRPr>
          </a:p>
        </p:txBody>
      </p:sp>
      <p:pic>
        <p:nvPicPr>
          <p:cNvPr id="8" name="Picture 7">
            <a:extLst>
              <a:ext uri="{FF2B5EF4-FFF2-40B4-BE49-F238E27FC236}">
                <a16:creationId xmlns:a16="http://schemas.microsoft.com/office/drawing/2014/main" id="{6B981E1D-581C-4AA4-857C-D1D4E3536388}"/>
              </a:ext>
            </a:extLst>
          </p:cNvPr>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84484" y="48152"/>
            <a:ext cx="800100" cy="614477"/>
          </a:xfrm>
          <a:prstGeom prst="rect">
            <a:avLst/>
          </a:prstGeom>
          <a:noFill/>
          <a:ln>
            <a:noFill/>
          </a:ln>
          <a:effectLst>
            <a:outerShdw blurRad="50800" dist="38100" dir="2700000" algn="tl" rotWithShape="0">
              <a:prstClr val="black">
                <a:alpha val="40000"/>
              </a:prstClr>
            </a:outerShdw>
          </a:effectLst>
          <a:scene3d>
            <a:camera prst="perspectiveRight"/>
            <a:lightRig rig="balanced" dir="t">
              <a:rot lat="0" lon="0" rev="8700000"/>
            </a:lightRig>
          </a:scene3d>
          <a:sp3d/>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6" name="Content Placeholder 2">
            <a:extLst>
              <a:ext uri="{FF2B5EF4-FFF2-40B4-BE49-F238E27FC236}">
                <a16:creationId xmlns:a16="http://schemas.microsoft.com/office/drawing/2014/main" id="{BD9F5C87-502A-4A40-A3CC-45096BE2CBF6}"/>
              </a:ext>
            </a:extLst>
          </p:cNvPr>
          <p:cNvSpPr>
            <a:spLocks noGrp="1"/>
          </p:cNvSpPr>
          <p:nvPr>
            <p:ph idx="1"/>
          </p:nvPr>
        </p:nvSpPr>
        <p:spPr>
          <a:xfrm>
            <a:off x="1054139" y="1224355"/>
            <a:ext cx="10934700" cy="4351338"/>
          </a:xfrm>
        </p:spPr>
        <p:txBody>
          <a:bodyPr>
            <a:normAutofit fontScale="92500" lnSpcReduction="10000"/>
          </a:bodyPr>
          <a:lstStyle/>
          <a:p>
            <a:pPr marL="0" indent="0">
              <a:buClr>
                <a:schemeClr val="accent3">
                  <a:lumMod val="50000"/>
                </a:schemeClr>
              </a:buClr>
              <a:buSzPct val="90000"/>
              <a:buNone/>
            </a:pPr>
            <a:r>
              <a:rPr lang="en-US" dirty="0">
                <a:solidFill>
                  <a:schemeClr val="tx1">
                    <a:lumMod val="75000"/>
                    <a:lumOff val="25000"/>
                  </a:schemeClr>
                </a:solidFill>
                <a:latin typeface="Arial" panose="020B0604020202020204" pitchFamily="34" charset="0"/>
                <a:cs typeface="Arial" panose="020B0604020202020204" pitchFamily="34" charset="0"/>
              </a:rPr>
              <a:t>          </a:t>
            </a:r>
            <a:r>
              <a:rPr lang="en-US" sz="2600" b="1" spc="100" dirty="0">
                <a:solidFill>
                  <a:schemeClr val="tx1">
                    <a:lumMod val="75000"/>
                    <a:lumOff val="25000"/>
                  </a:schemeClr>
                </a:solidFill>
                <a:latin typeface="Arial" panose="020B0604020202020204" pitchFamily="34" charset="0"/>
                <a:cs typeface="Arial" panose="020B0604020202020204" pitchFamily="34" charset="0"/>
              </a:rPr>
              <a:t>As of 30 June each year, the following amounts must be listed</a:t>
            </a:r>
          </a:p>
          <a:p>
            <a:pPr marL="0" indent="0">
              <a:buClr>
                <a:schemeClr val="accent3">
                  <a:lumMod val="50000"/>
                </a:schemeClr>
              </a:buClr>
              <a:buSzPct val="90000"/>
              <a:buNone/>
            </a:pPr>
            <a:endParaRPr lang="en-US" sz="800" b="1" spc="100" dirty="0">
              <a:solidFill>
                <a:schemeClr val="tx1">
                  <a:lumMod val="75000"/>
                  <a:lumOff val="25000"/>
                </a:schemeClr>
              </a:solidFill>
              <a:latin typeface="Arial" panose="020B0604020202020204" pitchFamily="34" charset="0"/>
              <a:cs typeface="Arial" panose="020B0604020202020204" pitchFamily="34" charset="0"/>
            </a:endParaRPr>
          </a:p>
          <a:p>
            <a:pPr lvl="1">
              <a:buClr>
                <a:schemeClr val="accent3">
                  <a:lumMod val="50000"/>
                </a:schemeClr>
              </a:buClr>
              <a:buSzPct val="90000"/>
              <a:buFont typeface="Wingdings" panose="05000000000000000000" pitchFamily="2" charset="2"/>
              <a:buChar char="Ø"/>
            </a:pPr>
            <a:r>
              <a:rPr lang="en-US" spc="100" dirty="0">
                <a:solidFill>
                  <a:schemeClr val="tx1">
                    <a:lumMod val="75000"/>
                    <a:lumOff val="25000"/>
                  </a:schemeClr>
                </a:solidFill>
                <a:latin typeface="Arial" panose="020B0604020202020204" pitchFamily="34" charset="0"/>
                <a:cs typeface="Arial" panose="020B0604020202020204" pitchFamily="34" charset="0"/>
              </a:rPr>
              <a:t> </a:t>
            </a:r>
            <a:r>
              <a:rPr lang="en-US" sz="2600" b="1" spc="100" dirty="0">
                <a:solidFill>
                  <a:schemeClr val="tx1">
                    <a:lumMod val="75000"/>
                    <a:lumOff val="25000"/>
                  </a:schemeClr>
                </a:solidFill>
                <a:latin typeface="Arial" panose="020B0604020202020204" pitchFamily="34" charset="0"/>
                <a:cs typeface="Arial" panose="020B0604020202020204" pitchFamily="34" charset="0"/>
              </a:rPr>
              <a:t>Line 23</a:t>
            </a:r>
            <a:r>
              <a:rPr lang="en-US" sz="2600" spc="100" dirty="0">
                <a:solidFill>
                  <a:schemeClr val="tx1">
                    <a:lumMod val="75000"/>
                    <a:lumOff val="25000"/>
                  </a:schemeClr>
                </a:solidFill>
                <a:latin typeface="Arial" panose="020B0604020202020204" pitchFamily="34" charset="0"/>
                <a:cs typeface="Arial" panose="020B0604020202020204" pitchFamily="34" charset="0"/>
              </a:rPr>
              <a:t>: Amount of money in checking accounts and cash on hand</a:t>
            </a:r>
          </a:p>
          <a:p>
            <a:pPr lvl="1">
              <a:buClr>
                <a:schemeClr val="accent3">
                  <a:lumMod val="50000"/>
                </a:schemeClr>
              </a:buClr>
              <a:buSzPct val="90000"/>
              <a:buFont typeface="Wingdings" panose="05000000000000000000" pitchFamily="2" charset="2"/>
              <a:buChar char="Ø"/>
            </a:pPr>
            <a:r>
              <a:rPr lang="en-US" sz="2600" spc="100" dirty="0">
                <a:solidFill>
                  <a:schemeClr val="tx1">
                    <a:lumMod val="75000"/>
                    <a:lumOff val="25000"/>
                  </a:schemeClr>
                </a:solidFill>
                <a:latin typeface="Arial" panose="020B0604020202020204" pitchFamily="34" charset="0"/>
                <a:cs typeface="Arial" panose="020B0604020202020204" pitchFamily="34" charset="0"/>
              </a:rPr>
              <a:t> </a:t>
            </a:r>
            <a:r>
              <a:rPr lang="en-US" sz="2600" b="1" spc="100" dirty="0">
                <a:solidFill>
                  <a:schemeClr val="tx1">
                    <a:lumMod val="75000"/>
                    <a:lumOff val="25000"/>
                  </a:schemeClr>
                </a:solidFill>
                <a:latin typeface="Arial" panose="020B0604020202020204" pitchFamily="34" charset="0"/>
                <a:cs typeface="Arial" panose="020B0604020202020204" pitchFamily="34" charset="0"/>
              </a:rPr>
              <a:t>Line 24: </a:t>
            </a:r>
            <a:r>
              <a:rPr lang="en-US" sz="2600" spc="100" dirty="0">
                <a:solidFill>
                  <a:schemeClr val="tx1">
                    <a:lumMod val="75000"/>
                    <a:lumOff val="25000"/>
                  </a:schemeClr>
                </a:solidFill>
                <a:latin typeface="Arial" panose="020B0604020202020204" pitchFamily="34" charset="0"/>
                <a:cs typeface="Arial" panose="020B0604020202020204" pitchFamily="34" charset="0"/>
              </a:rPr>
              <a:t>Amount of Money in Savings Accounts</a:t>
            </a:r>
          </a:p>
          <a:p>
            <a:pPr lvl="1">
              <a:buClr>
                <a:schemeClr val="accent3">
                  <a:lumMod val="50000"/>
                </a:schemeClr>
              </a:buClr>
              <a:buSzPct val="90000"/>
              <a:buFont typeface="Wingdings" panose="05000000000000000000" pitchFamily="2" charset="2"/>
              <a:buChar char="Ø"/>
            </a:pPr>
            <a:r>
              <a:rPr lang="en-US" sz="2600" spc="100" dirty="0">
                <a:solidFill>
                  <a:schemeClr val="tx1">
                    <a:lumMod val="75000"/>
                    <a:lumOff val="25000"/>
                  </a:schemeClr>
                </a:solidFill>
                <a:latin typeface="Arial" panose="020B0604020202020204" pitchFamily="34" charset="0"/>
                <a:cs typeface="Arial" panose="020B0604020202020204" pitchFamily="34" charset="0"/>
              </a:rPr>
              <a:t> </a:t>
            </a:r>
            <a:r>
              <a:rPr lang="en-US" sz="2600" b="1" spc="100" dirty="0">
                <a:solidFill>
                  <a:schemeClr val="tx1">
                    <a:lumMod val="75000"/>
                    <a:lumOff val="25000"/>
                  </a:schemeClr>
                </a:solidFill>
                <a:latin typeface="Arial" panose="020B0604020202020204" pitchFamily="34" charset="0"/>
                <a:cs typeface="Arial" panose="020B0604020202020204" pitchFamily="34" charset="0"/>
              </a:rPr>
              <a:t>Line 25: </a:t>
            </a:r>
            <a:r>
              <a:rPr lang="en-US" sz="2600" spc="100" dirty="0">
                <a:solidFill>
                  <a:schemeClr val="tx1">
                    <a:lumMod val="75000"/>
                    <a:lumOff val="25000"/>
                  </a:schemeClr>
                </a:solidFill>
                <a:latin typeface="Arial" panose="020B0604020202020204" pitchFamily="34" charset="0"/>
                <a:cs typeface="Arial" panose="020B0604020202020204" pitchFamily="34" charset="0"/>
              </a:rPr>
              <a:t>Certificates of Deposit</a:t>
            </a:r>
          </a:p>
          <a:p>
            <a:pPr lvl="1">
              <a:buClr>
                <a:schemeClr val="accent3">
                  <a:lumMod val="50000"/>
                </a:schemeClr>
              </a:buClr>
              <a:buSzPct val="90000"/>
              <a:buFont typeface="Wingdings" panose="05000000000000000000" pitchFamily="2" charset="2"/>
              <a:buChar char="Ø"/>
            </a:pPr>
            <a:r>
              <a:rPr lang="en-US" sz="2600" spc="100" dirty="0">
                <a:solidFill>
                  <a:schemeClr val="tx1">
                    <a:lumMod val="75000"/>
                    <a:lumOff val="25000"/>
                  </a:schemeClr>
                </a:solidFill>
                <a:latin typeface="Arial" panose="020B0604020202020204" pitchFamily="34" charset="0"/>
                <a:cs typeface="Arial" panose="020B0604020202020204" pitchFamily="34" charset="0"/>
              </a:rPr>
              <a:t> </a:t>
            </a:r>
            <a:r>
              <a:rPr lang="en-US" sz="2600" b="1" spc="100" dirty="0">
                <a:solidFill>
                  <a:schemeClr val="tx1">
                    <a:lumMod val="75000"/>
                    <a:lumOff val="25000"/>
                  </a:schemeClr>
                </a:solidFill>
                <a:latin typeface="Arial" panose="020B0604020202020204" pitchFamily="34" charset="0"/>
                <a:cs typeface="Arial" panose="020B0604020202020204" pitchFamily="34" charset="0"/>
              </a:rPr>
              <a:t>Line 26</a:t>
            </a:r>
            <a:r>
              <a:rPr lang="en-US" sz="2600" spc="100" dirty="0">
                <a:solidFill>
                  <a:schemeClr val="tx1">
                    <a:lumMod val="75000"/>
                    <a:lumOff val="25000"/>
                  </a:schemeClr>
                </a:solidFill>
                <a:latin typeface="Arial" panose="020B0604020202020204" pitchFamily="34" charset="0"/>
                <a:cs typeface="Arial" panose="020B0604020202020204" pitchFamily="34" charset="0"/>
              </a:rPr>
              <a:t>: The total Market Value of Investments</a:t>
            </a:r>
          </a:p>
          <a:p>
            <a:pPr lvl="1">
              <a:buClr>
                <a:schemeClr val="accent3">
                  <a:lumMod val="50000"/>
                </a:schemeClr>
              </a:buClr>
              <a:buSzPct val="90000"/>
              <a:buFont typeface="Wingdings" panose="05000000000000000000" pitchFamily="2" charset="2"/>
              <a:buChar char="Ø"/>
            </a:pPr>
            <a:endParaRPr lang="en-US" spc="100" dirty="0">
              <a:solidFill>
                <a:schemeClr val="tx1">
                  <a:lumMod val="75000"/>
                  <a:lumOff val="25000"/>
                </a:schemeClr>
              </a:solidFill>
              <a:latin typeface="Arial" panose="020B0604020202020204" pitchFamily="34" charset="0"/>
              <a:cs typeface="Arial" panose="020B0604020202020204" pitchFamily="34" charset="0"/>
            </a:endParaRPr>
          </a:p>
          <a:p>
            <a:pPr>
              <a:buClr>
                <a:schemeClr val="accent3">
                  <a:lumMod val="50000"/>
                </a:schemeClr>
              </a:buClr>
              <a:buSzPct val="90000"/>
              <a:buFont typeface="Wingdings" panose="05000000000000000000" pitchFamily="2" charset="2"/>
              <a:buChar char="Ø"/>
            </a:pPr>
            <a:r>
              <a:rPr lang="en-US" spc="100" dirty="0">
                <a:solidFill>
                  <a:schemeClr val="tx1">
                    <a:lumMod val="75000"/>
                    <a:lumOff val="25000"/>
                  </a:schemeClr>
                </a:solidFill>
                <a:latin typeface="Arial" panose="020B0604020202020204" pitchFamily="34" charset="0"/>
                <a:cs typeface="Arial" panose="020B0604020202020204" pitchFamily="34" charset="0"/>
              </a:rPr>
              <a:t>  </a:t>
            </a:r>
            <a:r>
              <a:rPr lang="en-US" sz="2600" b="1" spc="100" dirty="0">
                <a:solidFill>
                  <a:schemeClr val="tx1">
                    <a:lumMod val="75000"/>
                    <a:lumOff val="25000"/>
                  </a:schemeClr>
                </a:solidFill>
                <a:latin typeface="Arial" panose="020B0604020202020204" pitchFamily="34" charset="0"/>
                <a:cs typeface="Arial" panose="020B0604020202020204" pitchFamily="34" charset="0"/>
              </a:rPr>
              <a:t>Line 27: </a:t>
            </a:r>
            <a:r>
              <a:rPr lang="en-US" sz="2600" spc="100" dirty="0">
                <a:solidFill>
                  <a:schemeClr val="tx1">
                    <a:lumMod val="75000"/>
                    <a:lumOff val="25000"/>
                  </a:schemeClr>
                </a:solidFill>
                <a:latin typeface="Arial" panose="020B0604020202020204" pitchFamily="34" charset="0"/>
                <a:cs typeface="Arial" panose="020B0604020202020204" pitchFamily="34" charset="0"/>
              </a:rPr>
              <a:t>Add Lines 23 through 26 to get the Total Liquid Assets</a:t>
            </a:r>
            <a:endParaRPr lang="en-US" spc="100" dirty="0">
              <a:solidFill>
                <a:schemeClr val="tx1">
                  <a:lumMod val="75000"/>
                  <a:lumOff val="25000"/>
                </a:schemeClr>
              </a:solidFill>
              <a:latin typeface="Arial" panose="020B0604020202020204" pitchFamily="34" charset="0"/>
              <a:cs typeface="Arial" panose="020B0604020202020204" pitchFamily="34" charset="0"/>
            </a:endParaRPr>
          </a:p>
          <a:p>
            <a:pPr lvl="1">
              <a:buClr>
                <a:schemeClr val="accent3">
                  <a:lumMod val="50000"/>
                </a:schemeClr>
              </a:buClr>
              <a:buSzPct val="90000"/>
              <a:buFont typeface="Wingdings" panose="05000000000000000000" pitchFamily="2" charset="2"/>
              <a:buChar char="Ø"/>
            </a:pPr>
            <a:r>
              <a:rPr lang="en-US" spc="100" dirty="0">
                <a:solidFill>
                  <a:schemeClr val="tx1">
                    <a:lumMod val="75000"/>
                    <a:lumOff val="25000"/>
                  </a:schemeClr>
                </a:solidFill>
                <a:latin typeface="Arial" panose="020B0604020202020204" pitchFamily="34" charset="0"/>
                <a:cs typeface="Arial" panose="020B0604020202020204" pitchFamily="34" charset="0"/>
              </a:rPr>
              <a:t> </a:t>
            </a:r>
            <a:r>
              <a:rPr lang="en-US" sz="2200" spc="100" dirty="0">
                <a:solidFill>
                  <a:schemeClr val="tx1">
                    <a:lumMod val="75000"/>
                    <a:lumOff val="25000"/>
                  </a:schemeClr>
                </a:solidFill>
                <a:latin typeface="Arial" panose="020B0604020202020204" pitchFamily="34" charset="0"/>
                <a:cs typeface="Arial" panose="020B0604020202020204" pitchFamily="34" charset="0"/>
              </a:rPr>
              <a:t>This figure must equal the amount on Ending Balance.</a:t>
            </a:r>
          </a:p>
          <a:p>
            <a:pPr lvl="1">
              <a:buClr>
                <a:schemeClr val="accent3">
                  <a:lumMod val="50000"/>
                </a:schemeClr>
              </a:buClr>
              <a:buSzPct val="90000"/>
              <a:buFont typeface="Wingdings" panose="05000000000000000000" pitchFamily="2" charset="2"/>
              <a:buChar char="Ø"/>
            </a:pPr>
            <a:r>
              <a:rPr lang="en-US" sz="2200" spc="100" dirty="0">
                <a:solidFill>
                  <a:schemeClr val="tx1">
                    <a:lumMod val="75000"/>
                    <a:lumOff val="25000"/>
                  </a:schemeClr>
                </a:solidFill>
                <a:latin typeface="Arial" panose="020B0604020202020204" pitchFamily="34" charset="0"/>
                <a:cs typeface="Arial" panose="020B0604020202020204" pitchFamily="34" charset="0"/>
              </a:rPr>
              <a:t> If they don’t, you can’t submit your report; you have an error.</a:t>
            </a:r>
          </a:p>
          <a:p>
            <a:endParaRPr lang="en-US" dirty="0"/>
          </a:p>
        </p:txBody>
      </p:sp>
    </p:spTree>
    <p:extLst>
      <p:ext uri="{BB962C8B-B14F-4D97-AF65-F5344CB8AC3E}">
        <p14:creationId xmlns:p14="http://schemas.microsoft.com/office/powerpoint/2010/main" val="32683277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p:cNvSpPr txBox="1">
            <a:spLocks noGrp="1"/>
          </p:cNvSpPr>
          <p:nvPr>
            <p:ph type="title"/>
          </p:nvPr>
        </p:nvSpPr>
        <p:spPr>
          <a:xfrm>
            <a:off x="1681548" y="79297"/>
            <a:ext cx="10307291" cy="584775"/>
          </a:xfrm>
          <a:prstGeom prst="rect">
            <a:avLst/>
          </a:prstGeom>
          <a:noFill/>
          <a:ln>
            <a:solidFill>
              <a:schemeClr val="accent1">
                <a:lumMod val="60000"/>
                <a:lumOff val="40000"/>
              </a:schemeClr>
            </a:solidFill>
          </a:ln>
        </p:spPr>
        <p:txBody>
          <a:bodyPr wrap="square" rtlCol="0">
            <a:spAutoFit/>
          </a:bodyPr>
          <a:lstStyle/>
          <a:p>
            <a:r>
              <a:rPr lang="en-US" sz="3200" b="1" spc="100"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Points to Remember</a:t>
            </a:r>
            <a:endParaRPr lang="en-US" sz="3200" b="1"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a:xfrm>
            <a:off x="0" y="6502545"/>
            <a:ext cx="12192000" cy="365125"/>
          </a:xfrm>
        </p:spPr>
        <p:txBody>
          <a:bodyPr/>
          <a:lstStyle/>
          <a:p>
            <a:pPr algn="ctr" defTabSz="914400">
              <a:defRPr/>
            </a:pPr>
            <a:r>
              <a:rPr lang="en-US" dirty="0">
                <a:solidFill>
                  <a:prstClr val="black">
                    <a:tint val="75000"/>
                  </a:prstClr>
                </a:solidFill>
                <a:latin typeface="Calibri" panose="020F0502020204030204"/>
              </a:rPr>
              <a:t>Department of Virginia</a:t>
            </a:r>
          </a:p>
        </p:txBody>
      </p:sp>
      <p:sp>
        <p:nvSpPr>
          <p:cNvPr id="5" name="Slide Number Placeholder 4"/>
          <p:cNvSpPr>
            <a:spLocks noGrp="1"/>
          </p:cNvSpPr>
          <p:nvPr>
            <p:ph type="sldNum" sz="quarter" idx="12"/>
          </p:nvPr>
        </p:nvSpPr>
        <p:spPr>
          <a:xfrm>
            <a:off x="11283160" y="6319982"/>
            <a:ext cx="551167" cy="365125"/>
          </a:xfrm>
        </p:spPr>
        <p:txBody>
          <a:bodyPr/>
          <a:lstStyle/>
          <a:p>
            <a:pPr defTabSz="914400">
              <a:defRPr/>
            </a:pPr>
            <a:fld id="{FF9353F9-6FC0-4501-B721-5C92757755E0}" type="slidenum">
              <a:rPr lang="en-US">
                <a:solidFill>
                  <a:prstClr val="black">
                    <a:tint val="75000"/>
                  </a:prstClr>
                </a:solidFill>
                <a:latin typeface="Calibri" panose="020F0502020204030204"/>
              </a:rPr>
              <a:pPr defTabSz="914400">
                <a:defRPr/>
              </a:pPr>
              <a:t>15</a:t>
            </a:fld>
            <a:endParaRPr lang="en-US" dirty="0">
              <a:solidFill>
                <a:prstClr val="black">
                  <a:tint val="75000"/>
                </a:prstClr>
              </a:solidFill>
              <a:latin typeface="Calibri" panose="020F0502020204030204"/>
            </a:endParaRPr>
          </a:p>
        </p:txBody>
      </p:sp>
      <p:pic>
        <p:nvPicPr>
          <p:cNvPr id="8" name="Picture 7">
            <a:extLst>
              <a:ext uri="{FF2B5EF4-FFF2-40B4-BE49-F238E27FC236}">
                <a16:creationId xmlns:a16="http://schemas.microsoft.com/office/drawing/2014/main" id="{6B981E1D-581C-4AA4-857C-D1D4E3536388}"/>
              </a:ext>
            </a:extLst>
          </p:cNvPr>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84484" y="48152"/>
            <a:ext cx="800100" cy="614477"/>
          </a:xfrm>
          <a:prstGeom prst="rect">
            <a:avLst/>
          </a:prstGeom>
          <a:noFill/>
          <a:ln>
            <a:noFill/>
          </a:ln>
          <a:effectLst>
            <a:outerShdw blurRad="50800" dist="38100" dir="2700000" algn="tl" rotWithShape="0">
              <a:prstClr val="black">
                <a:alpha val="40000"/>
              </a:prstClr>
            </a:outerShdw>
          </a:effectLst>
          <a:scene3d>
            <a:camera prst="perspectiveRight"/>
            <a:lightRig rig="balanced" dir="t">
              <a:rot lat="0" lon="0" rev="8700000"/>
            </a:lightRig>
          </a:scene3d>
          <a:sp3d/>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6" name="Content Placeholder 2">
            <a:extLst>
              <a:ext uri="{FF2B5EF4-FFF2-40B4-BE49-F238E27FC236}">
                <a16:creationId xmlns:a16="http://schemas.microsoft.com/office/drawing/2014/main" id="{BD9F5C87-502A-4A40-A3CC-45096BE2CBF6}"/>
              </a:ext>
            </a:extLst>
          </p:cNvPr>
          <p:cNvSpPr>
            <a:spLocks noGrp="1"/>
          </p:cNvSpPr>
          <p:nvPr>
            <p:ph idx="1"/>
          </p:nvPr>
        </p:nvSpPr>
        <p:spPr>
          <a:xfrm>
            <a:off x="1681548" y="662629"/>
            <a:ext cx="10510452" cy="5928671"/>
          </a:xfrm>
        </p:spPr>
        <p:txBody>
          <a:bodyPr>
            <a:normAutofit fontScale="92500"/>
          </a:bodyPr>
          <a:lstStyle/>
          <a:p>
            <a:pPr>
              <a:buClr>
                <a:schemeClr val="accent3">
                  <a:lumMod val="50000"/>
                </a:schemeClr>
              </a:buClr>
              <a:buSzPct val="90000"/>
              <a:buFont typeface="Wingdings" panose="05000000000000000000" pitchFamily="2" charset="2"/>
              <a:buChar char="Ø"/>
            </a:pPr>
            <a:r>
              <a:rPr lang="en-US" sz="2600" spc="100" dirty="0">
                <a:solidFill>
                  <a:schemeClr val="tx1">
                    <a:lumMod val="75000"/>
                    <a:lumOff val="25000"/>
                  </a:schemeClr>
                </a:solidFill>
                <a:latin typeface="Arial" panose="020B0604020202020204" pitchFamily="34" charset="0"/>
                <a:cs typeface="Arial" panose="020B0604020202020204" pitchFamily="34" charset="0"/>
              </a:rPr>
              <a:t>Be sure to have proper Schedules for each line as required.</a:t>
            </a:r>
          </a:p>
          <a:p>
            <a:pPr>
              <a:buClr>
                <a:schemeClr val="accent3">
                  <a:lumMod val="50000"/>
                </a:schemeClr>
              </a:buClr>
              <a:buSzPct val="90000"/>
              <a:buFont typeface="Wingdings" panose="05000000000000000000" pitchFamily="2" charset="2"/>
              <a:buChar char="Ø"/>
            </a:pPr>
            <a:r>
              <a:rPr lang="en-US" sz="2600" spc="100" dirty="0">
                <a:solidFill>
                  <a:schemeClr val="tx1">
                    <a:lumMod val="75000"/>
                    <a:lumOff val="25000"/>
                  </a:schemeClr>
                </a:solidFill>
                <a:latin typeface="Arial" panose="020B0604020202020204" pitchFamily="34" charset="0"/>
                <a:cs typeface="Arial" panose="020B0604020202020204" pitchFamily="34" charset="0"/>
              </a:rPr>
              <a:t>Be sure to include Bank statements for end of year as required from all Chapter accounts.</a:t>
            </a:r>
          </a:p>
          <a:p>
            <a:pPr>
              <a:buClr>
                <a:schemeClr val="accent3">
                  <a:lumMod val="50000"/>
                </a:schemeClr>
              </a:buClr>
              <a:buSzPct val="90000"/>
              <a:buFont typeface="Wingdings" panose="05000000000000000000" pitchFamily="2" charset="2"/>
              <a:buChar char="Ø"/>
            </a:pPr>
            <a:r>
              <a:rPr lang="en-US" sz="2600" spc="100" dirty="0">
                <a:solidFill>
                  <a:schemeClr val="tx1">
                    <a:lumMod val="75000"/>
                    <a:lumOff val="25000"/>
                  </a:schemeClr>
                </a:solidFill>
                <a:latin typeface="Arial" panose="020B0604020202020204" pitchFamily="34" charset="0"/>
                <a:cs typeface="Arial" panose="020B0604020202020204" pitchFamily="34" charset="0"/>
              </a:rPr>
              <a:t>All schedules should be specific and detailed - there is no such thing as too much information!</a:t>
            </a:r>
          </a:p>
          <a:p>
            <a:pPr>
              <a:buClr>
                <a:schemeClr val="accent3">
                  <a:lumMod val="50000"/>
                </a:schemeClr>
              </a:buClr>
              <a:buSzPct val="90000"/>
              <a:buFont typeface="Wingdings" panose="05000000000000000000" pitchFamily="2" charset="2"/>
              <a:buChar char="Ø"/>
            </a:pPr>
            <a:r>
              <a:rPr lang="en-US" sz="2600" spc="100" dirty="0">
                <a:solidFill>
                  <a:schemeClr val="tx1">
                    <a:lumMod val="75000"/>
                    <a:lumOff val="25000"/>
                  </a:schemeClr>
                </a:solidFill>
                <a:latin typeface="Arial" panose="020B0604020202020204" pitchFamily="34" charset="0"/>
                <a:cs typeface="Arial" panose="020B0604020202020204" pitchFamily="34" charset="0"/>
              </a:rPr>
              <a:t>Donations for service are to DIRECTLY benefit disabled Veterans and their families. </a:t>
            </a:r>
            <a:r>
              <a:rPr lang="en-US" sz="2200" spc="100" dirty="0">
                <a:solidFill>
                  <a:schemeClr val="tx1">
                    <a:lumMod val="75000"/>
                    <a:lumOff val="25000"/>
                  </a:schemeClr>
                </a:solidFill>
                <a:latin typeface="Arial" panose="020B0604020202020204" pitchFamily="34" charset="0"/>
                <a:cs typeface="Arial" panose="020B0604020202020204" pitchFamily="34" charset="0"/>
              </a:rPr>
              <a:t>Softball teams and school groups do </a:t>
            </a:r>
            <a:r>
              <a:rPr lang="en-US" sz="2200" u="sng" spc="100" dirty="0">
                <a:solidFill>
                  <a:schemeClr val="tx1">
                    <a:lumMod val="75000"/>
                    <a:lumOff val="25000"/>
                  </a:schemeClr>
                </a:solidFill>
                <a:latin typeface="Arial" panose="020B0604020202020204" pitchFamily="34" charset="0"/>
                <a:cs typeface="Arial" panose="020B0604020202020204" pitchFamily="34" charset="0"/>
              </a:rPr>
              <a:t>not</a:t>
            </a:r>
            <a:r>
              <a:rPr lang="en-US" sz="2200" spc="100" dirty="0">
                <a:solidFill>
                  <a:schemeClr val="tx1">
                    <a:lumMod val="75000"/>
                    <a:lumOff val="25000"/>
                  </a:schemeClr>
                </a:solidFill>
                <a:latin typeface="Arial" panose="020B0604020202020204" pitchFamily="34" charset="0"/>
                <a:cs typeface="Arial" panose="020B0604020202020204" pitchFamily="34" charset="0"/>
              </a:rPr>
              <a:t> fall in those categories. Should your Chapter be approached with a request do not hesitate to contact the Audit Committee Chair or the Department with your questions.</a:t>
            </a:r>
          </a:p>
          <a:p>
            <a:pPr>
              <a:buClr>
                <a:schemeClr val="accent3">
                  <a:lumMod val="50000"/>
                </a:schemeClr>
              </a:buClr>
              <a:buSzPct val="90000"/>
              <a:buFont typeface="Wingdings" panose="05000000000000000000" pitchFamily="2" charset="2"/>
              <a:buChar char="Ø"/>
            </a:pPr>
            <a:r>
              <a:rPr lang="en-US" sz="2600" spc="100" dirty="0">
                <a:solidFill>
                  <a:schemeClr val="tx1">
                    <a:lumMod val="75000"/>
                    <a:lumOff val="25000"/>
                  </a:schemeClr>
                </a:solidFill>
                <a:latin typeface="Arial" panose="020B0604020202020204" pitchFamily="34" charset="0"/>
                <a:cs typeface="Arial" panose="020B0604020202020204" pitchFamily="34" charset="0"/>
              </a:rPr>
              <a:t>Be sure your AFR is signed by the appropriate members. If required, send one copy to National, and always send one to the Department. This is for your benefit should a problem arise.</a:t>
            </a:r>
          </a:p>
          <a:p>
            <a:pPr>
              <a:buClr>
                <a:schemeClr val="accent3">
                  <a:lumMod val="50000"/>
                </a:schemeClr>
              </a:buClr>
              <a:buSzPct val="90000"/>
              <a:buFont typeface="Wingdings" panose="05000000000000000000" pitchFamily="2" charset="2"/>
              <a:buChar char="Ø"/>
            </a:pPr>
            <a:r>
              <a:rPr lang="en-US" sz="2600" spc="100" dirty="0">
                <a:solidFill>
                  <a:schemeClr val="tx1">
                    <a:lumMod val="75000"/>
                    <a:lumOff val="25000"/>
                  </a:schemeClr>
                </a:solidFill>
                <a:latin typeface="Arial" panose="020B0604020202020204" pitchFamily="34" charset="0"/>
                <a:cs typeface="Arial" panose="020B0604020202020204" pitchFamily="34" charset="0"/>
              </a:rPr>
              <a:t>There is no such thing as a dumb question. If you don’t know ask  for help!!</a:t>
            </a:r>
            <a:endParaRPr lang="en-US" sz="2600" dirty="0"/>
          </a:p>
        </p:txBody>
      </p:sp>
    </p:spTree>
    <p:extLst>
      <p:ext uri="{BB962C8B-B14F-4D97-AF65-F5344CB8AC3E}">
        <p14:creationId xmlns:p14="http://schemas.microsoft.com/office/powerpoint/2010/main" val="6248290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p:cNvSpPr txBox="1">
            <a:spLocks noGrp="1"/>
          </p:cNvSpPr>
          <p:nvPr>
            <p:ph type="title"/>
          </p:nvPr>
        </p:nvSpPr>
        <p:spPr>
          <a:xfrm>
            <a:off x="1890619" y="77854"/>
            <a:ext cx="9236765" cy="584775"/>
          </a:xfrm>
          <a:prstGeom prst="rect">
            <a:avLst/>
          </a:prstGeom>
          <a:noFill/>
          <a:ln>
            <a:solidFill>
              <a:schemeClr val="accent1">
                <a:lumMod val="60000"/>
                <a:lumOff val="40000"/>
              </a:schemeClr>
            </a:solidFill>
          </a:ln>
        </p:spPr>
        <p:txBody>
          <a:bodyPr wrap="square" rtlCol="0">
            <a:spAutoFit/>
          </a:bodyPr>
          <a:lstStyle/>
          <a:p>
            <a:r>
              <a:rPr lang="en-US" sz="3200" b="1" spc="100"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AFR Assistance Contact</a:t>
            </a:r>
          </a:p>
        </p:txBody>
      </p:sp>
      <p:sp>
        <p:nvSpPr>
          <p:cNvPr id="4" name="Footer Placeholder 3"/>
          <p:cNvSpPr>
            <a:spLocks noGrp="1"/>
          </p:cNvSpPr>
          <p:nvPr>
            <p:ph type="ftr" sz="quarter" idx="11"/>
          </p:nvPr>
        </p:nvSpPr>
        <p:spPr>
          <a:xfrm>
            <a:off x="0" y="6502544"/>
            <a:ext cx="12192000" cy="365127"/>
          </a:xfrm>
        </p:spPr>
        <p:txBody>
          <a:bodyPr/>
          <a:lstStyle/>
          <a:p>
            <a:pPr algn="ctr" defTabSz="914400">
              <a:defRPr/>
            </a:pPr>
            <a:r>
              <a:rPr lang="en-US" dirty="0">
                <a:solidFill>
                  <a:prstClr val="black">
                    <a:tint val="75000"/>
                  </a:prstClr>
                </a:solidFill>
                <a:latin typeface="Calibri" panose="020F0502020204030204"/>
              </a:rPr>
              <a:t>Department of Virginia</a:t>
            </a:r>
          </a:p>
        </p:txBody>
      </p:sp>
      <p:sp>
        <p:nvSpPr>
          <p:cNvPr id="5" name="Slide Number Placeholder 4"/>
          <p:cNvSpPr>
            <a:spLocks noGrp="1"/>
          </p:cNvSpPr>
          <p:nvPr>
            <p:ph type="sldNum" sz="quarter" idx="12"/>
          </p:nvPr>
        </p:nvSpPr>
        <p:spPr>
          <a:xfrm>
            <a:off x="11283160" y="6319982"/>
            <a:ext cx="551167" cy="365125"/>
          </a:xfrm>
        </p:spPr>
        <p:txBody>
          <a:bodyPr/>
          <a:lstStyle/>
          <a:p>
            <a:pPr defTabSz="914400">
              <a:defRPr/>
            </a:pPr>
            <a:fld id="{FF9353F9-6FC0-4501-B721-5C92757755E0}" type="slidenum">
              <a:rPr lang="en-US">
                <a:solidFill>
                  <a:prstClr val="black">
                    <a:tint val="75000"/>
                  </a:prstClr>
                </a:solidFill>
                <a:latin typeface="Calibri" panose="020F0502020204030204"/>
              </a:rPr>
              <a:pPr defTabSz="914400">
                <a:defRPr/>
              </a:pPr>
              <a:t>16</a:t>
            </a:fld>
            <a:endParaRPr lang="en-US" dirty="0">
              <a:solidFill>
                <a:prstClr val="black">
                  <a:tint val="75000"/>
                </a:prstClr>
              </a:solidFill>
              <a:latin typeface="Calibri" panose="020F0502020204030204"/>
            </a:endParaRPr>
          </a:p>
        </p:txBody>
      </p:sp>
      <p:pic>
        <p:nvPicPr>
          <p:cNvPr id="8" name="Picture 7">
            <a:extLst>
              <a:ext uri="{FF2B5EF4-FFF2-40B4-BE49-F238E27FC236}">
                <a16:creationId xmlns:a16="http://schemas.microsoft.com/office/drawing/2014/main" id="{6B981E1D-581C-4AA4-857C-D1D4E3536388}"/>
              </a:ext>
            </a:extLst>
          </p:cNvPr>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84484" y="48152"/>
            <a:ext cx="800100" cy="614477"/>
          </a:xfrm>
          <a:prstGeom prst="rect">
            <a:avLst/>
          </a:prstGeom>
          <a:noFill/>
          <a:ln>
            <a:noFill/>
          </a:ln>
          <a:effectLst>
            <a:outerShdw blurRad="50800" dist="38100" dir="2700000" algn="tl" rotWithShape="0">
              <a:prstClr val="black">
                <a:alpha val="40000"/>
              </a:prstClr>
            </a:outerShdw>
          </a:effectLst>
          <a:scene3d>
            <a:camera prst="perspectiveRight"/>
            <a:lightRig rig="balanced" dir="t">
              <a:rot lat="0" lon="0" rev="8700000"/>
            </a:lightRig>
          </a:scene3d>
          <a:sp3d/>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6" name="Content Placeholder 2">
            <a:extLst>
              <a:ext uri="{FF2B5EF4-FFF2-40B4-BE49-F238E27FC236}">
                <a16:creationId xmlns:a16="http://schemas.microsoft.com/office/drawing/2014/main" id="{F65EEEF9-5C70-41E5-B8F6-2177B11C7709}"/>
              </a:ext>
            </a:extLst>
          </p:cNvPr>
          <p:cNvSpPr>
            <a:spLocks noGrp="1"/>
          </p:cNvSpPr>
          <p:nvPr>
            <p:ph idx="1"/>
          </p:nvPr>
        </p:nvSpPr>
        <p:spPr>
          <a:xfrm>
            <a:off x="685336" y="1360017"/>
            <a:ext cx="11148991" cy="4351338"/>
          </a:xfrm>
        </p:spPr>
        <p:txBody>
          <a:bodyPr/>
          <a:lstStyle/>
          <a:p>
            <a:pPr marL="0" indent="0" algn="ctr">
              <a:buClr>
                <a:srgbClr val="92D050"/>
              </a:buClr>
              <a:buNone/>
            </a:pPr>
            <a:r>
              <a:rPr lang="en-US" sz="3600" b="1" spc="100" dirty="0">
                <a:solidFill>
                  <a:schemeClr val="tx1">
                    <a:lumMod val="85000"/>
                    <a:lumOff val="1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Rita </a:t>
            </a:r>
            <a:r>
              <a:rPr lang="en-US" sz="3600" b="1" spc="100" dirty="0" err="1">
                <a:solidFill>
                  <a:schemeClr val="tx1">
                    <a:lumMod val="85000"/>
                    <a:lumOff val="1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Aberegg</a:t>
            </a:r>
            <a:r>
              <a:rPr lang="en-US" sz="3600" b="1" spc="100" dirty="0">
                <a:solidFill>
                  <a:schemeClr val="tx1">
                    <a:lumMod val="85000"/>
                    <a:lumOff val="1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PDC</a:t>
            </a:r>
          </a:p>
          <a:p>
            <a:pPr marL="0" indent="0" algn="ctr">
              <a:buClr>
                <a:srgbClr val="92D050"/>
              </a:buClr>
              <a:buNone/>
            </a:pPr>
            <a:r>
              <a:rPr lang="en-US" spc="100" dirty="0">
                <a:solidFill>
                  <a:schemeClr val="tx1">
                    <a:lumMod val="75000"/>
                    <a:lumOff val="25000"/>
                  </a:schemeClr>
                </a:solidFill>
                <a:latin typeface="Arial" panose="020B0604020202020204" pitchFamily="34" charset="0"/>
                <a:cs typeface="Arial" panose="020B0604020202020204" pitchFamily="34" charset="0"/>
              </a:rPr>
              <a:t>Chair, Department Audit Committee</a:t>
            </a:r>
          </a:p>
          <a:p>
            <a:pPr marL="0" indent="0" algn="ctr">
              <a:buClr>
                <a:srgbClr val="92D050"/>
              </a:buClr>
              <a:buNone/>
            </a:pPr>
            <a:r>
              <a:rPr lang="en-US" sz="1800" spc="100" dirty="0">
                <a:solidFill>
                  <a:schemeClr val="tx1">
                    <a:lumMod val="75000"/>
                    <a:lumOff val="25000"/>
                  </a:schemeClr>
                </a:solidFill>
                <a:latin typeface="Arial" panose="020B0604020202020204" pitchFamily="34" charset="0"/>
                <a:cs typeface="Arial" panose="020B0604020202020204" pitchFamily="34" charset="0"/>
              </a:rPr>
              <a:t>E-mail:  </a:t>
            </a:r>
            <a:r>
              <a:rPr lang="en-US" spc="100" dirty="0">
                <a:solidFill>
                  <a:schemeClr val="tx1">
                    <a:lumMod val="75000"/>
                    <a:lumOff val="25000"/>
                  </a:schemeClr>
                </a:solidFill>
                <a:latin typeface="Arial" panose="020B0604020202020204" pitchFamily="34" charset="0"/>
                <a:cs typeface="Arial" panose="020B0604020202020204" pitchFamily="34" charset="0"/>
              </a:rPr>
              <a:t>ms_DAV@cox.net</a:t>
            </a:r>
          </a:p>
          <a:p>
            <a:pPr marL="0" indent="0" algn="ctr">
              <a:buClr>
                <a:srgbClr val="92D050"/>
              </a:buClr>
              <a:buNone/>
            </a:pPr>
            <a:endParaRPr lang="en-US" dirty="0">
              <a:solidFill>
                <a:schemeClr val="tx1">
                  <a:lumMod val="75000"/>
                  <a:lumOff val="25000"/>
                </a:schemeClr>
              </a:solidFill>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100018249"/>
      </p:ext>
    </p:extLst>
  </p:cSld>
  <p:clrMapOvr>
    <a:masterClrMapping/>
  </p:clrMapOvr>
  <mc:AlternateContent xmlns:mc="http://schemas.openxmlformats.org/markup-compatibility/2006" xmlns:p14="http://schemas.microsoft.com/office/powerpoint/2010/main">
    <mc:Choice Requires="p14">
      <p:transition spd="slow" p14:dur="1750">
        <p14:ripp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283160" y="6319982"/>
            <a:ext cx="55116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9353F9-6FC0-4501-B721-5C92757755E0}" type="slidenum">
              <a:rPr kumimoji="0" lang="en-US" sz="10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0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Footer Placeholder 3">
            <a:extLst>
              <a:ext uri="{FF2B5EF4-FFF2-40B4-BE49-F238E27FC236}">
                <a16:creationId xmlns:a16="http://schemas.microsoft.com/office/drawing/2014/main" id="{BDD39361-0CBF-4744-877F-0D1674F37091}"/>
              </a:ext>
            </a:extLst>
          </p:cNvPr>
          <p:cNvSpPr>
            <a:spLocks noGrp="1"/>
          </p:cNvSpPr>
          <p:nvPr>
            <p:ph type="ftr" sz="quarter" idx="11"/>
          </p:nvPr>
        </p:nvSpPr>
        <p:spPr>
          <a:xfrm>
            <a:off x="0" y="6528090"/>
            <a:ext cx="121920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3594B4">
                    <a:lumMod val="50000"/>
                  </a:srgbClr>
                </a:solidFill>
                <a:effectLst/>
                <a:uLnTx/>
                <a:uFillTx/>
                <a:latin typeface="Calibri" panose="020F0502020204030204"/>
                <a:ea typeface="+mn-ea"/>
                <a:cs typeface="+mn-cs"/>
              </a:rPr>
              <a:t>Department of Virginia</a:t>
            </a:r>
          </a:p>
        </p:txBody>
      </p:sp>
      <p:pic>
        <p:nvPicPr>
          <p:cNvPr id="9" name="Picture 8">
            <a:extLst>
              <a:ext uri="{FF2B5EF4-FFF2-40B4-BE49-F238E27FC236}">
                <a16:creationId xmlns:a16="http://schemas.microsoft.com/office/drawing/2014/main" id="{FADB7166-A452-44D7-9A27-F4F0CF60F6DC}"/>
              </a:ext>
            </a:extLst>
          </p:cNvPr>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56482" y="69574"/>
            <a:ext cx="761426" cy="58477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a:extLst>
              <a:ext uri="{FF2B5EF4-FFF2-40B4-BE49-F238E27FC236}">
                <a16:creationId xmlns:a16="http://schemas.microsoft.com/office/drawing/2014/main" id="{558FAD36-6D1F-4540-8466-9BF35483BC32}"/>
              </a:ext>
            </a:extLst>
          </p:cNvPr>
          <p:cNvSpPr txBox="1"/>
          <p:nvPr/>
        </p:nvSpPr>
        <p:spPr>
          <a:xfrm>
            <a:off x="875845" y="2105561"/>
            <a:ext cx="7165886" cy="2646878"/>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600" b="1" i="0" u="none" strike="noStrike" kern="1200" cap="none" spc="0" normalizeH="0" baseline="0" noProof="0" dirty="0">
                <a:ln/>
                <a:solidFill>
                  <a:srgbClr val="CDD0D1">
                    <a:lumMod val="50000"/>
                  </a:srgbClr>
                </a:solidFill>
                <a:effectLst/>
                <a:uLnTx/>
                <a:uFillTx/>
                <a:latin typeface="Arial" panose="020B0604020202020204" pitchFamily="34" charset="0"/>
                <a:ea typeface="+mn-ea"/>
                <a:cs typeface="Arial" panose="020B0604020202020204" pitchFamily="34" charset="0"/>
              </a:rPr>
              <a:t>Q</a:t>
            </a:r>
            <a:r>
              <a:rPr kumimoji="0" lang="en-US" sz="9600" b="1" i="0" u="none" strike="noStrike" kern="1200" cap="none" spc="0" normalizeH="0" baseline="0" noProof="0" dirty="0">
                <a:ln/>
                <a:solidFill>
                  <a:srgbClr val="CDD0D1">
                    <a:lumMod val="50000"/>
                  </a:srgbClr>
                </a:solidFill>
                <a:effectLst/>
                <a:uLnTx/>
                <a:uFillTx/>
                <a:latin typeface="Arial" panose="020B0604020202020204" pitchFamily="34" charset="0"/>
                <a:ea typeface="+mn-ea"/>
                <a:cs typeface="Arial" panose="020B0604020202020204" pitchFamily="34" charset="0"/>
              </a:rPr>
              <a:t>uestions</a:t>
            </a:r>
            <a:endParaRPr kumimoji="0" lang="en-US" sz="8800" b="1" i="0" u="none" strike="noStrike" kern="1200" cap="none" spc="0" normalizeH="0" baseline="0" noProof="0" dirty="0">
              <a:ln/>
              <a:solidFill>
                <a:srgbClr val="CDD0D1">
                  <a:lumMod val="50000"/>
                </a:srgbClr>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mc:Choice xmlns:am3d="http://schemas.microsoft.com/office/drawing/2017/model3d" Requires="am3d">
          <p:graphicFrame>
            <p:nvGraphicFramePr>
              <p:cNvPr id="11" name="3D Model 10" descr="Question Mark">
                <a:extLst>
                  <a:ext uri="{FF2B5EF4-FFF2-40B4-BE49-F238E27FC236}">
                    <a16:creationId xmlns:a16="http://schemas.microsoft.com/office/drawing/2014/main" id="{92B18580-DE65-450B-B21F-7D5A7650CB44}"/>
                  </a:ext>
                </a:extLst>
              </p:cNvPr>
              <p:cNvGraphicFramePr>
                <a:graphicFrameLocks noChangeAspect="1"/>
              </p:cNvGraphicFramePr>
              <p:nvPr/>
            </p:nvGraphicFramePr>
            <p:xfrm>
              <a:off x="7733213" y="487590"/>
              <a:ext cx="3721368" cy="5447897"/>
            </p:xfrm>
            <a:graphic>
              <a:graphicData uri="http://schemas.microsoft.com/office/drawing/2017/model3d">
                <am3d:model3d r:embed="rId3">
                  <am3d:spPr>
                    <a:xfrm>
                      <a:off x="0" y="0"/>
                      <a:ext cx="3721368" cy="5447897"/>
                    </a:xfrm>
                    <a:prstGeom prst="rect">
                      <a:avLst/>
                    </a:prstGeom>
                  </am3d:spPr>
                  <am3d:camera>
                    <am3d:pos x="0" y="0" z="58615274"/>
                    <am3d:up dx="0" dy="36000000" dz="0"/>
                    <am3d:lookAt x="0" y="0" z="0"/>
                    <am3d:perspective fov="2700000"/>
                  </am3d:camera>
                  <am3d:trans>
                    <am3d:meterPerModelUnit n="10675758" d="1000000"/>
                    <am3d:preTrans dx="-721111" dy="-18000000" dz="8896"/>
                    <am3d:scale>
                      <am3d:sx n="1000000" d="1000000"/>
                      <am3d:sy n="1000000" d="1000000"/>
                      <am3d:sz n="1000000" d="1000000"/>
                    </am3d:scale>
                    <am3d:rot ax="-106123" ay="-1828317" az="53835"/>
                    <am3d:postTrans dx="0" dy="0" dz="0"/>
                  </am3d:trans>
                  <am3d:raster rName="Office3DRenderer" rVer="16.0.8326">
                    <am3d:blip r:embed="rId4"/>
                  </am3d:raster>
                  <am3d:objViewport viewportSz="6637801"/>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1" name="3D Model 10" descr="Question Mark">
                <a:extLst>
                  <a:ext uri="{FF2B5EF4-FFF2-40B4-BE49-F238E27FC236}">
                    <a16:creationId xmlns:a16="http://schemas.microsoft.com/office/drawing/2014/main" id="{92B18580-DE65-450B-B21F-7D5A7650CB44}"/>
                  </a:ext>
                </a:extLst>
              </p:cNvPr>
              <p:cNvPicPr>
                <a:picLocks noGrp="1" noRot="1" noChangeAspect="1" noMove="1" noResize="1" noEditPoints="1" noAdjustHandles="1" noChangeArrowheads="1" noChangeShapeType="1" noCrop="1"/>
              </p:cNvPicPr>
              <p:nvPr/>
            </p:nvPicPr>
            <p:blipFill>
              <a:blip r:embed="rId4"/>
              <a:stretch>
                <a:fillRect/>
              </a:stretch>
            </p:blipFill>
            <p:spPr>
              <a:xfrm>
                <a:off x="7733213" y="487590"/>
                <a:ext cx="3721368" cy="5447897"/>
              </a:xfrm>
              <a:prstGeom prst="rect">
                <a:avLst/>
              </a:prstGeom>
            </p:spPr>
          </p:pic>
        </mc:Fallback>
      </mc:AlternateContent>
    </p:spTree>
    <p:extLst>
      <p:ext uri="{BB962C8B-B14F-4D97-AF65-F5344CB8AC3E}">
        <p14:creationId xmlns:p14="http://schemas.microsoft.com/office/powerpoint/2010/main" val="37807753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mph" presetSubtype="128" repeatCount="indefinite" fill="hold" nodeType="withEffect">
                                  <p:stCondLst>
                                    <p:cond delay="0"/>
                                  </p:stCondLst>
                                  <p:childTnLst>
                                    <p:animRot by="21600000">
                                      <p:cBhvr>
                                        <p:cTn id="6" dur="23750" fill="hold"/>
                                        <p:tgtEl>
                                          <p:spTgt spid="11"/>
                                        </p:tgtEl>
                                        <p:attrNameLst>
                                          <p:attrName>3d.view.rotation.y</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DCDBEA0F-A108-4353-90A7-BF17D0B8D2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35" name="Freeform 6">
              <a:extLst>
                <a:ext uri="{FF2B5EF4-FFF2-40B4-BE49-F238E27FC236}">
                  <a16:creationId xmlns:a16="http://schemas.microsoft.com/office/drawing/2014/main" id="{995CA3FF-C7B7-4925-839C-2964031A2F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36" name="Freeform 7">
              <a:extLst>
                <a:ext uri="{FF2B5EF4-FFF2-40B4-BE49-F238E27FC236}">
                  <a16:creationId xmlns:a16="http://schemas.microsoft.com/office/drawing/2014/main" id="{2F295FED-2731-4AE1-8A15-70625050D8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37" name="Freeform 8">
              <a:extLst>
                <a:ext uri="{FF2B5EF4-FFF2-40B4-BE49-F238E27FC236}">
                  <a16:creationId xmlns:a16="http://schemas.microsoft.com/office/drawing/2014/main" id="{44695954-F76F-43EF-9154-7F75A1FAFD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38" name="Freeform 9">
              <a:extLst>
                <a:ext uri="{FF2B5EF4-FFF2-40B4-BE49-F238E27FC236}">
                  <a16:creationId xmlns:a16="http://schemas.microsoft.com/office/drawing/2014/main" id="{D259EAC8-11A2-41BF-9DED-1E0926E4F7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39" name="Freeform 10">
              <a:extLst>
                <a:ext uri="{FF2B5EF4-FFF2-40B4-BE49-F238E27FC236}">
                  <a16:creationId xmlns:a16="http://schemas.microsoft.com/office/drawing/2014/main" id="{09E28710-F8B9-4D97-87F8-2FB672BE86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40" name="Freeform 11">
              <a:extLst>
                <a:ext uri="{FF2B5EF4-FFF2-40B4-BE49-F238E27FC236}">
                  <a16:creationId xmlns:a16="http://schemas.microsoft.com/office/drawing/2014/main" id="{BFA17A07-C153-4CAA-80DD-675249B977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42" name="Freeform: Shape 41">
            <a:extLst>
              <a:ext uri="{FF2B5EF4-FFF2-40B4-BE49-F238E27FC236}">
                <a16:creationId xmlns:a16="http://schemas.microsoft.com/office/drawing/2014/main" id="{DADCEC0B-C4E5-43D6-9C25-53BA2F56D4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6066" y="321734"/>
            <a:ext cx="11074201" cy="6214533"/>
          </a:xfrm>
          <a:custGeom>
            <a:avLst/>
            <a:gdLst>
              <a:gd name="connsiteX0" fmla="*/ 815396 w 11074201"/>
              <a:gd name="connsiteY0" fmla="*/ 0 h 6214533"/>
              <a:gd name="connsiteX1" fmla="*/ 11074201 w 11074201"/>
              <a:gd name="connsiteY1" fmla="*/ 0 h 6214533"/>
              <a:gd name="connsiteX2" fmla="*/ 11074201 w 11074201"/>
              <a:gd name="connsiteY2" fmla="*/ 6214533 h 6214533"/>
              <a:gd name="connsiteX3" fmla="*/ 1498193 w 11074201"/>
              <a:gd name="connsiteY3" fmla="*/ 6214533 h 6214533"/>
              <a:gd name="connsiteX4" fmla="*/ 0 w 11074201"/>
              <a:gd name="connsiteY4" fmla="*/ 4992543 h 6214533"/>
              <a:gd name="connsiteX5" fmla="*/ 433971 w 11074201"/>
              <a:gd name="connsiteY5" fmla="*/ 2335405 h 6214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74201" h="6214533">
                <a:moveTo>
                  <a:pt x="815396" y="0"/>
                </a:moveTo>
                <a:lnTo>
                  <a:pt x="11074201" y="0"/>
                </a:lnTo>
                <a:lnTo>
                  <a:pt x="11074201" y="6214533"/>
                </a:lnTo>
                <a:lnTo>
                  <a:pt x="1498193" y="6214533"/>
                </a:lnTo>
                <a:lnTo>
                  <a:pt x="0" y="4992543"/>
                </a:lnTo>
                <a:cubicBezTo>
                  <a:pt x="141071" y="4106831"/>
                  <a:pt x="287521" y="3221118"/>
                  <a:pt x="433971" y="2335405"/>
                </a:cubicBezTo>
                <a:close/>
              </a:path>
            </a:pathLst>
          </a:custGeom>
          <a:solidFill>
            <a:srgbClr val="FFFFFF"/>
          </a:solidFill>
          <a:ln w="38100">
            <a:gradFill flip="none" rotWithShape="1">
              <a:gsLst>
                <a:gs pos="0">
                  <a:schemeClr val="bg2"/>
                </a:gs>
                <a:gs pos="100000">
                  <a:schemeClr val="bg2">
                    <a:lumMod val="75000"/>
                  </a:schemeClr>
                </a:gs>
              </a:gsLst>
              <a:lin ang="5400000" scaled="1"/>
              <a:tileRect/>
            </a:grad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drawing of a person&#10;&#10;Description automatically generated">
            <a:extLst>
              <a:ext uri="{FF2B5EF4-FFF2-40B4-BE49-F238E27FC236}">
                <a16:creationId xmlns:a16="http://schemas.microsoft.com/office/drawing/2014/main" id="{69F8D13D-BC31-40F6-85E5-8728894D3D4B}"/>
              </a:ext>
            </a:extLst>
          </p:cNvPr>
          <p:cNvPicPr>
            <a:picLocks noChangeAspect="1"/>
          </p:cNvPicPr>
          <p:nvPr/>
        </p:nvPicPr>
        <p:blipFill>
          <a:blip r:embed="rId2"/>
          <a:stretch>
            <a:fillRect/>
          </a:stretch>
        </p:blipFill>
        <p:spPr>
          <a:xfrm>
            <a:off x="1653670" y="1920360"/>
            <a:ext cx="4513201" cy="2743906"/>
          </a:xfrm>
          <a:prstGeom prst="rect">
            <a:avLst/>
          </a:prstGeom>
          <a:effectLst>
            <a:outerShdw blurRad="63500" sx="102000" sy="102000" algn="ctr" rotWithShape="0">
              <a:prstClr val="black">
                <a:alpha val="40000"/>
              </a:prstClr>
            </a:outerShdw>
          </a:effectLst>
        </p:spPr>
      </p:pic>
      <p:pic>
        <p:nvPicPr>
          <p:cNvPr id="12" name="Picture 11" descr="A person posing for the camera&#10;&#10;Description automatically generated">
            <a:extLst>
              <a:ext uri="{FF2B5EF4-FFF2-40B4-BE49-F238E27FC236}">
                <a16:creationId xmlns:a16="http://schemas.microsoft.com/office/drawing/2014/main" id="{CBC00AE0-561A-4191-BAE0-1A046D17CB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3280" y="2428875"/>
            <a:ext cx="4725657" cy="1571280"/>
          </a:xfrm>
          <a:prstGeom prst="rect">
            <a:avLst/>
          </a:prstGeom>
          <a:effectLst>
            <a:outerShdw blurRad="63500" sx="102000" sy="102000" algn="ctr" rotWithShape="0">
              <a:prstClr val="black">
                <a:alpha val="40000"/>
              </a:prstClr>
            </a:outerShdw>
          </a:effectLst>
        </p:spPr>
      </p:pic>
      <p:sp>
        <p:nvSpPr>
          <p:cNvPr id="4" name="Footer Placeholder 3">
            <a:extLst>
              <a:ext uri="{FF2B5EF4-FFF2-40B4-BE49-F238E27FC236}">
                <a16:creationId xmlns:a16="http://schemas.microsoft.com/office/drawing/2014/main" id="{DB5FF1E7-9D1A-447B-812E-2A2872E1CC4E}"/>
              </a:ext>
            </a:extLst>
          </p:cNvPr>
          <p:cNvSpPr>
            <a:spLocks noGrp="1"/>
          </p:cNvSpPr>
          <p:nvPr>
            <p:ph type="ftr" sz="quarter" idx="11"/>
          </p:nvPr>
        </p:nvSpPr>
        <p:spPr>
          <a:xfrm>
            <a:off x="2777393" y="6536266"/>
            <a:ext cx="7084177" cy="365125"/>
          </a:xfrm>
        </p:spPr>
        <p:txBody>
          <a:bodyPr vert="horz" lIns="91440" tIns="45720" rIns="91440" bIns="45720" rtlCol="0">
            <a:normAutofit/>
          </a:bodyPr>
          <a:lstStyle/>
          <a:p>
            <a:pPr marL="0" marR="0" lvl="0" indent="0" algn="ctr" defTabSz="914400" rtl="0" eaLnBrk="1" fontAlgn="auto" latinLnBrk="0" hangingPunct="1">
              <a:spcBef>
                <a:spcPts val="0"/>
              </a:spcBef>
              <a:spcAft>
                <a:spcPts val="600"/>
              </a:spcAft>
              <a:buClrTx/>
              <a:buSzTx/>
              <a:buFontTx/>
              <a:buNone/>
              <a:tabLst/>
              <a:defRPr/>
            </a:pPr>
            <a:r>
              <a:rPr kumimoji="0" lang="en-US" b="0" i="0" u="none" strike="noStrike" kern="1200" cap="none" spc="10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rPr>
              <a:t>Department </a:t>
            </a:r>
            <a:r>
              <a:rPr kumimoji="0" lang="en-US" sz="900" b="0" i="0" u="none" strike="noStrike" kern="1200" cap="none" spc="100" normalizeH="0" baseline="0" noProof="0" dirty="0">
                <a:ln>
                  <a:noFill/>
                </a:ln>
                <a:solidFill>
                  <a:schemeClr val="accent3">
                    <a:lumMod val="50000"/>
                  </a:schemeClr>
                </a:solidFill>
                <a:effectLst/>
                <a:uLnTx/>
                <a:uFillTx/>
                <a:latin typeface="Calibri Light" panose="020F0302020204030204" pitchFamily="34" charset="0"/>
                <a:ea typeface="+mn-ea"/>
                <a:cs typeface="Calibri Light" panose="020F0302020204030204" pitchFamily="34" charset="0"/>
              </a:rPr>
              <a:t>of</a:t>
            </a:r>
            <a:r>
              <a:rPr kumimoji="0" lang="en-US" b="0" i="0" u="none" strike="noStrike" kern="1200" cap="none" spc="10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rPr>
              <a:t> Virginia</a:t>
            </a:r>
          </a:p>
        </p:txBody>
      </p:sp>
      <p:sp>
        <p:nvSpPr>
          <p:cNvPr id="8" name="Slide Number Placeholder 4">
            <a:extLst>
              <a:ext uri="{FF2B5EF4-FFF2-40B4-BE49-F238E27FC236}">
                <a16:creationId xmlns:a16="http://schemas.microsoft.com/office/drawing/2014/main" id="{ECCAAA0B-055A-46C9-AC0A-B4C86A23AD9C}"/>
              </a:ext>
            </a:extLst>
          </p:cNvPr>
          <p:cNvSpPr txBox="1">
            <a:spLocks/>
          </p:cNvSpPr>
          <p:nvPr/>
        </p:nvSpPr>
        <p:spPr>
          <a:xfrm>
            <a:off x="11534065" y="6487837"/>
            <a:ext cx="551167" cy="365125"/>
          </a:xfrm>
          <a:prstGeom prst="rect">
            <a:avLst/>
          </a:prstGeom>
        </p:spPr>
        <p:txBody>
          <a:bodyPr vert="horz" lIns="91440" tIns="45720" rIns="45720" bIns="45720" rtlCol="0" anchor="ctr"/>
          <a:lstStyle>
            <a:defPPr>
              <a:defRPr lang="en-US"/>
            </a:defPPr>
            <a:lvl1pPr marL="0" algn="r"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fld id="{FF9353F9-6FC0-4501-B721-5C92757755E0}" type="slidenum">
              <a:rPr kumimoji="0" lang="en-US" sz="1800" b="0" i="0" u="none" strike="noStrike" kern="1200" cap="none" spc="0" normalizeH="0" baseline="0" noProof="0" smtClean="0">
                <a:ln>
                  <a:noFill/>
                </a:ln>
                <a:solidFill>
                  <a:srgbClr val="CDD0D1">
                    <a:lumMod val="90000"/>
                    <a:lumOff val="10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18</a:t>
            </a:fld>
            <a:endParaRPr kumimoji="0" lang="en-US" sz="1800" b="0" i="0" u="none" strike="noStrike" kern="1200" cap="none" spc="0" normalizeH="0" baseline="0" noProof="0">
              <a:ln>
                <a:noFill/>
              </a:ln>
              <a:solidFill>
                <a:srgbClr val="CDD0D1">
                  <a:lumMod val="90000"/>
                  <a:lumOff val="1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205615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750" fill="hold"/>
                                        <p:tgtEl>
                                          <p:spTgt spid="12"/>
                                        </p:tgtEl>
                                        <p:attrNameLst>
                                          <p:attrName>ppt_w</p:attrName>
                                        </p:attrNameLst>
                                      </p:cBhvr>
                                      <p:tavLst>
                                        <p:tav tm="0">
                                          <p:val>
                                            <p:fltVal val="0"/>
                                          </p:val>
                                        </p:tav>
                                        <p:tav tm="100000">
                                          <p:val>
                                            <p:strVal val="#ppt_w"/>
                                          </p:val>
                                        </p:tav>
                                      </p:tavLst>
                                    </p:anim>
                                    <p:anim calcmode="lin" valueType="num">
                                      <p:cBhvr>
                                        <p:cTn id="8" dur="2750" fill="hold"/>
                                        <p:tgtEl>
                                          <p:spTgt spid="12"/>
                                        </p:tgtEl>
                                        <p:attrNameLst>
                                          <p:attrName>ppt_h</p:attrName>
                                        </p:attrNameLst>
                                      </p:cBhvr>
                                      <p:tavLst>
                                        <p:tav tm="0">
                                          <p:val>
                                            <p:fltVal val="0"/>
                                          </p:val>
                                        </p:tav>
                                        <p:tav tm="100000">
                                          <p:val>
                                            <p:strVal val="#ppt_h"/>
                                          </p:val>
                                        </p:tav>
                                      </p:tavLst>
                                    </p:anim>
                                    <p:animEffect transition="in" filter="fade">
                                      <p:cBhvr>
                                        <p:cTn id="9" dur="2750"/>
                                        <p:tgtEl>
                                          <p:spTgt spid="12"/>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2750" fill="hold"/>
                                        <p:tgtEl>
                                          <p:spTgt spid="7"/>
                                        </p:tgtEl>
                                        <p:attrNameLst>
                                          <p:attrName>ppt_w</p:attrName>
                                        </p:attrNameLst>
                                      </p:cBhvr>
                                      <p:tavLst>
                                        <p:tav tm="0">
                                          <p:val>
                                            <p:fltVal val="0"/>
                                          </p:val>
                                        </p:tav>
                                        <p:tav tm="100000">
                                          <p:val>
                                            <p:strVal val="#ppt_w"/>
                                          </p:val>
                                        </p:tav>
                                      </p:tavLst>
                                    </p:anim>
                                    <p:anim calcmode="lin" valueType="num">
                                      <p:cBhvr>
                                        <p:cTn id="13" dur="2750" fill="hold"/>
                                        <p:tgtEl>
                                          <p:spTgt spid="7"/>
                                        </p:tgtEl>
                                        <p:attrNameLst>
                                          <p:attrName>ppt_h</p:attrName>
                                        </p:attrNameLst>
                                      </p:cBhvr>
                                      <p:tavLst>
                                        <p:tav tm="0">
                                          <p:val>
                                            <p:fltVal val="0"/>
                                          </p:val>
                                        </p:tav>
                                        <p:tav tm="100000">
                                          <p:val>
                                            <p:strVal val="#ppt_h"/>
                                          </p:val>
                                        </p:tav>
                                      </p:tavLst>
                                    </p:anim>
                                    <p:animEffect transition="in" filter="fade">
                                      <p:cBhvr>
                                        <p:cTn id="14" dur="2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txBox="1">
            <a:spLocks noGrp="1"/>
          </p:cNvSpPr>
          <p:nvPr>
            <p:ph type="title"/>
          </p:nvPr>
        </p:nvSpPr>
        <p:spPr>
          <a:xfrm>
            <a:off x="1159538" y="1215510"/>
            <a:ext cx="10084905" cy="5201424"/>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a:ln/>
                <a:solidFill>
                  <a:schemeClr val="tx1">
                    <a:lumMod val="65000"/>
                    <a:lumOff val="3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Department of Virginia</a:t>
            </a:r>
            <a:br>
              <a:rPr lang="en-US" sz="5400" b="1" dirty="0">
                <a:ln/>
                <a:solidFill>
                  <a:schemeClr val="tx1">
                    <a:lumMod val="65000"/>
                    <a:lumOff val="35000"/>
                  </a:schemeClr>
                </a:solidFill>
                <a:latin typeface="Arial" panose="020B0604020202020204" pitchFamily="34" charset="0"/>
                <a:cs typeface="Arial" panose="020B0604020202020204" pitchFamily="34" charset="0"/>
              </a:rPr>
            </a:br>
            <a:r>
              <a:rPr lang="en-US" sz="4800" b="1" dirty="0">
                <a:ln/>
                <a:solidFill>
                  <a:schemeClr val="tx1">
                    <a:lumMod val="65000"/>
                    <a:lumOff val="3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P.O. Box 7176</a:t>
            </a:r>
            <a:br>
              <a:rPr lang="en-US" sz="4800" b="1" dirty="0">
                <a:ln/>
                <a:solidFill>
                  <a:schemeClr val="tx1">
                    <a:lumMod val="65000"/>
                    <a:lumOff val="3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4800" b="1" dirty="0">
                <a:ln/>
                <a:solidFill>
                  <a:schemeClr val="tx1">
                    <a:lumMod val="65000"/>
                    <a:lumOff val="3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Roanoke, VA  24019-0147</a:t>
            </a:r>
            <a:br>
              <a:rPr lang="en-US" b="1" dirty="0">
                <a:ln/>
                <a:solidFill>
                  <a:schemeClr val="tx1">
                    <a:lumMod val="75000"/>
                    <a:lumOff val="25000"/>
                  </a:schemeClr>
                </a:solidFill>
                <a:latin typeface="Arial" panose="020B0604020202020204" pitchFamily="34" charset="0"/>
                <a:cs typeface="Arial" panose="020B0604020202020204" pitchFamily="34" charset="0"/>
              </a:rPr>
            </a:br>
            <a:br>
              <a:rPr lang="en-US" sz="2000" b="1" dirty="0">
                <a:ln/>
                <a:solidFill>
                  <a:schemeClr val="tx1">
                    <a:lumMod val="75000"/>
                    <a:lumOff val="25000"/>
                  </a:schemeClr>
                </a:solidFill>
                <a:latin typeface="Arial" panose="020B0604020202020204" pitchFamily="34" charset="0"/>
                <a:cs typeface="Arial" panose="020B0604020202020204" pitchFamily="34" charset="0"/>
              </a:rPr>
            </a:br>
            <a:r>
              <a:rPr lang="en-US" sz="2400" b="1" dirty="0">
                <a:ln/>
                <a:solidFill>
                  <a:schemeClr val="bg2">
                    <a:lumMod val="25000"/>
                  </a:schemeClr>
                </a:solidFill>
                <a:latin typeface="Arial" panose="020B0604020202020204" pitchFamily="34" charset="0"/>
                <a:cs typeface="Arial" panose="020B0604020202020204" pitchFamily="34" charset="0"/>
              </a:rPr>
              <a:t>540-206-2575       </a:t>
            </a:r>
            <a:r>
              <a:rPr lang="en-US" sz="1800" b="1" i="1" dirty="0">
                <a:ln/>
                <a:solidFill>
                  <a:schemeClr val="bg2">
                    <a:lumMod val="25000"/>
                  </a:schemeClr>
                </a:solidFill>
                <a:latin typeface="Arial" panose="020B0604020202020204" pitchFamily="34" charset="0"/>
                <a:cs typeface="Arial" panose="020B0604020202020204" pitchFamily="34" charset="0"/>
              </a:rPr>
              <a:t>toll free</a:t>
            </a:r>
            <a:r>
              <a:rPr lang="en-US" sz="1800" b="1" dirty="0">
                <a:ln/>
                <a:solidFill>
                  <a:schemeClr val="bg2">
                    <a:lumMod val="25000"/>
                  </a:schemeClr>
                </a:solidFill>
                <a:latin typeface="Arial" panose="020B0604020202020204" pitchFamily="34" charset="0"/>
                <a:cs typeface="Arial" panose="020B0604020202020204" pitchFamily="34" charset="0"/>
              </a:rPr>
              <a:t>: </a:t>
            </a:r>
            <a:r>
              <a:rPr lang="en-US" sz="2400" b="1" dirty="0">
                <a:ln/>
                <a:solidFill>
                  <a:schemeClr val="bg2">
                    <a:lumMod val="25000"/>
                  </a:schemeClr>
                </a:solidFill>
                <a:latin typeface="Arial" panose="020B0604020202020204" pitchFamily="34" charset="0"/>
                <a:cs typeface="Arial" panose="020B0604020202020204" pitchFamily="34" charset="0"/>
              </a:rPr>
              <a:t>866-706-5889</a:t>
            </a:r>
            <a:br>
              <a:rPr lang="en-US" sz="2400" b="1" dirty="0">
                <a:ln/>
                <a:solidFill>
                  <a:schemeClr val="bg2">
                    <a:lumMod val="25000"/>
                  </a:schemeClr>
                </a:solidFill>
                <a:latin typeface="Arial" panose="020B0604020202020204" pitchFamily="34" charset="0"/>
                <a:cs typeface="Arial" panose="020B0604020202020204" pitchFamily="34" charset="0"/>
              </a:rPr>
            </a:br>
            <a:br>
              <a:rPr lang="en-US" sz="1800" b="1" dirty="0">
                <a:ln/>
                <a:solidFill>
                  <a:schemeClr val="bg2">
                    <a:lumMod val="25000"/>
                  </a:schemeClr>
                </a:solidFill>
                <a:latin typeface="Arial" panose="020B0604020202020204" pitchFamily="34" charset="0"/>
                <a:cs typeface="Arial" panose="020B0604020202020204" pitchFamily="34" charset="0"/>
              </a:rPr>
            </a:br>
            <a:r>
              <a:rPr lang="en-US" sz="1800" b="1" dirty="0">
                <a:ln/>
                <a:solidFill>
                  <a:schemeClr val="bg2">
                    <a:lumMod val="25000"/>
                  </a:schemeClr>
                </a:solidFill>
                <a:latin typeface="Arial" panose="020B0604020202020204" pitchFamily="34" charset="0"/>
                <a:cs typeface="Arial" panose="020B0604020202020204" pitchFamily="34" charset="0"/>
              </a:rPr>
              <a:t>www.</a:t>
            </a:r>
            <a:r>
              <a:rPr lang="en-US" sz="2000" b="1" dirty="0">
                <a:ln/>
                <a:solidFill>
                  <a:schemeClr val="bg2">
                    <a:lumMod val="25000"/>
                  </a:schemeClr>
                </a:solidFill>
                <a:latin typeface="Arial" panose="020B0604020202020204" pitchFamily="34" charset="0"/>
                <a:cs typeface="Arial" panose="020B0604020202020204" pitchFamily="34" charset="0"/>
              </a:rPr>
              <a:t>V</a:t>
            </a:r>
            <a:r>
              <a:rPr lang="en-US" sz="1800" b="1" dirty="0">
                <a:ln/>
                <a:solidFill>
                  <a:schemeClr val="bg2">
                    <a:lumMod val="25000"/>
                  </a:schemeClr>
                </a:solidFill>
                <a:latin typeface="Arial" panose="020B0604020202020204" pitchFamily="34" charset="0"/>
                <a:cs typeface="Arial" panose="020B0604020202020204" pitchFamily="34" charset="0"/>
              </a:rPr>
              <a:t>irginia</a:t>
            </a:r>
            <a:r>
              <a:rPr lang="en-US" sz="2000" b="1" dirty="0">
                <a:ln/>
                <a:solidFill>
                  <a:schemeClr val="bg2">
                    <a:lumMod val="25000"/>
                  </a:schemeClr>
                </a:solidFill>
                <a:latin typeface="Arial" panose="020B0604020202020204" pitchFamily="34" charset="0"/>
                <a:cs typeface="Arial" panose="020B0604020202020204" pitchFamily="34" charset="0"/>
              </a:rPr>
              <a:t>DAV</a:t>
            </a:r>
            <a:r>
              <a:rPr lang="en-US" sz="1800" b="1" dirty="0">
                <a:ln/>
                <a:solidFill>
                  <a:schemeClr val="bg2">
                    <a:lumMod val="25000"/>
                  </a:schemeClr>
                </a:solidFill>
                <a:latin typeface="Arial" panose="020B0604020202020204" pitchFamily="34" charset="0"/>
                <a:cs typeface="Arial" panose="020B0604020202020204" pitchFamily="34" charset="0"/>
              </a:rPr>
              <a:t>.org </a:t>
            </a:r>
            <a:br>
              <a:rPr lang="en-US" sz="1600" b="1" dirty="0">
                <a:ln/>
                <a:solidFill>
                  <a:schemeClr val="bg2">
                    <a:lumMod val="25000"/>
                  </a:schemeClr>
                </a:solidFill>
                <a:latin typeface="Arial" panose="020B0604020202020204" pitchFamily="34" charset="0"/>
                <a:cs typeface="Arial" panose="020B0604020202020204" pitchFamily="34" charset="0"/>
              </a:rPr>
            </a:br>
            <a:br>
              <a:rPr lang="en-US" sz="1600" b="1" dirty="0">
                <a:ln/>
                <a:solidFill>
                  <a:schemeClr val="bg2">
                    <a:lumMod val="25000"/>
                  </a:schemeClr>
                </a:solidFill>
                <a:latin typeface="Arial" panose="020B0604020202020204" pitchFamily="34" charset="0"/>
                <a:cs typeface="Arial" panose="020B0604020202020204" pitchFamily="34" charset="0"/>
              </a:rPr>
            </a:br>
            <a:r>
              <a:rPr lang="en-US" sz="1600" b="1" dirty="0">
                <a:ln/>
                <a:solidFill>
                  <a:schemeClr val="bg2">
                    <a:lumMod val="25000"/>
                  </a:schemeClr>
                </a:solidFill>
                <a:latin typeface="Arial" panose="020B0604020202020204" pitchFamily="34" charset="0"/>
                <a:cs typeface="Arial" panose="020B0604020202020204" pitchFamily="34" charset="0"/>
              </a:rPr>
              <a:t>                                                              </a:t>
            </a:r>
            <a:r>
              <a:rPr lang="en-US" sz="1200" b="1" dirty="0">
                <a:ln/>
                <a:solidFill>
                  <a:schemeClr val="bg2">
                    <a:lumMod val="25000"/>
                  </a:schemeClr>
                </a:solidFill>
                <a:latin typeface="Arial" panose="020B0604020202020204" pitchFamily="34" charset="0"/>
                <a:cs typeface="Arial" panose="020B0604020202020204" pitchFamily="34" charset="0"/>
              </a:rPr>
              <a:t>@</a:t>
            </a:r>
            <a:r>
              <a:rPr lang="en-US" sz="1200" b="1" dirty="0" err="1">
                <a:ln/>
                <a:solidFill>
                  <a:schemeClr val="bg2">
                    <a:lumMod val="25000"/>
                  </a:schemeClr>
                </a:solidFill>
                <a:latin typeface="Arial" panose="020B0604020202020204" pitchFamily="34" charset="0"/>
                <a:cs typeface="Arial" panose="020B0604020202020204" pitchFamily="34" charset="0"/>
              </a:rPr>
              <a:t>DAVVirginia</a:t>
            </a:r>
            <a:r>
              <a:rPr lang="en-US" sz="1200" b="1" dirty="0">
                <a:ln/>
                <a:solidFill>
                  <a:schemeClr val="bg2">
                    <a:lumMod val="25000"/>
                  </a:schemeClr>
                </a:solidFill>
                <a:latin typeface="Arial" panose="020B0604020202020204" pitchFamily="34" charset="0"/>
                <a:cs typeface="Arial" panose="020B0604020202020204" pitchFamily="34" charset="0"/>
              </a:rPr>
              <a:t>                     </a:t>
            </a:r>
            <a:br>
              <a:rPr lang="en-US" sz="1600" b="1" dirty="0">
                <a:ln/>
                <a:solidFill>
                  <a:schemeClr val="bg2">
                    <a:lumMod val="25000"/>
                  </a:schemeClr>
                </a:solidFill>
                <a:latin typeface="Arial" panose="020B0604020202020204" pitchFamily="34" charset="0"/>
                <a:cs typeface="Arial" panose="020B0604020202020204" pitchFamily="34" charset="0"/>
              </a:rPr>
            </a:br>
            <a:br>
              <a:rPr lang="en-US" sz="1600" b="1" dirty="0">
                <a:ln/>
                <a:solidFill>
                  <a:schemeClr val="accent3"/>
                </a:solidFill>
                <a:latin typeface="Arial" panose="020B0604020202020204" pitchFamily="34" charset="0"/>
                <a:cs typeface="Arial" panose="020B0604020202020204" pitchFamily="34" charset="0"/>
              </a:rPr>
            </a:br>
            <a:r>
              <a:rPr lang="en-US" sz="1600" b="1" dirty="0">
                <a:ln/>
                <a:solidFill>
                  <a:schemeClr val="accent3"/>
                </a:solidFill>
                <a:latin typeface="Arial" panose="020B0604020202020204" pitchFamily="34" charset="0"/>
                <a:cs typeface="Arial" panose="020B0604020202020204" pitchFamily="34" charset="0"/>
              </a:rPr>
              <a:t>                                             </a:t>
            </a:r>
            <a:br>
              <a:rPr lang="en-US" sz="1400" b="1" dirty="0">
                <a:ln/>
                <a:solidFill>
                  <a:schemeClr val="accent3"/>
                </a:solidFill>
                <a:latin typeface="Arial" panose="020B0604020202020204" pitchFamily="34" charset="0"/>
                <a:cs typeface="Arial" panose="020B0604020202020204" pitchFamily="34" charset="0"/>
              </a:rPr>
            </a:br>
            <a:br>
              <a:rPr lang="en-US" sz="1800" b="1" dirty="0">
                <a:ln/>
                <a:solidFill>
                  <a:schemeClr val="accent3"/>
                </a:solidFill>
                <a:latin typeface="Arial" panose="020B0604020202020204" pitchFamily="34" charset="0"/>
                <a:cs typeface="Arial" panose="020B0604020202020204" pitchFamily="34" charset="0"/>
              </a:rPr>
            </a:br>
            <a:endParaRPr lang="en-US" sz="1800" b="1" dirty="0">
              <a:ln/>
              <a:solidFill>
                <a:schemeClr val="accent3"/>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a:xfrm>
            <a:off x="11354451" y="6322383"/>
            <a:ext cx="551167" cy="365125"/>
          </a:xfrm>
        </p:spPr>
        <p:txBody>
          <a:bodyPr/>
          <a:lstStyle/>
          <a:p>
            <a:pPr defTabSz="914400">
              <a:defRPr/>
            </a:pPr>
            <a:fld id="{FF9353F9-6FC0-4501-B721-5C92757755E0}" type="slidenum">
              <a:rPr lang="en-US">
                <a:solidFill>
                  <a:prstClr val="black">
                    <a:tint val="75000"/>
                  </a:prstClr>
                </a:solidFill>
                <a:latin typeface="Calibri" panose="020F0502020204030204"/>
              </a:rPr>
              <a:pPr defTabSz="914400">
                <a:defRPr/>
              </a:pPr>
              <a:t>19</a:t>
            </a:fld>
            <a:endParaRPr lang="en-US" dirty="0">
              <a:solidFill>
                <a:prstClr val="black">
                  <a:tint val="75000"/>
                </a:prstClr>
              </a:solidFill>
              <a:latin typeface="Calibri" panose="020F0502020204030204"/>
            </a:endParaRPr>
          </a:p>
        </p:txBody>
      </p:sp>
      <p:sp>
        <p:nvSpPr>
          <p:cNvPr id="4" name="Rectangle 3"/>
          <p:cNvSpPr/>
          <p:nvPr/>
        </p:nvSpPr>
        <p:spPr>
          <a:xfrm>
            <a:off x="2603524" y="6650379"/>
            <a:ext cx="7736306" cy="199285"/>
          </a:xfrm>
          <a:prstGeom prst="rect">
            <a:avLst/>
          </a:prstGeom>
        </p:spPr>
        <p:txBody>
          <a:bodyPr wrap="square">
            <a:spAutoFit/>
          </a:bodyPr>
          <a:lstStyle/>
          <a:p>
            <a:pPr defTabSz="914400">
              <a:lnSpc>
                <a:spcPct val="107000"/>
              </a:lnSpc>
              <a:defRPr/>
            </a:pPr>
            <a:r>
              <a:rPr lang="en-US" sz="700" dirty="0">
                <a:solidFill>
                  <a:schemeClr val="accent2">
                    <a:lumMod val="50000"/>
                  </a:schemeClr>
                </a:solidFill>
                <a:latin typeface="Arial" panose="020B0604020202020204" pitchFamily="34" charset="0"/>
                <a:ea typeface="Calibri" panose="020F0502020204030204" pitchFamily="34" charset="0"/>
                <a:cs typeface="Arial" panose="020B0604020202020204" pitchFamily="34" charset="0"/>
              </a:rPr>
              <a:t>No part of this work covered by the copyright herein may be reproduced or used in any form or by any means without permission from DAV-Department of Virginia</a:t>
            </a:r>
          </a:p>
        </p:txBody>
      </p:sp>
      <p:sp>
        <p:nvSpPr>
          <p:cNvPr id="6" name="Rectangle 5"/>
          <p:cNvSpPr/>
          <p:nvPr/>
        </p:nvSpPr>
        <p:spPr>
          <a:xfrm>
            <a:off x="2603524" y="6487453"/>
            <a:ext cx="6413957" cy="200055"/>
          </a:xfrm>
          <a:prstGeom prst="rect">
            <a:avLst/>
          </a:prstGeom>
        </p:spPr>
        <p:txBody>
          <a:bodyPr wrap="square">
            <a:spAutoFit/>
          </a:bodyPr>
          <a:lstStyle/>
          <a:p>
            <a:pPr defTabSz="914400">
              <a:defRPr/>
            </a:pPr>
            <a:r>
              <a:rPr lang="en-US" sz="700" b="1" dirty="0">
                <a:solidFill>
                  <a:schemeClr val="accent3">
                    <a:lumMod val="50000"/>
                  </a:schemeClr>
                </a:solidFill>
                <a:latin typeface="Arial" panose="020B0604020202020204" pitchFamily="34" charset="0"/>
                <a:cs typeface="Arial" panose="020B0604020202020204" pitchFamily="34" charset="0"/>
              </a:rPr>
              <a:t>© 2020 DAV-Department of Virginia. ALL RIGHTS RESERVED</a:t>
            </a:r>
          </a:p>
        </p:txBody>
      </p:sp>
      <p:grpSp>
        <p:nvGrpSpPr>
          <p:cNvPr id="11" name="Group 10">
            <a:extLst>
              <a:ext uri="{FF2B5EF4-FFF2-40B4-BE49-F238E27FC236}">
                <a16:creationId xmlns:a16="http://schemas.microsoft.com/office/drawing/2014/main" id="{2CE876A6-7AE7-4680-8C7A-218CC5870907}"/>
              </a:ext>
            </a:extLst>
          </p:cNvPr>
          <p:cNvGrpSpPr/>
          <p:nvPr/>
        </p:nvGrpSpPr>
        <p:grpSpPr>
          <a:xfrm>
            <a:off x="4870017" y="5041206"/>
            <a:ext cx="2451965" cy="418099"/>
            <a:chOff x="4375880" y="5178700"/>
            <a:chExt cx="2451965" cy="418099"/>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68191" y="5183045"/>
              <a:ext cx="359654" cy="354880"/>
            </a:xfrm>
            <a:prstGeom prst="rect">
              <a:avLst/>
            </a:prstGeom>
          </p:spPr>
        </p:pic>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03051" y="5183045"/>
              <a:ext cx="498941" cy="401149"/>
            </a:xfrm>
            <a:prstGeom prst="rect">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75880" y="5211431"/>
              <a:ext cx="382225" cy="382225"/>
            </a:xfrm>
            <a:prstGeom prst="rect">
              <a:avLst/>
            </a:prstGeom>
          </p:spPr>
        </p:pic>
        <p:pic>
          <p:nvPicPr>
            <p:cNvPr id="10" name="Picture 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89899" y="5178700"/>
              <a:ext cx="412548" cy="418099"/>
            </a:xfrm>
            <a:prstGeom prst="rect">
              <a:avLst/>
            </a:prstGeom>
          </p:spPr>
        </p:pic>
      </p:grpSp>
      <p:pic>
        <p:nvPicPr>
          <p:cNvPr id="14" name="Picture 13">
            <a:extLst>
              <a:ext uri="{FF2B5EF4-FFF2-40B4-BE49-F238E27FC236}">
                <a16:creationId xmlns:a16="http://schemas.microsoft.com/office/drawing/2014/main" id="{D37045D6-CE38-47B7-BD1D-5B841A95C813}"/>
              </a:ext>
            </a:extLst>
          </p:cNvPr>
          <p:cNvPicPr>
            <a:picLocks noChangeAspect="1" noChangeArrowheads="1"/>
          </p:cNvPicPr>
          <p:nvPr/>
        </p:nvPicPr>
        <p:blipFill>
          <a:blip r:embed="rId6">
            <a:extLst>
              <a:ext uri="{28A0092B-C50C-407E-A947-70E740481C1C}">
                <a14:useLocalDpi xmlns:a14="http://schemas.microsoft.com/office/drawing/2010/main"/>
              </a:ext>
            </a:extLst>
          </a:blip>
          <a:stretch>
            <a:fillRect/>
          </a:stretch>
        </p:blipFill>
        <p:spPr bwMode="auto">
          <a:xfrm>
            <a:off x="74959" y="67202"/>
            <a:ext cx="800100" cy="614477"/>
          </a:xfrm>
          <a:prstGeom prst="rect">
            <a:avLst/>
          </a:prstGeom>
          <a:noFill/>
          <a:ln>
            <a:noFill/>
          </a:ln>
          <a:effectLst>
            <a:outerShdw blurRad="50800" dist="38100" dir="2700000" algn="tl" rotWithShape="0">
              <a:prstClr val="black">
                <a:alpha val="40000"/>
              </a:prstClr>
            </a:outerShdw>
          </a:effectLst>
          <a:scene3d>
            <a:camera prst="perspectiveRight"/>
            <a:lightRig rig="balanced" dir="t">
              <a:rot lat="0" lon="0" rev="8700000"/>
            </a:lightRig>
          </a:scene3d>
          <a:sp3d/>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31224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BD347A6D-D7C1-473E-B895-4FD93C9DE2D9}"/>
              </a:ext>
            </a:extLst>
          </p:cNvPr>
          <p:cNvSpPr txBox="1"/>
          <p:nvPr/>
        </p:nvSpPr>
        <p:spPr>
          <a:xfrm>
            <a:off x="9278771" y="6607939"/>
            <a:ext cx="3063242" cy="246221"/>
          </a:xfrm>
          <a:prstGeom prst="rect">
            <a:avLst/>
          </a:prstGeom>
          <a:noFill/>
        </p:spPr>
        <p:txBody>
          <a:bodyPr wrap="square" rtlCol="0">
            <a:spAutoFit/>
          </a:bodyPr>
          <a:lstStyle/>
          <a:p>
            <a:pPr algn="ctr" defTabSz="914400">
              <a:defRPr/>
            </a:pPr>
            <a:r>
              <a:rPr lang="en-US" sz="1000" b="1" spc="110" dirty="0">
                <a:solidFill>
                  <a:schemeClr val="accent2">
                    <a:lumMod val="50000"/>
                  </a:schemeClr>
                </a:solidFill>
                <a:latin typeface="Arial" panose="020B0604020202020204" pitchFamily="34" charset="0"/>
                <a:cs typeface="Arial" panose="020B0604020202020204" pitchFamily="34" charset="0"/>
              </a:rPr>
              <a:t>Department of Virginia 2020</a:t>
            </a:r>
          </a:p>
        </p:txBody>
      </p:sp>
      <p:sp>
        <p:nvSpPr>
          <p:cNvPr id="3" name="Title 2">
            <a:extLst>
              <a:ext uri="{FF2B5EF4-FFF2-40B4-BE49-F238E27FC236}">
                <a16:creationId xmlns:a16="http://schemas.microsoft.com/office/drawing/2014/main" id="{42F3691C-2D68-4011-8474-44BFD410D6AE}"/>
              </a:ext>
            </a:extLst>
          </p:cNvPr>
          <p:cNvSpPr>
            <a:spLocks noGrp="1"/>
          </p:cNvSpPr>
          <p:nvPr>
            <p:ph type="title"/>
          </p:nvPr>
        </p:nvSpPr>
        <p:spPr>
          <a:xfrm>
            <a:off x="1210918" y="2667958"/>
            <a:ext cx="10866781" cy="1752599"/>
          </a:xfrm>
        </p:spPr>
        <p:txBody>
          <a:bodyPr>
            <a:normAutofit fontScale="90000"/>
            <a:scene3d>
              <a:camera prst="orthographicFront"/>
              <a:lightRig rig="harsh" dir="t"/>
            </a:scene3d>
            <a:sp3d extrusionH="57150" prstMaterial="matte">
              <a:bevelT w="63500" h="12700" prst="angle"/>
              <a:contourClr>
                <a:schemeClr val="bg1">
                  <a:lumMod val="65000"/>
                </a:schemeClr>
              </a:contourClr>
            </a:sp3d>
          </a:bodyPr>
          <a:lstStyle/>
          <a:p>
            <a:r>
              <a:rPr lang="en-US" sz="7200" b="1" dirty="0">
                <a:ln/>
                <a:solidFill>
                  <a:schemeClr val="tx1">
                    <a:lumMod val="75000"/>
                    <a:lumOff val="25000"/>
                  </a:schemeClr>
                </a:solidFill>
                <a:latin typeface="Arial" panose="020B0604020202020204" pitchFamily="34" charset="0"/>
                <a:cs typeface="Arial" panose="020B0604020202020204" pitchFamily="34" charset="0"/>
              </a:rPr>
              <a:t>Annual Financial Report (AFR) Preparation</a:t>
            </a:r>
            <a:endParaRPr lang="en-US" sz="7200" b="1" dirty="0">
              <a:ln/>
              <a:solidFill>
                <a:schemeClr val="tx1">
                  <a:lumMod val="75000"/>
                  <a:lumOff val="25000"/>
                </a:schemeClr>
              </a:solidFill>
              <a:latin typeface="Arial Nova" panose="020B0504020202020204" pitchFamily="34" charset="0"/>
            </a:endParaRPr>
          </a:p>
        </p:txBody>
      </p:sp>
      <p:pic>
        <p:nvPicPr>
          <p:cNvPr id="5" name="Picture 4">
            <a:extLst>
              <a:ext uri="{FF2B5EF4-FFF2-40B4-BE49-F238E27FC236}">
                <a16:creationId xmlns:a16="http://schemas.microsoft.com/office/drawing/2014/main" id="{42065047-F939-4186-99B9-5744588B06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5915" y="126950"/>
            <a:ext cx="5802856" cy="1651099"/>
          </a:xfrm>
          <a:prstGeom prst="rect">
            <a:avLst/>
          </a:prstGeom>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292265447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p:cNvSpPr txBox="1">
            <a:spLocks noGrp="1"/>
          </p:cNvSpPr>
          <p:nvPr>
            <p:ph type="title"/>
          </p:nvPr>
        </p:nvSpPr>
        <p:spPr>
          <a:xfrm>
            <a:off x="1984784" y="276430"/>
            <a:ext cx="9236765" cy="584775"/>
          </a:xfrm>
          <a:prstGeom prst="rect">
            <a:avLst/>
          </a:prstGeom>
          <a:noFill/>
          <a:ln>
            <a:solidFill>
              <a:schemeClr val="accent1">
                <a:lumMod val="60000"/>
                <a:lumOff val="40000"/>
              </a:schemeClr>
            </a:solidFill>
          </a:ln>
        </p:spPr>
        <p:txBody>
          <a:bodyPr wrap="square" rtlCol="0">
            <a:spAutoFit/>
          </a:bodyPr>
          <a:lstStyle/>
          <a:p>
            <a:pPr algn="ctr"/>
            <a:r>
              <a:rPr lang="en-US" sz="3200" b="1" spc="100"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Instructor</a:t>
            </a:r>
          </a:p>
        </p:txBody>
      </p:sp>
      <p:sp>
        <p:nvSpPr>
          <p:cNvPr id="4" name="Footer Placeholder 3"/>
          <p:cNvSpPr>
            <a:spLocks noGrp="1"/>
          </p:cNvSpPr>
          <p:nvPr>
            <p:ph type="ftr" sz="quarter" idx="11"/>
          </p:nvPr>
        </p:nvSpPr>
        <p:spPr>
          <a:xfrm>
            <a:off x="0" y="6581570"/>
            <a:ext cx="12192000" cy="228278"/>
          </a:xfrm>
        </p:spPr>
        <p:txBody>
          <a:bodyPr/>
          <a:lstStyle/>
          <a:p>
            <a:pPr algn="ctr" defTabSz="914400">
              <a:defRPr/>
            </a:pPr>
            <a:r>
              <a:rPr lang="en-US" dirty="0">
                <a:solidFill>
                  <a:prstClr val="black">
                    <a:tint val="75000"/>
                  </a:prstClr>
                </a:solidFill>
                <a:latin typeface="Calibri" panose="020F0502020204030204"/>
              </a:rPr>
              <a:t>Department of Virginia</a:t>
            </a:r>
          </a:p>
        </p:txBody>
      </p:sp>
      <p:sp>
        <p:nvSpPr>
          <p:cNvPr id="5" name="Slide Number Placeholder 4"/>
          <p:cNvSpPr>
            <a:spLocks noGrp="1"/>
          </p:cNvSpPr>
          <p:nvPr>
            <p:ph type="sldNum" sz="quarter" idx="12"/>
          </p:nvPr>
        </p:nvSpPr>
        <p:spPr>
          <a:xfrm>
            <a:off x="11283160" y="6319982"/>
            <a:ext cx="551167" cy="365125"/>
          </a:xfrm>
        </p:spPr>
        <p:txBody>
          <a:bodyPr/>
          <a:lstStyle/>
          <a:p>
            <a:pPr defTabSz="914400">
              <a:defRPr/>
            </a:pPr>
            <a:fld id="{FF9353F9-6FC0-4501-B721-5C92757755E0}" type="slidenum">
              <a:rPr lang="en-US">
                <a:solidFill>
                  <a:prstClr val="black">
                    <a:tint val="75000"/>
                  </a:prstClr>
                </a:solidFill>
                <a:latin typeface="Calibri" panose="020F0502020204030204"/>
              </a:rPr>
              <a:pPr defTabSz="914400">
                <a:defRPr/>
              </a:pPr>
              <a:t>3</a:t>
            </a:fld>
            <a:endParaRPr lang="en-US" dirty="0">
              <a:solidFill>
                <a:prstClr val="black">
                  <a:tint val="75000"/>
                </a:prstClr>
              </a:solidFill>
              <a:latin typeface="Calibri" panose="020F0502020204030204"/>
            </a:endParaRPr>
          </a:p>
        </p:txBody>
      </p:sp>
      <p:pic>
        <p:nvPicPr>
          <p:cNvPr id="6" name="Picture 5">
            <a:extLst>
              <a:ext uri="{FF2B5EF4-FFF2-40B4-BE49-F238E27FC236}">
                <a16:creationId xmlns:a16="http://schemas.microsoft.com/office/drawing/2014/main" id="{EF2A6863-EA1B-43C9-8962-37D2310D4DEC}"/>
              </a:ext>
            </a:extLst>
          </p:cNvPr>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84484" y="48152"/>
            <a:ext cx="800100" cy="614477"/>
          </a:xfrm>
          <a:prstGeom prst="rect">
            <a:avLst/>
          </a:prstGeom>
          <a:noFill/>
          <a:ln>
            <a:noFill/>
          </a:ln>
          <a:effectLst>
            <a:outerShdw blurRad="50800" dist="38100" dir="2700000" algn="tl" rotWithShape="0">
              <a:prstClr val="black">
                <a:alpha val="40000"/>
              </a:prstClr>
            </a:outerShdw>
          </a:effectLst>
          <a:scene3d>
            <a:camera prst="perspectiveRight"/>
            <a:lightRig rig="balanced" dir="t">
              <a:rot lat="0" lon="0" rev="8700000"/>
            </a:lightRig>
          </a:scene3d>
          <a:sp3d/>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TextBox 1">
            <a:extLst>
              <a:ext uri="{FF2B5EF4-FFF2-40B4-BE49-F238E27FC236}">
                <a16:creationId xmlns:a16="http://schemas.microsoft.com/office/drawing/2014/main" id="{86A78141-EFFB-45C0-94A0-8ABF2F83E040}"/>
              </a:ext>
            </a:extLst>
          </p:cNvPr>
          <p:cNvSpPr txBox="1"/>
          <p:nvPr/>
        </p:nvSpPr>
        <p:spPr>
          <a:xfrm>
            <a:off x="2450736" y="2360326"/>
            <a:ext cx="7600013" cy="1477328"/>
          </a:xfrm>
          <a:prstGeom prst="rect">
            <a:avLst/>
          </a:prstGeom>
          <a:noFill/>
        </p:spPr>
        <p:txBody>
          <a:bodyPr wrap="square" rtlCol="0">
            <a:spAutoFit/>
          </a:bodyPr>
          <a:lstStyle/>
          <a:p>
            <a:pPr algn="ctr"/>
            <a:r>
              <a:rPr lang="en-US" sz="4000" b="1" spc="100" dirty="0">
                <a:solidFill>
                  <a:schemeClr val="tx1">
                    <a:lumMod val="85000"/>
                    <a:lumOff val="1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Bob Cox, PDC, NEC</a:t>
            </a:r>
          </a:p>
          <a:p>
            <a:pPr algn="ctr"/>
            <a:endParaRPr lang="en-US" spc="100" dirty="0">
              <a:solidFill>
                <a:schemeClr val="tx1">
                  <a:lumMod val="85000"/>
                  <a:lumOff val="15000"/>
                </a:schemeClr>
              </a:solidFill>
              <a:latin typeface="Arial" panose="020B0604020202020204" pitchFamily="34" charset="0"/>
              <a:cs typeface="Arial" panose="020B0604020202020204" pitchFamily="34" charset="0"/>
            </a:endParaRPr>
          </a:p>
          <a:p>
            <a:pPr algn="ctr"/>
            <a:r>
              <a:rPr lang="en-US" sz="3200" spc="100" dirty="0">
                <a:solidFill>
                  <a:schemeClr val="tx1">
                    <a:lumMod val="75000"/>
                    <a:lumOff val="25000"/>
                  </a:schemeClr>
                </a:solidFill>
                <a:latin typeface="Arial" panose="020B0604020202020204" pitchFamily="34" charset="0"/>
                <a:cs typeface="Arial" panose="020B0604020202020204" pitchFamily="34" charset="0"/>
              </a:rPr>
              <a:t>Department Adjutant </a:t>
            </a:r>
          </a:p>
        </p:txBody>
      </p:sp>
    </p:spTree>
    <p:extLst>
      <p:ext uri="{BB962C8B-B14F-4D97-AF65-F5344CB8AC3E}">
        <p14:creationId xmlns:p14="http://schemas.microsoft.com/office/powerpoint/2010/main" val="398339291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p:cNvSpPr txBox="1">
            <a:spLocks noGrp="1"/>
          </p:cNvSpPr>
          <p:nvPr>
            <p:ph type="title"/>
          </p:nvPr>
        </p:nvSpPr>
        <p:spPr>
          <a:xfrm>
            <a:off x="1860959" y="77854"/>
            <a:ext cx="9236765" cy="584775"/>
          </a:xfrm>
          <a:prstGeom prst="rect">
            <a:avLst/>
          </a:prstGeom>
          <a:noFill/>
          <a:ln>
            <a:solidFill>
              <a:schemeClr val="accent1">
                <a:lumMod val="60000"/>
                <a:lumOff val="40000"/>
              </a:schemeClr>
            </a:solidFill>
          </a:ln>
        </p:spPr>
        <p:txBody>
          <a:bodyPr wrap="square" rtlCol="0">
            <a:spAutoFit/>
          </a:bodyPr>
          <a:lstStyle/>
          <a:p>
            <a:pPr algn="ctr"/>
            <a:r>
              <a:rPr lang="en-US" sz="3200" b="1" spc="100"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Department Note</a:t>
            </a:r>
          </a:p>
        </p:txBody>
      </p:sp>
      <p:sp>
        <p:nvSpPr>
          <p:cNvPr id="4" name="Footer Placeholder 3"/>
          <p:cNvSpPr>
            <a:spLocks noGrp="1"/>
          </p:cNvSpPr>
          <p:nvPr>
            <p:ph type="ftr" sz="quarter" idx="11"/>
          </p:nvPr>
        </p:nvSpPr>
        <p:spPr>
          <a:xfrm>
            <a:off x="0" y="6581570"/>
            <a:ext cx="12192000" cy="228278"/>
          </a:xfrm>
        </p:spPr>
        <p:txBody>
          <a:bodyPr/>
          <a:lstStyle/>
          <a:p>
            <a:pPr algn="ctr" defTabSz="914400">
              <a:defRPr/>
            </a:pPr>
            <a:r>
              <a:rPr lang="en-US" dirty="0">
                <a:solidFill>
                  <a:prstClr val="black">
                    <a:tint val="75000"/>
                  </a:prstClr>
                </a:solidFill>
                <a:latin typeface="Calibri" panose="020F0502020204030204"/>
              </a:rPr>
              <a:t>Department of Virginia</a:t>
            </a:r>
          </a:p>
        </p:txBody>
      </p:sp>
      <p:sp>
        <p:nvSpPr>
          <p:cNvPr id="5" name="Slide Number Placeholder 4"/>
          <p:cNvSpPr>
            <a:spLocks noGrp="1"/>
          </p:cNvSpPr>
          <p:nvPr>
            <p:ph type="sldNum" sz="quarter" idx="12"/>
          </p:nvPr>
        </p:nvSpPr>
        <p:spPr>
          <a:xfrm>
            <a:off x="11283160" y="6319982"/>
            <a:ext cx="551167" cy="365125"/>
          </a:xfrm>
        </p:spPr>
        <p:txBody>
          <a:bodyPr/>
          <a:lstStyle/>
          <a:p>
            <a:pPr defTabSz="914400">
              <a:defRPr/>
            </a:pPr>
            <a:fld id="{FF9353F9-6FC0-4501-B721-5C92757755E0}" type="slidenum">
              <a:rPr lang="en-US">
                <a:solidFill>
                  <a:prstClr val="black">
                    <a:tint val="75000"/>
                  </a:prstClr>
                </a:solidFill>
                <a:latin typeface="Calibri" panose="020F0502020204030204"/>
              </a:rPr>
              <a:pPr defTabSz="914400">
                <a:defRPr/>
              </a:pPr>
              <a:t>4</a:t>
            </a:fld>
            <a:endParaRPr lang="en-US" dirty="0">
              <a:solidFill>
                <a:prstClr val="black">
                  <a:tint val="75000"/>
                </a:prstClr>
              </a:solidFill>
              <a:latin typeface="Calibri" panose="020F0502020204030204"/>
            </a:endParaRPr>
          </a:p>
        </p:txBody>
      </p:sp>
      <p:pic>
        <p:nvPicPr>
          <p:cNvPr id="6" name="Picture 5">
            <a:extLst>
              <a:ext uri="{FF2B5EF4-FFF2-40B4-BE49-F238E27FC236}">
                <a16:creationId xmlns:a16="http://schemas.microsoft.com/office/drawing/2014/main" id="{EF2A6863-EA1B-43C9-8962-37D2310D4DEC}"/>
              </a:ext>
            </a:extLst>
          </p:cNvPr>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84484" y="48152"/>
            <a:ext cx="800100" cy="614477"/>
          </a:xfrm>
          <a:prstGeom prst="rect">
            <a:avLst/>
          </a:prstGeom>
          <a:noFill/>
          <a:ln>
            <a:noFill/>
          </a:ln>
          <a:effectLst>
            <a:outerShdw blurRad="50800" dist="38100" dir="2700000" algn="tl" rotWithShape="0">
              <a:prstClr val="black">
                <a:alpha val="40000"/>
              </a:prstClr>
            </a:outerShdw>
          </a:effectLst>
          <a:scene3d>
            <a:camera prst="perspectiveRight"/>
            <a:lightRig rig="balanced" dir="t">
              <a:rot lat="0" lon="0" rev="8700000"/>
            </a:lightRig>
          </a:scene3d>
          <a:sp3d/>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TextBox 1">
            <a:extLst>
              <a:ext uri="{FF2B5EF4-FFF2-40B4-BE49-F238E27FC236}">
                <a16:creationId xmlns:a16="http://schemas.microsoft.com/office/drawing/2014/main" id="{86A78141-EFFB-45C0-94A0-8ABF2F83E040}"/>
              </a:ext>
            </a:extLst>
          </p:cNvPr>
          <p:cNvSpPr txBox="1"/>
          <p:nvPr/>
        </p:nvSpPr>
        <p:spPr>
          <a:xfrm>
            <a:off x="1396008" y="734673"/>
            <a:ext cx="9963149" cy="5806654"/>
          </a:xfrm>
          <a:prstGeom prst="rect">
            <a:avLst/>
          </a:prstGeom>
          <a:noFill/>
        </p:spPr>
        <p:txBody>
          <a:bodyPr wrap="square" rtlCol="0">
            <a:spAutoFit/>
          </a:bodyPr>
          <a:lstStyle/>
          <a:p>
            <a:pPr algn="ctr">
              <a:lnSpc>
                <a:spcPct val="150000"/>
              </a:lnSpc>
            </a:pPr>
            <a:r>
              <a:rPr lang="en-US" sz="3600" spc="100" dirty="0">
                <a:solidFill>
                  <a:schemeClr val="tx1">
                    <a:lumMod val="75000"/>
                    <a:lumOff val="25000"/>
                  </a:schemeClr>
                </a:solidFill>
                <a:latin typeface="Arial" panose="020B0604020202020204" pitchFamily="34" charset="0"/>
                <a:cs typeface="Arial" panose="020B0604020202020204" pitchFamily="34" charset="0"/>
              </a:rPr>
              <a:t>Although not required by DAV National, those Chapters with income less than $10,000.00</a:t>
            </a:r>
            <a:r>
              <a:rPr lang="en-US" sz="3600" b="1" spc="100" dirty="0">
                <a:solidFill>
                  <a:schemeClr val="accent3">
                    <a:lumMod val="50000"/>
                  </a:schemeClr>
                </a:solidFill>
                <a:latin typeface="Arial" panose="020B0604020202020204" pitchFamily="34" charset="0"/>
                <a:cs typeface="Arial" panose="020B0604020202020204" pitchFamily="34" charset="0"/>
              </a:rPr>
              <a:t>*</a:t>
            </a:r>
            <a:r>
              <a:rPr lang="en-US" sz="3600" spc="100" dirty="0">
                <a:solidFill>
                  <a:schemeClr val="tx1">
                    <a:lumMod val="75000"/>
                    <a:lumOff val="25000"/>
                  </a:schemeClr>
                </a:solidFill>
                <a:latin typeface="Arial" panose="020B0604020202020204" pitchFamily="34" charset="0"/>
                <a:cs typeface="Arial" panose="020B0604020202020204" pitchFamily="34" charset="0"/>
              </a:rPr>
              <a:t> should still submit an AFR to the Department for recording purposes.   That way, should an issue develop, the Department will always have a copy of your AFR to assist you.</a:t>
            </a:r>
          </a:p>
          <a:p>
            <a:pPr algn="ctr">
              <a:lnSpc>
                <a:spcPct val="150000"/>
              </a:lnSpc>
            </a:pPr>
            <a:endParaRPr lang="en-US" sz="3600" spc="1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AB9531DF-9B7E-4BE2-ABC5-43EE924DAFAA}"/>
              </a:ext>
            </a:extLst>
          </p:cNvPr>
          <p:cNvSpPr txBox="1"/>
          <p:nvPr/>
        </p:nvSpPr>
        <p:spPr>
          <a:xfrm>
            <a:off x="3914775" y="6243016"/>
            <a:ext cx="4925616" cy="338554"/>
          </a:xfrm>
          <a:prstGeom prst="rect">
            <a:avLst/>
          </a:prstGeom>
          <a:solidFill>
            <a:schemeClr val="accent1">
              <a:lumMod val="50000"/>
            </a:schemeClr>
          </a:solidFill>
          <a:ln>
            <a:solidFill>
              <a:schemeClr val="accent1">
                <a:lumMod val="60000"/>
                <a:lumOff val="40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1600" b="1" spc="100" dirty="0">
                <a:solidFill>
                  <a:srgbClr val="EEF6DE"/>
                </a:solidFill>
                <a:latin typeface="Arial" panose="020B0604020202020204" pitchFamily="34" charset="0"/>
                <a:cs typeface="Arial" panose="020B0604020202020204" pitchFamily="34" charset="0"/>
              </a:rPr>
              <a:t>* National C&amp;B; Article 9, Sec. 9.3, Para 1</a:t>
            </a:r>
          </a:p>
        </p:txBody>
      </p:sp>
    </p:spTree>
    <p:extLst>
      <p:ext uri="{BB962C8B-B14F-4D97-AF65-F5344CB8AC3E}">
        <p14:creationId xmlns:p14="http://schemas.microsoft.com/office/powerpoint/2010/main" val="2252353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p:cNvSpPr txBox="1">
            <a:spLocks noGrp="1"/>
          </p:cNvSpPr>
          <p:nvPr>
            <p:ph type="title"/>
          </p:nvPr>
        </p:nvSpPr>
        <p:spPr>
          <a:xfrm>
            <a:off x="1899202" y="97109"/>
            <a:ext cx="9236765" cy="584775"/>
          </a:xfrm>
          <a:prstGeom prst="rect">
            <a:avLst/>
          </a:prstGeom>
          <a:noFill/>
          <a:ln>
            <a:solidFill>
              <a:schemeClr val="accent1">
                <a:lumMod val="60000"/>
                <a:lumOff val="40000"/>
              </a:schemeClr>
            </a:solidFill>
          </a:ln>
        </p:spPr>
        <p:txBody>
          <a:bodyPr wrap="square" rtlCol="0">
            <a:spAutoFit/>
          </a:bodyPr>
          <a:lstStyle/>
          <a:p>
            <a:r>
              <a:rPr lang="en-US" sz="3200" b="1" spc="100"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What Am I To Do with the AFR ?</a:t>
            </a:r>
            <a:endParaRPr lang="en-US" sz="3200" b="1"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a:xfrm>
            <a:off x="0" y="6498339"/>
            <a:ext cx="12192000" cy="369332"/>
          </a:xfrm>
        </p:spPr>
        <p:txBody>
          <a:bodyPr/>
          <a:lstStyle/>
          <a:p>
            <a:pPr algn="ctr" defTabSz="914400">
              <a:defRPr/>
            </a:pPr>
            <a:r>
              <a:rPr lang="en-US" dirty="0">
                <a:solidFill>
                  <a:prstClr val="black">
                    <a:tint val="75000"/>
                  </a:prstClr>
                </a:solidFill>
                <a:latin typeface="Calibri" panose="020F0502020204030204"/>
              </a:rPr>
              <a:t>Department of Virginia</a:t>
            </a:r>
          </a:p>
        </p:txBody>
      </p:sp>
      <p:sp>
        <p:nvSpPr>
          <p:cNvPr id="5" name="Slide Number Placeholder 4"/>
          <p:cNvSpPr>
            <a:spLocks noGrp="1"/>
          </p:cNvSpPr>
          <p:nvPr>
            <p:ph type="sldNum" sz="quarter" idx="12"/>
          </p:nvPr>
        </p:nvSpPr>
        <p:spPr>
          <a:xfrm>
            <a:off x="11283160" y="6319982"/>
            <a:ext cx="551167" cy="365125"/>
          </a:xfrm>
        </p:spPr>
        <p:txBody>
          <a:bodyPr/>
          <a:lstStyle/>
          <a:p>
            <a:pPr defTabSz="914400">
              <a:defRPr/>
            </a:pPr>
            <a:fld id="{FF9353F9-6FC0-4501-B721-5C92757755E0}" type="slidenum">
              <a:rPr lang="en-US">
                <a:solidFill>
                  <a:prstClr val="black">
                    <a:tint val="75000"/>
                  </a:prstClr>
                </a:solidFill>
                <a:latin typeface="Calibri" panose="020F0502020204030204"/>
              </a:rPr>
              <a:pPr defTabSz="914400">
                <a:defRPr/>
              </a:pPr>
              <a:t>5</a:t>
            </a:fld>
            <a:endParaRPr lang="en-US" dirty="0">
              <a:solidFill>
                <a:prstClr val="black">
                  <a:tint val="75000"/>
                </a:prstClr>
              </a:solidFill>
              <a:latin typeface="Calibri" panose="020F0502020204030204"/>
            </a:endParaRPr>
          </a:p>
        </p:txBody>
      </p:sp>
      <p:pic>
        <p:nvPicPr>
          <p:cNvPr id="9" name="Picture 8">
            <a:extLst>
              <a:ext uri="{FF2B5EF4-FFF2-40B4-BE49-F238E27FC236}">
                <a16:creationId xmlns:a16="http://schemas.microsoft.com/office/drawing/2014/main" id="{E7D2B1A9-E320-4E9E-ADD0-A30B7304A9A4}"/>
              </a:ext>
            </a:extLst>
          </p:cNvPr>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84484" y="48152"/>
            <a:ext cx="800100" cy="614477"/>
          </a:xfrm>
          <a:prstGeom prst="rect">
            <a:avLst/>
          </a:prstGeom>
          <a:noFill/>
          <a:ln>
            <a:noFill/>
          </a:ln>
          <a:effectLst>
            <a:outerShdw blurRad="50800" dist="38100" dir="2700000" algn="tl" rotWithShape="0">
              <a:prstClr val="black">
                <a:alpha val="40000"/>
              </a:prstClr>
            </a:outerShdw>
          </a:effectLst>
          <a:scene3d>
            <a:camera prst="perspectiveRight"/>
            <a:lightRig rig="balanced" dir="t">
              <a:rot lat="0" lon="0" rev="8700000"/>
            </a:lightRig>
          </a:scene3d>
          <a:sp3d/>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1" name="TextBox 10">
            <a:extLst>
              <a:ext uri="{FF2B5EF4-FFF2-40B4-BE49-F238E27FC236}">
                <a16:creationId xmlns:a16="http://schemas.microsoft.com/office/drawing/2014/main" id="{FC26793E-4CD9-4829-9440-51F369A11B69}"/>
              </a:ext>
            </a:extLst>
          </p:cNvPr>
          <p:cNvSpPr txBox="1"/>
          <p:nvPr/>
        </p:nvSpPr>
        <p:spPr>
          <a:xfrm>
            <a:off x="2876550" y="6142060"/>
            <a:ext cx="6958928" cy="338554"/>
          </a:xfrm>
          <a:prstGeom prst="rect">
            <a:avLst/>
          </a:prstGeom>
          <a:solidFill>
            <a:schemeClr val="accent1">
              <a:lumMod val="50000"/>
            </a:schemeClr>
          </a:solidFill>
          <a:ln w="12700">
            <a:solidFill>
              <a:schemeClr val="accent1">
                <a:lumMod val="20000"/>
                <a:lumOff val="80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1600" b="1" spc="100" dirty="0">
                <a:solidFill>
                  <a:srgbClr val="EEF6DE"/>
                </a:solidFill>
                <a:latin typeface="Arial" panose="020B0604020202020204" pitchFamily="34" charset="0"/>
                <a:cs typeface="Arial" panose="020B0604020202020204" pitchFamily="34" charset="0"/>
              </a:rPr>
              <a:t>REMINDER: DAV’s Fiscal Year (FY) is 01 July through 30 June</a:t>
            </a:r>
          </a:p>
        </p:txBody>
      </p:sp>
      <mc:AlternateContent xmlns:mc="http://schemas.openxmlformats.org/markup-compatibility/2006">
        <mc:Choice xmlns:am3d="http://schemas.microsoft.com/office/drawing/2017/model3d" Requires="am3d">
          <p:graphicFrame>
            <p:nvGraphicFramePr>
              <p:cNvPr id="3" name="3D Model 2" descr="Male Thinking">
                <a:extLst>
                  <a:ext uri="{FF2B5EF4-FFF2-40B4-BE49-F238E27FC236}">
                    <a16:creationId xmlns:a16="http://schemas.microsoft.com/office/drawing/2014/main" id="{904582CB-7A7F-4D91-B8BD-17F9DF690C81}"/>
                  </a:ext>
                </a:extLst>
              </p:cNvPr>
              <p:cNvGraphicFramePr>
                <a:graphicFrameLocks noChangeAspect="1"/>
              </p:cNvGraphicFramePr>
              <p:nvPr>
                <p:extLst>
                  <p:ext uri="{D42A27DB-BD31-4B8C-83A1-F6EECF244321}">
                    <p14:modId xmlns:p14="http://schemas.microsoft.com/office/powerpoint/2010/main" val="2314260351"/>
                  </p:ext>
                </p:extLst>
              </p:nvPr>
            </p:nvGraphicFramePr>
            <p:xfrm rot="21079107">
              <a:off x="9260377" y="1404908"/>
              <a:ext cx="2258975" cy="3511477"/>
            </p:xfrm>
            <a:graphic>
              <a:graphicData uri="http://schemas.microsoft.com/office/drawing/2017/model3d">
                <am3d:model3d r:embed="rId3">
                  <am3d:spPr>
                    <a:xfrm rot="21079107">
                      <a:off x="0" y="0"/>
                      <a:ext cx="2258975" cy="3511477"/>
                    </a:xfrm>
                    <a:prstGeom prst="rect">
                      <a:avLst/>
                    </a:prstGeom>
                  </am3d:spPr>
                  <am3d:camera>
                    <am3d:pos x="0" y="0" z="68249804"/>
                    <am3d:up dx="0" dy="36000000" dz="0"/>
                    <am3d:lookAt x="0" y="0" z="0"/>
                    <am3d:perspective fov="2700000"/>
                  </am3d:camera>
                  <am3d:trans>
                    <am3d:meterPerModelUnit n="19273692" d="1000000"/>
                    <am3d:preTrans dx="-677663" dy="-294014" dz="5346929"/>
                    <am3d:scale>
                      <am3d:sx n="1000000" d="1000000"/>
                      <am3d:sy n="1000000" d="1000000"/>
                      <am3d:sz n="1000000" d="1000000"/>
                    </am3d:scale>
                    <am3d:rot ax="5771736" ay="4251944" az="5793258"/>
                    <am3d:postTrans dx="0" dy="0" dz="0"/>
                  </am3d:trans>
                  <am3d:raster rName="Office3DRenderer" rVer="16.0.8326">
                    <am3d:blip r:embed="rId4"/>
                  </am3d:raster>
                  <am3d:objViewport viewportSz="4674513"/>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3" name="3D Model 2" descr="Male Thinking">
                <a:extLst>
                  <a:ext uri="{FF2B5EF4-FFF2-40B4-BE49-F238E27FC236}">
                    <a16:creationId xmlns:a16="http://schemas.microsoft.com/office/drawing/2014/main" id="{904582CB-7A7F-4D91-B8BD-17F9DF690C81}"/>
                  </a:ext>
                </a:extLst>
              </p:cNvPr>
              <p:cNvPicPr>
                <a:picLocks noGrp="1" noRot="1" noChangeAspect="1" noMove="1" noResize="1" noEditPoints="1" noAdjustHandles="1" noChangeArrowheads="1" noChangeShapeType="1" noCrop="1"/>
              </p:cNvPicPr>
              <p:nvPr/>
            </p:nvPicPr>
            <p:blipFill>
              <a:blip r:embed="rId4"/>
              <a:stretch>
                <a:fillRect/>
              </a:stretch>
            </p:blipFill>
            <p:spPr>
              <a:xfrm rot="21079107">
                <a:off x="9260377" y="1404908"/>
                <a:ext cx="2258975" cy="3511477"/>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6" name="3D Model 5" descr="Male head 3">
                <a:extLst>
                  <a:ext uri="{FF2B5EF4-FFF2-40B4-BE49-F238E27FC236}">
                    <a16:creationId xmlns:a16="http://schemas.microsoft.com/office/drawing/2014/main" id="{9E2A0180-9620-4E33-9691-826BA3F7AF55}"/>
                  </a:ext>
                </a:extLst>
              </p:cNvPr>
              <p:cNvGraphicFramePr>
                <a:graphicFrameLocks noChangeAspect="1"/>
              </p:cNvGraphicFramePr>
              <p:nvPr>
                <p:extLst>
                  <p:ext uri="{D42A27DB-BD31-4B8C-83A1-F6EECF244321}">
                    <p14:modId xmlns:p14="http://schemas.microsoft.com/office/powerpoint/2010/main" val="3850359674"/>
                  </p:ext>
                </p:extLst>
              </p:nvPr>
            </p:nvGraphicFramePr>
            <p:xfrm rot="20866201">
              <a:off x="9703425" y="786558"/>
              <a:ext cx="960486" cy="1302837"/>
            </p:xfrm>
            <a:graphic>
              <a:graphicData uri="http://schemas.microsoft.com/office/drawing/2017/model3d">
                <am3d:model3d r:embed="rId5">
                  <am3d:spPr>
                    <a:xfrm rot="20866201">
                      <a:off x="0" y="0"/>
                      <a:ext cx="960486" cy="1302837"/>
                    </a:xfrm>
                    <a:prstGeom prst="rect">
                      <a:avLst/>
                    </a:prstGeom>
                    <a:ln>
                      <a:noFill/>
                    </a:ln>
                  </am3d:spPr>
                  <am3d:camera>
                    <am3d:pos x="0" y="0" z="70428401"/>
                    <am3d:up dx="0" dy="36000000" dz="0"/>
                    <am3d:lookAt x="0" y="0" z="0"/>
                    <am3d:perspective fov="2700000"/>
                  </am3d:camera>
                  <am3d:trans>
                    <am3d:meterPerModelUnit n="19897622" d="1000000"/>
                    <am3d:preTrans dx="-1434" dy="-18005999" dz="44461"/>
                    <am3d:scale>
                      <am3d:sx n="1000000" d="1000000"/>
                      <am3d:sy n="1000000" d="1000000"/>
                      <am3d:sz n="1000000" d="1000000"/>
                    </am3d:scale>
                    <am3d:rot ax="284816" ay="-3139594" az="-225626"/>
                    <am3d:postTrans dx="0" dy="0" dz="0"/>
                  </am3d:trans>
                  <am3d:raster rName="Office3DRenderer" rVer="16.0.8326">
                    <am3d:blip r:embed="rId6"/>
                  </am3d:raster>
                  <am3d:objViewport viewportSz="1778325"/>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6" name="3D Model 5" descr="Male head 3">
                <a:extLst>
                  <a:ext uri="{FF2B5EF4-FFF2-40B4-BE49-F238E27FC236}">
                    <a16:creationId xmlns:a16="http://schemas.microsoft.com/office/drawing/2014/main" id="{9E2A0180-9620-4E33-9691-826BA3F7AF55}"/>
                  </a:ext>
                </a:extLst>
              </p:cNvPr>
              <p:cNvPicPr>
                <a:picLocks noGrp="1" noRot="1" noChangeAspect="1" noMove="1" noResize="1" noEditPoints="1" noAdjustHandles="1" noChangeArrowheads="1" noChangeShapeType="1" noCrop="1"/>
              </p:cNvPicPr>
              <p:nvPr/>
            </p:nvPicPr>
            <p:blipFill>
              <a:blip r:embed="rId6"/>
              <a:stretch>
                <a:fillRect/>
              </a:stretch>
            </p:blipFill>
            <p:spPr>
              <a:xfrm rot="20866201">
                <a:off x="9703425" y="786558"/>
                <a:ext cx="960486" cy="1302837"/>
              </a:xfrm>
              <a:prstGeom prst="rect">
                <a:avLst/>
              </a:prstGeom>
              <a:ln>
                <a:noFill/>
              </a:ln>
            </p:spPr>
          </p:pic>
        </mc:Fallback>
      </mc:AlternateContent>
      <p:sp>
        <p:nvSpPr>
          <p:cNvPr id="10" name="Content Placeholder 1">
            <a:extLst>
              <a:ext uri="{FF2B5EF4-FFF2-40B4-BE49-F238E27FC236}">
                <a16:creationId xmlns:a16="http://schemas.microsoft.com/office/drawing/2014/main" id="{67B2F471-F008-48A9-99B3-C53F1864DE6C}"/>
              </a:ext>
            </a:extLst>
          </p:cNvPr>
          <p:cNvSpPr>
            <a:spLocks noGrp="1"/>
          </p:cNvSpPr>
          <p:nvPr>
            <p:ph idx="1"/>
          </p:nvPr>
        </p:nvSpPr>
        <p:spPr>
          <a:xfrm>
            <a:off x="1489627" y="1140782"/>
            <a:ext cx="10344700" cy="4351338"/>
          </a:xfrm>
        </p:spPr>
        <p:txBody>
          <a:bodyPr>
            <a:normAutofit/>
          </a:bodyPr>
          <a:lstStyle/>
          <a:p>
            <a:pPr>
              <a:buClr>
                <a:schemeClr val="accent3">
                  <a:lumMod val="50000"/>
                </a:schemeClr>
              </a:buClr>
              <a:buSzPct val="90000"/>
              <a:buFont typeface="Wingdings" panose="05000000000000000000" pitchFamily="2" charset="2"/>
              <a:buChar char="Ø"/>
            </a:pPr>
            <a:r>
              <a:rPr lang="en-US" spc="100" dirty="0">
                <a:solidFill>
                  <a:schemeClr val="tx1">
                    <a:lumMod val="75000"/>
                    <a:lumOff val="25000"/>
                  </a:schemeClr>
                </a:solidFill>
                <a:latin typeface="Arial" panose="020B0604020202020204" pitchFamily="34" charset="0"/>
                <a:cs typeface="Arial" panose="020B0604020202020204" pitchFamily="34" charset="0"/>
              </a:rPr>
              <a:t> </a:t>
            </a:r>
            <a:r>
              <a:rPr lang="en-US" sz="2800" spc="100" dirty="0">
                <a:solidFill>
                  <a:schemeClr val="tx1">
                    <a:lumMod val="75000"/>
                    <a:lumOff val="25000"/>
                  </a:schemeClr>
                </a:solidFill>
                <a:latin typeface="Arial" panose="020B0604020202020204" pitchFamily="34" charset="0"/>
                <a:cs typeface="Arial" panose="020B0604020202020204" pitchFamily="34" charset="0"/>
              </a:rPr>
              <a:t>We had money left over from last year</a:t>
            </a:r>
          </a:p>
          <a:p>
            <a:pPr>
              <a:buClr>
                <a:schemeClr val="accent3">
                  <a:lumMod val="50000"/>
                </a:schemeClr>
              </a:buClr>
              <a:buSzPct val="90000"/>
              <a:buFont typeface="Wingdings" panose="05000000000000000000" pitchFamily="2" charset="2"/>
              <a:buChar char="Ø"/>
            </a:pPr>
            <a:r>
              <a:rPr lang="en-US" sz="2800" spc="100" dirty="0">
                <a:solidFill>
                  <a:schemeClr val="tx1">
                    <a:lumMod val="75000"/>
                    <a:lumOff val="25000"/>
                  </a:schemeClr>
                </a:solidFill>
                <a:latin typeface="Arial" panose="020B0604020202020204" pitchFamily="34" charset="0"/>
                <a:cs typeface="Arial" panose="020B0604020202020204" pitchFamily="34" charset="0"/>
              </a:rPr>
              <a:t> We received money this year</a:t>
            </a:r>
          </a:p>
          <a:p>
            <a:pPr>
              <a:buClr>
                <a:schemeClr val="accent3">
                  <a:lumMod val="50000"/>
                </a:schemeClr>
              </a:buClr>
              <a:buSzPct val="90000"/>
              <a:buFont typeface="Wingdings" panose="05000000000000000000" pitchFamily="2" charset="2"/>
              <a:buChar char="Ø"/>
            </a:pPr>
            <a:r>
              <a:rPr lang="en-US" sz="2800" spc="100" dirty="0">
                <a:solidFill>
                  <a:schemeClr val="tx1">
                    <a:lumMod val="75000"/>
                    <a:lumOff val="25000"/>
                  </a:schemeClr>
                </a:solidFill>
                <a:latin typeface="Arial" panose="020B0604020202020204" pitchFamily="34" charset="0"/>
                <a:cs typeface="Arial" panose="020B0604020202020204" pitchFamily="34" charset="0"/>
              </a:rPr>
              <a:t> We spent money</a:t>
            </a:r>
          </a:p>
          <a:p>
            <a:pPr>
              <a:buClr>
                <a:schemeClr val="accent3">
                  <a:lumMod val="50000"/>
                </a:schemeClr>
              </a:buClr>
              <a:buSzPct val="90000"/>
              <a:buFont typeface="Wingdings" panose="05000000000000000000" pitchFamily="2" charset="2"/>
              <a:buChar char="Ø"/>
            </a:pPr>
            <a:r>
              <a:rPr lang="en-US" sz="2800" spc="100" dirty="0">
                <a:solidFill>
                  <a:schemeClr val="tx1">
                    <a:lumMod val="75000"/>
                    <a:lumOff val="25000"/>
                  </a:schemeClr>
                </a:solidFill>
                <a:latin typeface="Arial" panose="020B0604020202020204" pitchFamily="34" charset="0"/>
                <a:cs typeface="Arial" panose="020B0604020202020204" pitchFamily="34" charset="0"/>
              </a:rPr>
              <a:t> We now have money left over</a:t>
            </a:r>
          </a:p>
          <a:p>
            <a:endParaRPr lang="en-US" spc="100" dirty="0">
              <a:solidFill>
                <a:schemeClr val="tx1">
                  <a:lumMod val="75000"/>
                  <a:lumOff val="25000"/>
                </a:schemeClr>
              </a:solidFill>
              <a:latin typeface="Arial" panose="020B0604020202020204" pitchFamily="34" charset="0"/>
              <a:cs typeface="Arial" panose="020B0604020202020204" pitchFamily="34" charset="0"/>
            </a:endParaRPr>
          </a:p>
          <a:p>
            <a:pPr marL="0" indent="0" algn="ctr">
              <a:buNone/>
            </a:pPr>
            <a:r>
              <a:rPr lang="en-US" sz="2800" spc="100" dirty="0">
                <a:solidFill>
                  <a:schemeClr val="tx1">
                    <a:lumMod val="75000"/>
                    <a:lumOff val="25000"/>
                  </a:schemeClr>
                </a:solidFill>
                <a:latin typeface="Arial" panose="020B0604020202020204" pitchFamily="34" charset="0"/>
                <a:cs typeface="Arial" panose="020B0604020202020204" pitchFamily="34" charset="0"/>
              </a:rPr>
              <a:t>Begin with the previous year’s AFR Ending Balance </a:t>
            </a:r>
          </a:p>
          <a:p>
            <a:pPr marL="0" indent="0" algn="ctr">
              <a:buNone/>
            </a:pPr>
            <a:r>
              <a:rPr lang="en-US" sz="2800" spc="100" dirty="0">
                <a:solidFill>
                  <a:schemeClr val="tx1">
                    <a:lumMod val="75000"/>
                    <a:lumOff val="25000"/>
                  </a:schemeClr>
                </a:solidFill>
                <a:latin typeface="Arial" panose="020B0604020202020204" pitchFamily="34" charset="0"/>
                <a:cs typeface="Arial" panose="020B0604020202020204" pitchFamily="34" charset="0"/>
              </a:rPr>
              <a:t>as your Beginning Balance for the current year</a:t>
            </a:r>
          </a:p>
        </p:txBody>
      </p:sp>
    </p:spTree>
    <p:extLst>
      <p:ext uri="{BB962C8B-B14F-4D97-AF65-F5344CB8AC3E}">
        <p14:creationId xmlns:p14="http://schemas.microsoft.com/office/powerpoint/2010/main" val="65532348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mph" presetSubtype="128" repeatCount="indefinite" fill="hold" nodeType="withEffect">
                                  <p:stCondLst>
                                    <p:cond delay="500"/>
                                  </p:stCondLst>
                                  <p:childTnLst>
                                    <p:anim calcmode="lin" valueType="num">
                                      <p:cBhvr additive="sum">
                                        <p:cTn id="6" dur="5000" fill="hold"/>
                                        <p:tgtEl>
                                          <p:spTgt spid="6"/>
                                        </p:tgtEl>
                                        <p:attrNameLst>
                                          <p:attrName>3d.view.rotation.y</p:attrName>
                                        </p:attrNameLst>
                                      </p:cBhvr>
                                      <p:tavLst>
                                        <p:tav tm="0">
                                          <p:val>
                                            <p:fltVal val="0"/>
                                          </p:val>
                                        </p:tav>
                                        <p:tav tm="3330">
                                          <p:val>
                                            <p:fltVal val="3.4873"/>
                                          </p:val>
                                        </p:tav>
                                        <p:tav tm="6660">
                                          <p:val>
                                            <p:fltVal val="6.0519"/>
                                          </p:val>
                                        </p:tav>
                                        <p:tav tm="9990">
                                          <p:val>
                                            <p:fltVal val="7.8356"/>
                                          </p:val>
                                        </p:tav>
                                        <p:tav tm="13320">
                                          <p:val>
                                            <p:fltVal val="8.9802"/>
                                          </p:val>
                                        </p:tav>
                                        <p:tav tm="16650">
                                          <p:val>
                                            <p:fltVal val="9.6274"/>
                                          </p:val>
                                        </p:tav>
                                        <p:tav tm="19970">
                                          <p:val>
                                            <p:fltVal val="9.9185"/>
                                          </p:val>
                                        </p:tav>
                                        <p:tav tm="23290">
                                          <p:val>
                                            <p:fltVal val="9.9968"/>
                                          </p:val>
                                        </p:tav>
                                        <p:tav tm="26620">
                                          <p:val>
                                            <p:fltVal val="9.9972"/>
                                          </p:val>
                                        </p:tav>
                                        <p:tav tm="29950">
                                          <p:val>
                                            <p:fltVal val="9.9223"/>
                                          </p:val>
                                        </p:tav>
                                        <p:tav tm="33280">
                                          <p:val>
                                            <p:fltVal val="9.6366"/>
                                          </p:val>
                                        </p:tav>
                                        <p:tav tm="36610">
                                          <p:val>
                                            <p:fltVal val="8.9984"/>
                                          </p:val>
                                        </p:tav>
                                        <p:tav tm="39940">
                                          <p:val>
                                            <p:fltVal val="7.8658"/>
                                          </p:val>
                                        </p:tav>
                                        <p:tav tm="43270">
                                          <p:val>
                                            <p:fltVal val="6.097"/>
                                          </p:val>
                                        </p:tav>
                                        <p:tav tm="46600">
                                          <p:val>
                                            <p:fltVal val="3.5502"/>
                                          </p:val>
                                        </p:tav>
                                        <p:tav tm="49930">
                                          <p:val>
                                            <p:fltVal val="0.0837"/>
                                          </p:val>
                                        </p:tav>
                                        <p:tav tm="53250">
                                          <p:val>
                                            <p:fltVal val="-3.4149"/>
                                          </p:val>
                                        </p:tav>
                                        <p:tav tm="56580">
                                          <p:val>
                                            <p:fltVal val="-6.0001"/>
                                          </p:val>
                                        </p:tav>
                                        <p:tav tm="59900">
                                          <p:val>
                                            <p:fltVal val="-7.7965"/>
                                          </p:val>
                                        </p:tav>
                                        <p:tav tm="63220">
                                          <p:val>
                                            <p:fltVal val="-8.9537"/>
                                          </p:val>
                                        </p:tav>
                                        <p:tav tm="66540">
                                          <p:val>
                                            <p:fltVal val="-9.6124"/>
                                          </p:val>
                                        </p:tav>
                                        <p:tav tm="69870">
                                          <p:val>
                                            <p:fltVal val="-9.9135"/>
                                          </p:val>
                                        </p:tav>
                                        <p:tav tm="73190">
                                          <p:val>
                                            <p:fltVal val="-9.9962"/>
                                          </p:val>
                                        </p:tav>
                                        <p:tav tm="76510">
                                          <p:val>
                                            <p:fltVal val="-9.9977"/>
                                          </p:val>
                                        </p:tav>
                                        <p:tav tm="79830">
                                          <p:val>
                                            <p:fltVal val="-9.9278"/>
                                          </p:val>
                                        </p:tav>
                                        <p:tav tm="83160">
                                          <p:val>
                                            <p:fltVal val="-9.6522"/>
                                          </p:val>
                                        </p:tav>
                                        <p:tav tm="86480">
                                          <p:val>
                                            <p:fltVal val="-9.0317"/>
                                          </p:val>
                                        </p:tav>
                                        <p:tav tm="89800">
                                          <p:val>
                                            <p:fltVal val="-7.9252"/>
                                          </p:val>
                                        </p:tav>
                                        <p:tav tm="93120">
                                          <p:val>
                                            <p:fltVal val="-6.1923"/>
                                          </p:val>
                                        </p:tav>
                                        <p:tav tm="96450">
                                          <p:val>
                                            <p:fltVal val="-3.6837"/>
                                          </p:val>
                                        </p:tav>
                                        <p:tav tm="100000">
                                          <p:val>
                                            <p:fltVal val="0"/>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p:cNvSpPr txBox="1">
            <a:spLocks noGrp="1"/>
          </p:cNvSpPr>
          <p:nvPr>
            <p:ph type="title"/>
          </p:nvPr>
        </p:nvSpPr>
        <p:spPr>
          <a:xfrm>
            <a:off x="1842052" y="77854"/>
            <a:ext cx="9236765" cy="584775"/>
          </a:xfrm>
          <a:prstGeom prst="rect">
            <a:avLst/>
          </a:prstGeom>
          <a:noFill/>
          <a:ln>
            <a:solidFill>
              <a:schemeClr val="accent1">
                <a:lumMod val="60000"/>
                <a:lumOff val="40000"/>
              </a:schemeClr>
            </a:solidFill>
          </a:ln>
        </p:spPr>
        <p:txBody>
          <a:bodyPr wrap="square" rtlCol="0">
            <a:spAutoFit/>
          </a:bodyPr>
          <a:lstStyle/>
          <a:p>
            <a:r>
              <a:rPr lang="en-US" sz="3200" b="1" spc="100"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Income: Lines 1 through 6</a:t>
            </a:r>
            <a:endParaRPr lang="en-US" sz="3200" b="1"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a:xfrm>
            <a:off x="0" y="6502545"/>
            <a:ext cx="12192000" cy="365125"/>
          </a:xfrm>
        </p:spPr>
        <p:txBody>
          <a:bodyPr/>
          <a:lstStyle/>
          <a:p>
            <a:pPr algn="ctr" defTabSz="914400">
              <a:defRPr/>
            </a:pPr>
            <a:r>
              <a:rPr lang="en-US" dirty="0">
                <a:solidFill>
                  <a:prstClr val="black">
                    <a:tint val="75000"/>
                  </a:prstClr>
                </a:solidFill>
                <a:latin typeface="Calibri" panose="020F0502020204030204"/>
              </a:rPr>
              <a:t>Department of Virginia</a:t>
            </a:r>
          </a:p>
        </p:txBody>
      </p:sp>
      <p:sp>
        <p:nvSpPr>
          <p:cNvPr id="5" name="Slide Number Placeholder 4"/>
          <p:cNvSpPr>
            <a:spLocks noGrp="1"/>
          </p:cNvSpPr>
          <p:nvPr>
            <p:ph type="sldNum" sz="quarter" idx="12"/>
          </p:nvPr>
        </p:nvSpPr>
        <p:spPr>
          <a:xfrm>
            <a:off x="11283160" y="6319982"/>
            <a:ext cx="551167" cy="365125"/>
          </a:xfrm>
        </p:spPr>
        <p:txBody>
          <a:bodyPr/>
          <a:lstStyle/>
          <a:p>
            <a:pPr defTabSz="914400">
              <a:defRPr/>
            </a:pPr>
            <a:fld id="{FF9353F9-6FC0-4501-B721-5C92757755E0}" type="slidenum">
              <a:rPr lang="en-US">
                <a:solidFill>
                  <a:prstClr val="black">
                    <a:tint val="75000"/>
                  </a:prstClr>
                </a:solidFill>
                <a:latin typeface="Calibri" panose="020F0502020204030204"/>
              </a:rPr>
              <a:pPr defTabSz="914400">
                <a:defRPr/>
              </a:pPr>
              <a:t>6</a:t>
            </a:fld>
            <a:endParaRPr lang="en-US" dirty="0">
              <a:solidFill>
                <a:prstClr val="black">
                  <a:tint val="75000"/>
                </a:prstClr>
              </a:solidFill>
              <a:latin typeface="Calibri" panose="020F0502020204030204"/>
            </a:endParaRPr>
          </a:p>
        </p:txBody>
      </p:sp>
      <p:pic>
        <p:nvPicPr>
          <p:cNvPr id="9" name="Picture 8">
            <a:extLst>
              <a:ext uri="{FF2B5EF4-FFF2-40B4-BE49-F238E27FC236}">
                <a16:creationId xmlns:a16="http://schemas.microsoft.com/office/drawing/2014/main" id="{12538F07-F33D-4BB3-A39A-FC427B2A26AD}"/>
              </a:ext>
            </a:extLst>
          </p:cNvPr>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84484" y="48152"/>
            <a:ext cx="800100" cy="614477"/>
          </a:xfrm>
          <a:prstGeom prst="rect">
            <a:avLst/>
          </a:prstGeom>
          <a:noFill/>
          <a:ln>
            <a:noFill/>
          </a:ln>
          <a:effectLst>
            <a:outerShdw blurRad="50800" dist="38100" dir="2700000" algn="tl" rotWithShape="0">
              <a:prstClr val="black">
                <a:alpha val="40000"/>
              </a:prstClr>
            </a:outerShdw>
          </a:effectLst>
          <a:scene3d>
            <a:camera prst="perspectiveRight"/>
            <a:lightRig rig="balanced" dir="t">
              <a:rot lat="0" lon="0" rev="8700000"/>
            </a:lightRig>
          </a:scene3d>
          <a:sp3d/>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0" name="Content Placeholder 1">
            <a:extLst>
              <a:ext uri="{FF2B5EF4-FFF2-40B4-BE49-F238E27FC236}">
                <a16:creationId xmlns:a16="http://schemas.microsoft.com/office/drawing/2014/main" id="{95DFAFD1-37A2-46EA-8BB6-183EDFCF6F93}"/>
              </a:ext>
            </a:extLst>
          </p:cNvPr>
          <p:cNvSpPr>
            <a:spLocks noGrp="1"/>
          </p:cNvSpPr>
          <p:nvPr>
            <p:ph idx="1"/>
          </p:nvPr>
        </p:nvSpPr>
        <p:spPr>
          <a:xfrm>
            <a:off x="1365802" y="1148155"/>
            <a:ext cx="11158539" cy="4351338"/>
          </a:xfrm>
        </p:spPr>
        <p:txBody>
          <a:bodyPr/>
          <a:lstStyle/>
          <a:p>
            <a:pPr>
              <a:buClr>
                <a:schemeClr val="accent3">
                  <a:lumMod val="50000"/>
                </a:schemeClr>
              </a:buClr>
              <a:buSzPct val="90000"/>
              <a:buFont typeface="Wingdings" panose="05000000000000000000" pitchFamily="2" charset="2"/>
              <a:buChar char="Ø"/>
            </a:pPr>
            <a:r>
              <a:rPr lang="en-US" dirty="0">
                <a:solidFill>
                  <a:schemeClr val="tx1">
                    <a:lumMod val="85000"/>
                    <a:lumOff val="15000"/>
                  </a:schemeClr>
                </a:solidFill>
                <a:latin typeface="Arial" panose="020B0604020202020204" pitchFamily="34" charset="0"/>
                <a:cs typeface="Arial" panose="020B0604020202020204" pitchFamily="34" charset="0"/>
              </a:rPr>
              <a:t> </a:t>
            </a:r>
            <a:r>
              <a:rPr lang="en-US" b="1" dirty="0">
                <a:solidFill>
                  <a:schemeClr val="tx1">
                    <a:lumMod val="85000"/>
                    <a:lumOff val="15000"/>
                  </a:schemeClr>
                </a:solidFill>
                <a:latin typeface="Arial" panose="020B0604020202020204" pitchFamily="34" charset="0"/>
                <a:cs typeface="Arial" panose="020B0604020202020204" pitchFamily="34" charset="0"/>
              </a:rPr>
              <a:t>Line 1</a:t>
            </a:r>
            <a:r>
              <a:rPr lang="en-US" dirty="0">
                <a:solidFill>
                  <a:schemeClr val="tx1">
                    <a:lumMod val="85000"/>
                    <a:lumOff val="15000"/>
                  </a:schemeClr>
                </a:solidFill>
                <a:latin typeface="Arial" panose="020B0604020202020204" pitchFamily="34" charset="0"/>
                <a:cs typeface="Arial" panose="020B0604020202020204" pitchFamily="34" charset="0"/>
              </a:rPr>
              <a:t>:  </a:t>
            </a:r>
            <a:r>
              <a:rPr lang="en-US" spc="100" dirty="0">
                <a:solidFill>
                  <a:schemeClr val="tx1">
                    <a:lumMod val="85000"/>
                    <a:lumOff val="15000"/>
                  </a:schemeClr>
                </a:solidFill>
                <a:latin typeface="Arial" panose="020B0604020202020204" pitchFamily="34" charset="0"/>
                <a:cs typeface="Arial" panose="020B0604020202020204" pitchFamily="34" charset="0"/>
              </a:rPr>
              <a:t>National disbursements </a:t>
            </a:r>
            <a:r>
              <a:rPr lang="en-US" sz="2000" spc="100" dirty="0">
                <a:solidFill>
                  <a:schemeClr val="tx1">
                    <a:lumMod val="85000"/>
                    <a:lumOff val="15000"/>
                  </a:schemeClr>
                </a:solidFill>
                <a:latin typeface="Arial" panose="020B0604020202020204" pitchFamily="34" charset="0"/>
                <a:cs typeface="Arial" panose="020B0604020202020204" pitchFamily="34" charset="0"/>
              </a:rPr>
              <a:t>(Membership Dues)</a:t>
            </a:r>
          </a:p>
          <a:p>
            <a:pPr lvl="1">
              <a:buClr>
                <a:schemeClr val="accent3">
                  <a:lumMod val="50000"/>
                </a:schemeClr>
              </a:buClr>
              <a:buSzPct val="90000"/>
              <a:buFont typeface="Wingdings" panose="05000000000000000000" pitchFamily="2" charset="2"/>
              <a:buChar char="Ø"/>
            </a:pPr>
            <a:r>
              <a:rPr lang="en-US" sz="2000" spc="100" dirty="0">
                <a:solidFill>
                  <a:schemeClr val="tx1">
                    <a:lumMod val="75000"/>
                    <a:lumOff val="25000"/>
                  </a:schemeClr>
                </a:solidFill>
                <a:latin typeface="Arial" panose="020B0604020202020204" pitchFamily="34" charset="0"/>
                <a:cs typeface="Arial" panose="020B0604020202020204" pitchFamily="34" charset="0"/>
              </a:rPr>
              <a:t>Every Chapter receives Membership Dues!</a:t>
            </a:r>
          </a:p>
          <a:p>
            <a:pPr>
              <a:buClr>
                <a:schemeClr val="accent3">
                  <a:lumMod val="50000"/>
                </a:schemeClr>
              </a:buClr>
              <a:buSzPct val="90000"/>
              <a:buFont typeface="Wingdings" panose="05000000000000000000" pitchFamily="2" charset="2"/>
              <a:buChar char="Ø"/>
            </a:pPr>
            <a:r>
              <a:rPr lang="en-US" spc="100" dirty="0">
                <a:solidFill>
                  <a:schemeClr val="tx1">
                    <a:lumMod val="75000"/>
                    <a:lumOff val="25000"/>
                  </a:schemeClr>
                </a:solidFill>
                <a:latin typeface="Arial" panose="020B0604020202020204" pitchFamily="34" charset="0"/>
                <a:cs typeface="Arial" panose="020B0604020202020204" pitchFamily="34" charset="0"/>
              </a:rPr>
              <a:t> </a:t>
            </a:r>
            <a:r>
              <a:rPr lang="en-US" b="1" spc="100" dirty="0">
                <a:solidFill>
                  <a:schemeClr val="tx1">
                    <a:lumMod val="85000"/>
                    <a:lumOff val="15000"/>
                  </a:schemeClr>
                </a:solidFill>
                <a:latin typeface="Arial" panose="020B0604020202020204" pitchFamily="34" charset="0"/>
                <a:cs typeface="Arial" panose="020B0604020202020204" pitchFamily="34" charset="0"/>
              </a:rPr>
              <a:t>Line 2:</a:t>
            </a:r>
            <a:r>
              <a:rPr lang="en-US" spc="100" dirty="0">
                <a:solidFill>
                  <a:schemeClr val="tx1">
                    <a:lumMod val="85000"/>
                    <a:lumOff val="15000"/>
                  </a:schemeClr>
                </a:solidFill>
                <a:latin typeface="Arial" panose="020B0604020202020204" pitchFamily="34" charset="0"/>
                <a:cs typeface="Arial" panose="020B0604020202020204" pitchFamily="34" charset="0"/>
              </a:rPr>
              <a:t> Funds generated from Forget Me Not Drives</a:t>
            </a:r>
          </a:p>
          <a:p>
            <a:pPr>
              <a:buClr>
                <a:schemeClr val="accent3">
                  <a:lumMod val="50000"/>
                </a:schemeClr>
              </a:buClr>
              <a:buSzPct val="90000"/>
              <a:buFont typeface="Wingdings" panose="05000000000000000000" pitchFamily="2" charset="2"/>
              <a:buChar char="Ø"/>
            </a:pPr>
            <a:r>
              <a:rPr lang="en-US" spc="100" dirty="0">
                <a:solidFill>
                  <a:schemeClr val="tx1">
                    <a:lumMod val="85000"/>
                    <a:lumOff val="15000"/>
                  </a:schemeClr>
                </a:solidFill>
                <a:latin typeface="Arial" panose="020B0604020202020204" pitchFamily="34" charset="0"/>
                <a:cs typeface="Arial" panose="020B0604020202020204" pitchFamily="34" charset="0"/>
              </a:rPr>
              <a:t> </a:t>
            </a:r>
            <a:r>
              <a:rPr lang="en-US" b="1" spc="100" dirty="0">
                <a:solidFill>
                  <a:schemeClr val="tx1">
                    <a:lumMod val="85000"/>
                    <a:lumOff val="15000"/>
                  </a:schemeClr>
                </a:solidFill>
                <a:latin typeface="Arial" panose="020B0604020202020204" pitchFamily="34" charset="0"/>
                <a:cs typeface="Arial" panose="020B0604020202020204" pitchFamily="34" charset="0"/>
              </a:rPr>
              <a:t>Line 3:</a:t>
            </a:r>
            <a:r>
              <a:rPr lang="en-US" spc="100" dirty="0">
                <a:solidFill>
                  <a:schemeClr val="tx1">
                    <a:lumMod val="85000"/>
                    <a:lumOff val="15000"/>
                  </a:schemeClr>
                </a:solidFill>
                <a:latin typeface="Arial" panose="020B0604020202020204" pitchFamily="34" charset="0"/>
                <a:cs typeface="Arial" panose="020B0604020202020204" pitchFamily="34" charset="0"/>
              </a:rPr>
              <a:t> Bingo proceeds </a:t>
            </a:r>
            <a:r>
              <a:rPr lang="en-US" sz="2000" spc="100" dirty="0">
                <a:solidFill>
                  <a:schemeClr val="tx1">
                    <a:lumMod val="85000"/>
                    <a:lumOff val="15000"/>
                  </a:schemeClr>
                </a:solidFill>
                <a:latin typeface="Arial" panose="020B0604020202020204" pitchFamily="34" charset="0"/>
                <a:cs typeface="Arial" panose="020B0604020202020204" pitchFamily="34" charset="0"/>
              </a:rPr>
              <a:t>(if not at VAMC or nursing facility)</a:t>
            </a:r>
          </a:p>
          <a:p>
            <a:pPr>
              <a:buClr>
                <a:schemeClr val="accent3">
                  <a:lumMod val="50000"/>
                </a:schemeClr>
              </a:buClr>
              <a:buSzPct val="90000"/>
              <a:buFont typeface="Wingdings" panose="05000000000000000000" pitchFamily="2" charset="2"/>
              <a:buChar char="Ø"/>
            </a:pPr>
            <a:r>
              <a:rPr lang="en-US" spc="100" dirty="0">
                <a:solidFill>
                  <a:schemeClr val="tx1">
                    <a:lumMod val="85000"/>
                    <a:lumOff val="15000"/>
                  </a:schemeClr>
                </a:solidFill>
                <a:latin typeface="Arial" panose="020B0604020202020204" pitchFamily="34" charset="0"/>
                <a:cs typeface="Arial" panose="020B0604020202020204" pitchFamily="34" charset="0"/>
              </a:rPr>
              <a:t> </a:t>
            </a:r>
            <a:r>
              <a:rPr lang="en-US" b="1" spc="100" dirty="0">
                <a:solidFill>
                  <a:schemeClr val="tx1">
                    <a:lumMod val="85000"/>
                    <a:lumOff val="15000"/>
                  </a:schemeClr>
                </a:solidFill>
                <a:latin typeface="Arial" panose="020B0604020202020204" pitchFamily="34" charset="0"/>
                <a:cs typeface="Arial" panose="020B0604020202020204" pitchFamily="34" charset="0"/>
              </a:rPr>
              <a:t>Line 4:</a:t>
            </a:r>
            <a:r>
              <a:rPr lang="en-US" spc="100" dirty="0">
                <a:solidFill>
                  <a:schemeClr val="tx1">
                    <a:lumMod val="85000"/>
                    <a:lumOff val="15000"/>
                  </a:schemeClr>
                </a:solidFill>
                <a:latin typeface="Arial" panose="020B0604020202020204" pitchFamily="34" charset="0"/>
                <a:cs typeface="Arial" panose="020B0604020202020204" pitchFamily="34" charset="0"/>
              </a:rPr>
              <a:t> Thrift Store funds received</a:t>
            </a:r>
          </a:p>
          <a:p>
            <a:pPr>
              <a:buClr>
                <a:schemeClr val="accent3">
                  <a:lumMod val="50000"/>
                </a:schemeClr>
              </a:buClr>
              <a:buSzPct val="90000"/>
              <a:buFont typeface="Wingdings" panose="05000000000000000000" pitchFamily="2" charset="2"/>
              <a:buChar char="Ø"/>
            </a:pPr>
            <a:r>
              <a:rPr lang="en-US" spc="100" dirty="0">
                <a:solidFill>
                  <a:schemeClr val="tx1">
                    <a:lumMod val="85000"/>
                    <a:lumOff val="15000"/>
                  </a:schemeClr>
                </a:solidFill>
                <a:latin typeface="Arial" panose="020B0604020202020204" pitchFamily="34" charset="0"/>
                <a:cs typeface="Arial" panose="020B0604020202020204" pitchFamily="34" charset="0"/>
              </a:rPr>
              <a:t> </a:t>
            </a:r>
            <a:r>
              <a:rPr lang="en-US" b="1" spc="100" dirty="0">
                <a:solidFill>
                  <a:schemeClr val="tx1">
                    <a:lumMod val="85000"/>
                    <a:lumOff val="15000"/>
                  </a:schemeClr>
                </a:solidFill>
                <a:latin typeface="Arial" panose="020B0604020202020204" pitchFamily="34" charset="0"/>
                <a:cs typeface="Arial" panose="020B0604020202020204" pitchFamily="34" charset="0"/>
              </a:rPr>
              <a:t>Line 5:</a:t>
            </a:r>
            <a:r>
              <a:rPr lang="en-US" spc="100" dirty="0">
                <a:solidFill>
                  <a:schemeClr val="tx1">
                    <a:lumMod val="85000"/>
                    <a:lumOff val="15000"/>
                  </a:schemeClr>
                </a:solidFill>
                <a:latin typeface="Arial" panose="020B0604020202020204" pitchFamily="34" charset="0"/>
                <a:cs typeface="Arial" panose="020B0604020202020204" pitchFamily="34" charset="0"/>
              </a:rPr>
              <a:t> Bar or Lounge GROSS receipts including pull tabs                 and video machines </a:t>
            </a:r>
          </a:p>
          <a:p>
            <a:pPr>
              <a:buClr>
                <a:schemeClr val="accent3">
                  <a:lumMod val="50000"/>
                </a:schemeClr>
              </a:buClr>
              <a:buSzPct val="90000"/>
              <a:buFont typeface="Wingdings" panose="05000000000000000000" pitchFamily="2" charset="2"/>
              <a:buChar char="Ø"/>
            </a:pPr>
            <a:r>
              <a:rPr lang="en-US" spc="100" dirty="0">
                <a:solidFill>
                  <a:schemeClr val="tx1">
                    <a:lumMod val="85000"/>
                    <a:lumOff val="15000"/>
                  </a:schemeClr>
                </a:solidFill>
                <a:latin typeface="Arial" panose="020B0604020202020204" pitchFamily="34" charset="0"/>
                <a:cs typeface="Arial" panose="020B0604020202020204" pitchFamily="34" charset="0"/>
              </a:rPr>
              <a:t> </a:t>
            </a:r>
            <a:r>
              <a:rPr lang="en-US" b="1" spc="100" dirty="0">
                <a:solidFill>
                  <a:schemeClr val="tx1">
                    <a:lumMod val="85000"/>
                    <a:lumOff val="15000"/>
                  </a:schemeClr>
                </a:solidFill>
                <a:latin typeface="Arial" panose="020B0604020202020204" pitchFamily="34" charset="0"/>
                <a:cs typeface="Arial" panose="020B0604020202020204" pitchFamily="34" charset="0"/>
              </a:rPr>
              <a:t>Line 6:</a:t>
            </a:r>
            <a:r>
              <a:rPr lang="en-US" spc="100" dirty="0">
                <a:solidFill>
                  <a:schemeClr val="tx1">
                    <a:lumMod val="85000"/>
                    <a:lumOff val="15000"/>
                  </a:schemeClr>
                </a:solidFill>
                <a:latin typeface="Arial" panose="020B0604020202020204" pitchFamily="34" charset="0"/>
                <a:cs typeface="Arial" panose="020B0604020202020204" pitchFamily="34" charset="0"/>
              </a:rPr>
              <a:t> All interest and dividends from checking &amp; savings account</a:t>
            </a:r>
            <a:r>
              <a:rPr lang="en-US" spc="100" dirty="0">
                <a:solidFill>
                  <a:schemeClr val="tx1">
                    <a:lumMod val="75000"/>
                    <a:lumOff val="25000"/>
                  </a:schemeClr>
                </a:solidFill>
                <a:latin typeface="Arial" panose="020B0604020202020204" pitchFamily="34" charset="0"/>
                <a:cs typeface="Arial" panose="020B0604020202020204" pitchFamily="34" charset="0"/>
              </a:rPr>
              <a:t>s</a:t>
            </a:r>
            <a:endParaRPr lang="en-US"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03472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p:cNvSpPr txBox="1">
            <a:spLocks noGrp="1"/>
          </p:cNvSpPr>
          <p:nvPr>
            <p:ph type="title"/>
          </p:nvPr>
        </p:nvSpPr>
        <p:spPr>
          <a:xfrm>
            <a:off x="1899202" y="108441"/>
            <a:ext cx="9236765" cy="584775"/>
          </a:xfrm>
          <a:prstGeom prst="rect">
            <a:avLst/>
          </a:prstGeom>
          <a:noFill/>
          <a:ln>
            <a:solidFill>
              <a:schemeClr val="accent1">
                <a:lumMod val="60000"/>
                <a:lumOff val="40000"/>
              </a:schemeClr>
            </a:solidFill>
          </a:ln>
        </p:spPr>
        <p:txBody>
          <a:bodyPr wrap="square" rtlCol="0">
            <a:spAutoFit/>
          </a:bodyPr>
          <a:lstStyle/>
          <a:p>
            <a:pPr algn="ctr"/>
            <a:r>
              <a:rPr lang="en-US" sz="3200" b="1"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Income: Lines 8 through 10</a:t>
            </a:r>
          </a:p>
        </p:txBody>
      </p:sp>
      <p:sp>
        <p:nvSpPr>
          <p:cNvPr id="4" name="Footer Placeholder 3"/>
          <p:cNvSpPr>
            <a:spLocks noGrp="1"/>
          </p:cNvSpPr>
          <p:nvPr>
            <p:ph type="ftr" sz="quarter" idx="11"/>
          </p:nvPr>
        </p:nvSpPr>
        <p:spPr>
          <a:xfrm>
            <a:off x="0" y="6502545"/>
            <a:ext cx="12192000" cy="365125"/>
          </a:xfrm>
        </p:spPr>
        <p:txBody>
          <a:bodyPr/>
          <a:lstStyle/>
          <a:p>
            <a:pPr algn="ctr" defTabSz="914400">
              <a:defRPr/>
            </a:pPr>
            <a:r>
              <a:rPr lang="en-US" dirty="0">
                <a:solidFill>
                  <a:prstClr val="black">
                    <a:tint val="75000"/>
                  </a:prstClr>
                </a:solidFill>
                <a:latin typeface="Calibri" panose="020F0502020204030204"/>
              </a:rPr>
              <a:t>Department of Virginia</a:t>
            </a:r>
          </a:p>
        </p:txBody>
      </p:sp>
      <p:sp>
        <p:nvSpPr>
          <p:cNvPr id="5" name="Slide Number Placeholder 4"/>
          <p:cNvSpPr>
            <a:spLocks noGrp="1"/>
          </p:cNvSpPr>
          <p:nvPr>
            <p:ph type="sldNum" sz="quarter" idx="12"/>
          </p:nvPr>
        </p:nvSpPr>
        <p:spPr>
          <a:xfrm>
            <a:off x="11283160" y="6319982"/>
            <a:ext cx="551167" cy="365125"/>
          </a:xfrm>
        </p:spPr>
        <p:txBody>
          <a:bodyPr/>
          <a:lstStyle/>
          <a:p>
            <a:pPr defTabSz="914400">
              <a:defRPr/>
            </a:pPr>
            <a:fld id="{FF9353F9-6FC0-4501-B721-5C92757755E0}" type="slidenum">
              <a:rPr lang="en-US">
                <a:solidFill>
                  <a:prstClr val="black">
                    <a:tint val="75000"/>
                  </a:prstClr>
                </a:solidFill>
                <a:latin typeface="Calibri" panose="020F0502020204030204"/>
              </a:rPr>
              <a:pPr defTabSz="914400">
                <a:defRPr/>
              </a:pPr>
              <a:t>7</a:t>
            </a:fld>
            <a:endParaRPr lang="en-US" dirty="0">
              <a:solidFill>
                <a:prstClr val="black">
                  <a:tint val="75000"/>
                </a:prstClr>
              </a:solidFill>
              <a:latin typeface="Calibri" panose="020F0502020204030204"/>
            </a:endParaRPr>
          </a:p>
        </p:txBody>
      </p:sp>
      <p:pic>
        <p:nvPicPr>
          <p:cNvPr id="9" name="Picture 8">
            <a:extLst>
              <a:ext uri="{FF2B5EF4-FFF2-40B4-BE49-F238E27FC236}">
                <a16:creationId xmlns:a16="http://schemas.microsoft.com/office/drawing/2014/main" id="{59F3149C-EA37-4640-B7D4-CB327F16556E}"/>
              </a:ext>
            </a:extLst>
          </p:cNvPr>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84484" y="48152"/>
            <a:ext cx="800100" cy="614477"/>
          </a:xfrm>
          <a:prstGeom prst="rect">
            <a:avLst/>
          </a:prstGeom>
          <a:noFill/>
          <a:ln>
            <a:noFill/>
          </a:ln>
          <a:effectLst>
            <a:outerShdw blurRad="50800" dist="38100" dir="2700000" algn="tl" rotWithShape="0">
              <a:prstClr val="black">
                <a:alpha val="40000"/>
              </a:prstClr>
            </a:outerShdw>
          </a:effectLst>
          <a:scene3d>
            <a:camera prst="perspectiveRight"/>
            <a:lightRig rig="balanced" dir="t">
              <a:rot lat="0" lon="0" rev="8700000"/>
            </a:lightRig>
          </a:scene3d>
          <a:sp3d/>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0" name="Content Placeholder 1">
            <a:extLst>
              <a:ext uri="{FF2B5EF4-FFF2-40B4-BE49-F238E27FC236}">
                <a16:creationId xmlns:a16="http://schemas.microsoft.com/office/drawing/2014/main" id="{2F2C2769-CDB5-42B6-A20F-D1C0E9A13FF9}"/>
              </a:ext>
            </a:extLst>
          </p:cNvPr>
          <p:cNvSpPr>
            <a:spLocks noGrp="1"/>
          </p:cNvSpPr>
          <p:nvPr>
            <p:ph idx="1"/>
          </p:nvPr>
        </p:nvSpPr>
        <p:spPr>
          <a:xfrm>
            <a:off x="1362075" y="1085518"/>
            <a:ext cx="10925175" cy="4351338"/>
          </a:xfrm>
        </p:spPr>
        <p:txBody>
          <a:bodyPr>
            <a:normAutofit lnSpcReduction="10000"/>
          </a:bodyPr>
          <a:lstStyle/>
          <a:p>
            <a:pPr>
              <a:buClr>
                <a:schemeClr val="accent3">
                  <a:lumMod val="50000"/>
                </a:schemeClr>
              </a:buClr>
              <a:buSzPct val="90000"/>
              <a:buFont typeface="Wingdings" panose="05000000000000000000" pitchFamily="2" charset="2"/>
              <a:buChar char="Ø"/>
            </a:pPr>
            <a:r>
              <a:rPr lang="en-US" spc="100" dirty="0">
                <a:solidFill>
                  <a:schemeClr val="tx1">
                    <a:lumMod val="75000"/>
                    <a:lumOff val="25000"/>
                  </a:schemeClr>
                </a:solidFill>
                <a:latin typeface="Arial" panose="020B0604020202020204" pitchFamily="34" charset="0"/>
                <a:cs typeface="Arial" panose="020B0604020202020204" pitchFamily="34" charset="0"/>
              </a:rPr>
              <a:t> </a:t>
            </a:r>
            <a:r>
              <a:rPr lang="en-US" b="1" spc="100" dirty="0">
                <a:solidFill>
                  <a:schemeClr val="tx1">
                    <a:lumMod val="85000"/>
                    <a:lumOff val="15000"/>
                  </a:schemeClr>
                </a:solidFill>
                <a:latin typeface="Arial" panose="020B0604020202020204" pitchFamily="34" charset="0"/>
                <a:cs typeface="Arial" panose="020B0604020202020204" pitchFamily="34" charset="0"/>
              </a:rPr>
              <a:t>Line 8:</a:t>
            </a:r>
            <a:r>
              <a:rPr lang="en-US" spc="100" dirty="0">
                <a:solidFill>
                  <a:schemeClr val="tx1">
                    <a:lumMod val="85000"/>
                    <a:lumOff val="15000"/>
                  </a:schemeClr>
                </a:solidFill>
                <a:latin typeface="Arial" panose="020B0604020202020204" pitchFamily="34" charset="0"/>
                <a:cs typeface="Arial" panose="020B0604020202020204" pitchFamily="34" charset="0"/>
              </a:rPr>
              <a:t> Investments</a:t>
            </a:r>
            <a:endParaRPr lang="en-US" sz="3200" spc="100" dirty="0">
              <a:solidFill>
                <a:schemeClr val="tx1">
                  <a:lumMod val="85000"/>
                  <a:lumOff val="15000"/>
                </a:schemeClr>
              </a:solidFill>
              <a:latin typeface="Arial" panose="020B0604020202020204" pitchFamily="34" charset="0"/>
              <a:cs typeface="Arial" panose="020B0604020202020204" pitchFamily="34" charset="0"/>
            </a:endParaRPr>
          </a:p>
          <a:p>
            <a:pPr lvl="1">
              <a:lnSpc>
                <a:spcPct val="110000"/>
              </a:lnSpc>
              <a:buClr>
                <a:schemeClr val="accent3">
                  <a:lumMod val="50000"/>
                </a:schemeClr>
              </a:buClr>
              <a:buSzPct val="90000"/>
              <a:buFont typeface="Wingdings" panose="05000000000000000000" pitchFamily="2" charset="2"/>
              <a:buChar char="Ø"/>
            </a:pPr>
            <a:r>
              <a:rPr lang="en-US" sz="2200" spc="100" dirty="0">
                <a:solidFill>
                  <a:schemeClr val="tx1">
                    <a:lumMod val="75000"/>
                    <a:lumOff val="25000"/>
                  </a:schemeClr>
                </a:solidFill>
                <a:latin typeface="Arial" panose="020B0604020202020204" pitchFamily="34" charset="0"/>
                <a:cs typeface="Arial" panose="020B0604020202020204" pitchFamily="34" charset="0"/>
              </a:rPr>
              <a:t>In many cases, this figure is an adjustment figure because you knew the value at the start of the fiscal year. </a:t>
            </a:r>
          </a:p>
          <a:p>
            <a:pPr lvl="1">
              <a:lnSpc>
                <a:spcPct val="110000"/>
              </a:lnSpc>
              <a:buClr>
                <a:schemeClr val="accent3">
                  <a:lumMod val="50000"/>
                </a:schemeClr>
              </a:buClr>
              <a:buSzPct val="90000"/>
              <a:buFont typeface="Wingdings" panose="05000000000000000000" pitchFamily="2" charset="2"/>
              <a:buChar char="Ø"/>
            </a:pPr>
            <a:r>
              <a:rPr lang="en-US" sz="2200" spc="100" dirty="0">
                <a:solidFill>
                  <a:schemeClr val="tx1">
                    <a:lumMod val="75000"/>
                    <a:lumOff val="25000"/>
                  </a:schemeClr>
                </a:solidFill>
                <a:latin typeface="Arial" panose="020B0604020202020204" pitchFamily="34" charset="0"/>
                <a:cs typeface="Arial" panose="020B0604020202020204" pitchFamily="34" charset="0"/>
              </a:rPr>
              <a:t>You know the value of the investments at the end of the Fiscal Year.</a:t>
            </a:r>
          </a:p>
          <a:p>
            <a:pPr lvl="1">
              <a:buClr>
                <a:schemeClr val="accent3">
                  <a:lumMod val="50000"/>
                </a:schemeClr>
              </a:buClr>
              <a:buSzPct val="90000"/>
              <a:buFont typeface="Wingdings" panose="05000000000000000000" pitchFamily="2" charset="2"/>
              <a:buChar char="Ø"/>
            </a:pPr>
            <a:r>
              <a:rPr lang="en-US" sz="2200" spc="100" dirty="0">
                <a:solidFill>
                  <a:schemeClr val="tx1">
                    <a:lumMod val="75000"/>
                    <a:lumOff val="25000"/>
                  </a:schemeClr>
                </a:solidFill>
                <a:latin typeface="Arial" panose="020B0604020202020204" pitchFamily="34" charset="0"/>
                <a:cs typeface="Arial" panose="020B0604020202020204" pitchFamily="34" charset="0"/>
              </a:rPr>
              <a:t>If the difference is Positive, it belongs on Line 8</a:t>
            </a:r>
          </a:p>
          <a:p>
            <a:pPr>
              <a:buClr>
                <a:schemeClr val="accent3">
                  <a:lumMod val="50000"/>
                </a:schemeClr>
              </a:buClr>
              <a:buSzPct val="90000"/>
              <a:buFont typeface="Wingdings" panose="05000000000000000000" pitchFamily="2" charset="2"/>
              <a:buChar char="Ø"/>
            </a:pPr>
            <a:r>
              <a:rPr lang="en-US" spc="100" dirty="0">
                <a:solidFill>
                  <a:schemeClr val="tx1">
                    <a:lumMod val="75000"/>
                    <a:lumOff val="25000"/>
                  </a:schemeClr>
                </a:solidFill>
                <a:latin typeface="Arial" panose="020B0604020202020204" pitchFamily="34" charset="0"/>
                <a:cs typeface="Arial" panose="020B0604020202020204" pitchFamily="34" charset="0"/>
              </a:rPr>
              <a:t> </a:t>
            </a:r>
            <a:r>
              <a:rPr lang="en-US" b="1" spc="100" dirty="0">
                <a:solidFill>
                  <a:schemeClr val="tx1">
                    <a:lumMod val="85000"/>
                    <a:lumOff val="15000"/>
                  </a:schemeClr>
                </a:solidFill>
                <a:latin typeface="Arial" panose="020B0604020202020204" pitchFamily="34" charset="0"/>
                <a:cs typeface="Arial" panose="020B0604020202020204" pitchFamily="34" charset="0"/>
              </a:rPr>
              <a:t>Line 9</a:t>
            </a:r>
            <a:r>
              <a:rPr lang="en-US" spc="100" dirty="0">
                <a:solidFill>
                  <a:schemeClr val="tx1">
                    <a:lumMod val="85000"/>
                    <a:lumOff val="15000"/>
                  </a:schemeClr>
                </a:solidFill>
                <a:latin typeface="Arial" panose="020B0604020202020204" pitchFamily="34" charset="0"/>
                <a:cs typeface="Arial" panose="020B0604020202020204" pitchFamily="34" charset="0"/>
              </a:rPr>
              <a:t>: Any other income not accounted for on lines 1-8                 </a:t>
            </a:r>
            <a:r>
              <a:rPr lang="en-US" sz="2200" spc="100" dirty="0">
                <a:solidFill>
                  <a:schemeClr val="tx1">
                    <a:lumMod val="85000"/>
                    <a:lumOff val="15000"/>
                  </a:schemeClr>
                </a:solidFill>
                <a:latin typeface="Arial" panose="020B0604020202020204" pitchFamily="34" charset="0"/>
                <a:cs typeface="Arial" panose="020B0604020202020204" pitchFamily="34" charset="0"/>
              </a:rPr>
              <a:t>(i.e. donations, bingo at VAMC, Chapter Home Rental income, donations received under the Chapter Assistance Program, Golden Corral, Just B Kids Camp Corral, etc.)</a:t>
            </a:r>
          </a:p>
          <a:p>
            <a:pPr>
              <a:buClr>
                <a:schemeClr val="accent3">
                  <a:lumMod val="50000"/>
                </a:schemeClr>
              </a:buClr>
              <a:buSzPct val="90000"/>
              <a:buFont typeface="Wingdings" panose="05000000000000000000" pitchFamily="2" charset="2"/>
              <a:buChar char="Ø"/>
            </a:pPr>
            <a:r>
              <a:rPr lang="en-US" spc="100" dirty="0">
                <a:solidFill>
                  <a:schemeClr val="tx1">
                    <a:lumMod val="85000"/>
                    <a:lumOff val="15000"/>
                  </a:schemeClr>
                </a:solidFill>
                <a:latin typeface="Arial" panose="020B0604020202020204" pitchFamily="34" charset="0"/>
                <a:cs typeface="Arial" panose="020B0604020202020204" pitchFamily="34" charset="0"/>
              </a:rPr>
              <a:t> </a:t>
            </a:r>
            <a:r>
              <a:rPr lang="en-US" b="1" spc="100" dirty="0">
                <a:solidFill>
                  <a:schemeClr val="tx1">
                    <a:lumMod val="85000"/>
                    <a:lumOff val="15000"/>
                  </a:schemeClr>
                </a:solidFill>
                <a:latin typeface="Arial" panose="020B0604020202020204" pitchFamily="34" charset="0"/>
                <a:cs typeface="Arial" panose="020B0604020202020204" pitchFamily="34" charset="0"/>
              </a:rPr>
              <a:t>Line 10: </a:t>
            </a:r>
            <a:r>
              <a:rPr lang="en-US" spc="100" dirty="0">
                <a:solidFill>
                  <a:schemeClr val="tx1">
                    <a:lumMod val="85000"/>
                    <a:lumOff val="15000"/>
                  </a:schemeClr>
                </a:solidFill>
                <a:latin typeface="Arial" panose="020B0604020202020204" pitchFamily="34" charset="0"/>
                <a:cs typeface="Arial" panose="020B0604020202020204" pitchFamily="34" charset="0"/>
              </a:rPr>
              <a:t>Add lines 1 through 9</a:t>
            </a:r>
          </a:p>
        </p:txBody>
      </p:sp>
    </p:spTree>
    <p:extLst>
      <p:ext uri="{BB962C8B-B14F-4D97-AF65-F5344CB8AC3E}">
        <p14:creationId xmlns:p14="http://schemas.microsoft.com/office/powerpoint/2010/main" val="19809241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0" y="6502545"/>
            <a:ext cx="12192000" cy="365125"/>
          </a:xfrm>
        </p:spPr>
        <p:txBody>
          <a:bodyPr/>
          <a:lstStyle/>
          <a:p>
            <a:pPr algn="ctr" defTabSz="914400">
              <a:defRPr/>
            </a:pPr>
            <a:r>
              <a:rPr lang="en-US" dirty="0">
                <a:solidFill>
                  <a:prstClr val="black">
                    <a:tint val="75000"/>
                  </a:prstClr>
                </a:solidFill>
                <a:latin typeface="Calibri" panose="020F0502020204030204"/>
              </a:rPr>
              <a:t>Department of Virginia</a:t>
            </a:r>
          </a:p>
        </p:txBody>
      </p:sp>
      <p:sp>
        <p:nvSpPr>
          <p:cNvPr id="5" name="Slide Number Placeholder 4"/>
          <p:cNvSpPr>
            <a:spLocks noGrp="1"/>
          </p:cNvSpPr>
          <p:nvPr>
            <p:ph type="sldNum" sz="quarter" idx="12"/>
          </p:nvPr>
        </p:nvSpPr>
        <p:spPr>
          <a:xfrm>
            <a:off x="11283160" y="6319982"/>
            <a:ext cx="551167" cy="365125"/>
          </a:xfrm>
        </p:spPr>
        <p:txBody>
          <a:bodyPr/>
          <a:lstStyle/>
          <a:p>
            <a:pPr defTabSz="914400">
              <a:defRPr/>
            </a:pPr>
            <a:fld id="{FF9353F9-6FC0-4501-B721-5C92757755E0}" type="slidenum">
              <a:rPr lang="en-US">
                <a:solidFill>
                  <a:prstClr val="black">
                    <a:tint val="75000"/>
                  </a:prstClr>
                </a:solidFill>
                <a:latin typeface="Calibri" panose="020F0502020204030204"/>
              </a:rPr>
              <a:pPr defTabSz="914400">
                <a:defRPr/>
              </a:pPr>
              <a:t>8</a:t>
            </a:fld>
            <a:endParaRPr lang="en-US" dirty="0">
              <a:solidFill>
                <a:prstClr val="black">
                  <a:tint val="75000"/>
                </a:prstClr>
              </a:solidFill>
              <a:latin typeface="Calibri" panose="020F0502020204030204"/>
            </a:endParaRPr>
          </a:p>
        </p:txBody>
      </p:sp>
      <p:pic>
        <p:nvPicPr>
          <p:cNvPr id="9" name="Picture 8">
            <a:extLst>
              <a:ext uri="{FF2B5EF4-FFF2-40B4-BE49-F238E27FC236}">
                <a16:creationId xmlns:a16="http://schemas.microsoft.com/office/drawing/2014/main" id="{BF54AFF5-3C3C-4E27-8600-D05E375275CE}"/>
              </a:ext>
            </a:extLst>
          </p:cNvPr>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84484" y="48152"/>
            <a:ext cx="800100" cy="614477"/>
          </a:xfrm>
          <a:prstGeom prst="rect">
            <a:avLst/>
          </a:prstGeom>
          <a:noFill/>
          <a:ln>
            <a:noFill/>
          </a:ln>
          <a:effectLst>
            <a:outerShdw blurRad="50800" dist="38100" dir="2700000" algn="tl" rotWithShape="0">
              <a:prstClr val="black">
                <a:alpha val="40000"/>
              </a:prstClr>
            </a:outerShdw>
          </a:effectLst>
          <a:scene3d>
            <a:camera prst="perspectiveRight"/>
            <a:lightRig rig="balanced" dir="t">
              <a:rot lat="0" lon="0" rev="8700000"/>
            </a:lightRig>
          </a:scene3d>
          <a:sp3d/>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0" name="Title 6">
            <a:extLst>
              <a:ext uri="{FF2B5EF4-FFF2-40B4-BE49-F238E27FC236}">
                <a16:creationId xmlns:a16="http://schemas.microsoft.com/office/drawing/2014/main" id="{721CB179-A2F9-4DEF-9881-984213EC43D0}"/>
              </a:ext>
            </a:extLst>
          </p:cNvPr>
          <p:cNvSpPr txBox="1">
            <a:spLocks noGrp="1"/>
          </p:cNvSpPr>
          <p:nvPr>
            <p:ph type="title"/>
          </p:nvPr>
        </p:nvSpPr>
        <p:spPr>
          <a:xfrm>
            <a:off x="1846370" y="174620"/>
            <a:ext cx="9236765" cy="584775"/>
          </a:xfrm>
          <a:prstGeom prst="rect">
            <a:avLst/>
          </a:prstGeom>
          <a:noFill/>
          <a:ln>
            <a:solidFill>
              <a:schemeClr val="accent1">
                <a:lumMod val="60000"/>
                <a:lumOff val="40000"/>
              </a:schemeClr>
            </a:solidFill>
          </a:ln>
        </p:spPr>
        <p:txBody>
          <a:bodyPr wrap="square" rtlCol="0">
            <a:spAutoFit/>
          </a:bodyPr>
          <a:lstStyle/>
          <a:p>
            <a:pPr algn="ctr"/>
            <a:r>
              <a:rPr lang="en-US" sz="3200" b="1"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Expenses: Line 11 and 12 </a:t>
            </a:r>
          </a:p>
        </p:txBody>
      </p:sp>
      <p:sp>
        <p:nvSpPr>
          <p:cNvPr id="11" name="Content Placeholder 2">
            <a:extLst>
              <a:ext uri="{FF2B5EF4-FFF2-40B4-BE49-F238E27FC236}">
                <a16:creationId xmlns:a16="http://schemas.microsoft.com/office/drawing/2014/main" id="{9031CC46-7F55-4CCE-BE1D-2622E8E38764}"/>
              </a:ext>
            </a:extLst>
          </p:cNvPr>
          <p:cNvSpPr>
            <a:spLocks noGrp="1"/>
          </p:cNvSpPr>
          <p:nvPr>
            <p:ph idx="1"/>
          </p:nvPr>
        </p:nvSpPr>
        <p:spPr>
          <a:xfrm>
            <a:off x="1411135" y="802750"/>
            <a:ext cx="10780865" cy="5699794"/>
          </a:xfrm>
        </p:spPr>
        <p:txBody>
          <a:bodyPr>
            <a:normAutofit fontScale="55000" lnSpcReduction="20000"/>
          </a:bodyPr>
          <a:lstStyle/>
          <a:p>
            <a:pPr>
              <a:buClr>
                <a:schemeClr val="accent3">
                  <a:lumMod val="50000"/>
                </a:schemeClr>
              </a:buClr>
              <a:buSzPct val="96000"/>
              <a:buFont typeface="Wingdings" panose="05000000000000000000" pitchFamily="2" charset="2"/>
              <a:buChar char="Ø"/>
            </a:pPr>
            <a:r>
              <a:rPr lang="en-US" spc="100" dirty="0">
                <a:solidFill>
                  <a:schemeClr val="tx1">
                    <a:lumMod val="75000"/>
                    <a:lumOff val="25000"/>
                  </a:schemeClr>
                </a:solidFill>
                <a:latin typeface="Arial" panose="020B0604020202020204" pitchFamily="34" charset="0"/>
                <a:cs typeface="Arial" panose="020B0604020202020204" pitchFamily="34" charset="0"/>
              </a:rPr>
              <a:t> </a:t>
            </a:r>
            <a:r>
              <a:rPr lang="en-US" sz="3800" b="1" spc="100" dirty="0">
                <a:solidFill>
                  <a:schemeClr val="tx1">
                    <a:lumMod val="75000"/>
                    <a:lumOff val="25000"/>
                  </a:schemeClr>
                </a:solidFill>
                <a:latin typeface="Arial" panose="020B0604020202020204" pitchFamily="34" charset="0"/>
                <a:cs typeface="Arial" panose="020B0604020202020204" pitchFamily="34" charset="0"/>
              </a:rPr>
              <a:t>Line 11: </a:t>
            </a:r>
            <a:r>
              <a:rPr lang="en-US" sz="3800" spc="100" dirty="0">
                <a:solidFill>
                  <a:schemeClr val="tx1">
                    <a:lumMod val="75000"/>
                    <a:lumOff val="25000"/>
                  </a:schemeClr>
                </a:solidFill>
                <a:latin typeface="Arial" panose="020B0604020202020204" pitchFamily="34" charset="0"/>
                <a:cs typeface="Arial" panose="020B0604020202020204" pitchFamily="34" charset="0"/>
              </a:rPr>
              <a:t>Salaries of paid employees</a:t>
            </a:r>
            <a:r>
              <a:rPr lang="en-US" sz="3400" spc="100" dirty="0">
                <a:solidFill>
                  <a:schemeClr val="tx1">
                    <a:lumMod val="75000"/>
                    <a:lumOff val="25000"/>
                  </a:schemeClr>
                </a:solidFill>
                <a:latin typeface="Arial" panose="020B0604020202020204" pitchFamily="34" charset="0"/>
                <a:cs typeface="Arial" panose="020B0604020202020204" pitchFamily="34" charset="0"/>
              </a:rPr>
              <a:t> </a:t>
            </a:r>
            <a:r>
              <a:rPr lang="en-US" sz="2600" spc="100" dirty="0">
                <a:solidFill>
                  <a:schemeClr val="tx1">
                    <a:lumMod val="75000"/>
                    <a:lumOff val="25000"/>
                  </a:schemeClr>
                </a:solidFill>
                <a:latin typeface="Arial" panose="020B0604020202020204" pitchFamily="34" charset="0"/>
                <a:cs typeface="Arial" panose="020B0604020202020204" pitchFamily="34" charset="0"/>
              </a:rPr>
              <a:t>(except those listed below)</a:t>
            </a:r>
          </a:p>
          <a:p>
            <a:pPr lvl="1">
              <a:buClr>
                <a:schemeClr val="accent3">
                  <a:lumMod val="50000"/>
                </a:schemeClr>
              </a:buClr>
              <a:buSzPct val="90000"/>
              <a:buFont typeface="Wingdings" panose="05000000000000000000" pitchFamily="2" charset="2"/>
              <a:buChar char="Ø"/>
            </a:pPr>
            <a:r>
              <a:rPr lang="en-US" sz="3200" spc="100" dirty="0">
                <a:solidFill>
                  <a:schemeClr val="tx1">
                    <a:lumMod val="75000"/>
                    <a:lumOff val="25000"/>
                  </a:schemeClr>
                </a:solidFill>
                <a:latin typeface="Arial" panose="020B0604020202020204" pitchFamily="34" charset="0"/>
                <a:cs typeface="Arial" panose="020B0604020202020204" pitchFamily="34" charset="0"/>
              </a:rPr>
              <a:t> CSO/DSO and HSC’s - line 14</a:t>
            </a:r>
          </a:p>
          <a:p>
            <a:pPr lvl="1">
              <a:buClr>
                <a:schemeClr val="accent3">
                  <a:lumMod val="50000"/>
                </a:schemeClr>
              </a:buClr>
              <a:buSzPct val="90000"/>
              <a:buFont typeface="Wingdings" panose="05000000000000000000" pitchFamily="2" charset="2"/>
              <a:buChar char="Ø"/>
            </a:pPr>
            <a:r>
              <a:rPr lang="en-US" sz="3200" spc="100" dirty="0">
                <a:solidFill>
                  <a:schemeClr val="tx1">
                    <a:lumMod val="75000"/>
                    <a:lumOff val="25000"/>
                  </a:schemeClr>
                </a:solidFill>
                <a:latin typeface="Arial" panose="020B0604020202020204" pitchFamily="34" charset="0"/>
                <a:cs typeface="Arial" panose="020B0604020202020204" pitchFamily="34" charset="0"/>
              </a:rPr>
              <a:t> Bingo employees - line 16</a:t>
            </a:r>
          </a:p>
          <a:p>
            <a:pPr lvl="1">
              <a:buClr>
                <a:schemeClr val="accent3">
                  <a:lumMod val="50000"/>
                </a:schemeClr>
              </a:buClr>
              <a:buSzPct val="90000"/>
              <a:buFont typeface="Wingdings" panose="05000000000000000000" pitchFamily="2" charset="2"/>
              <a:buChar char="Ø"/>
            </a:pPr>
            <a:r>
              <a:rPr lang="en-US" sz="3200" spc="100" dirty="0">
                <a:solidFill>
                  <a:schemeClr val="tx1">
                    <a:lumMod val="75000"/>
                    <a:lumOff val="25000"/>
                  </a:schemeClr>
                </a:solidFill>
                <a:latin typeface="Arial" panose="020B0604020202020204" pitchFamily="34" charset="0"/>
                <a:cs typeface="Arial" panose="020B0604020202020204" pitchFamily="34" charset="0"/>
              </a:rPr>
              <a:t> Bar/Lounge employees - line 18</a:t>
            </a:r>
          </a:p>
          <a:p>
            <a:pPr lvl="1">
              <a:buClr>
                <a:schemeClr val="accent3">
                  <a:lumMod val="50000"/>
                </a:schemeClr>
              </a:buClr>
              <a:buSzPct val="90000"/>
              <a:buFont typeface="Wingdings" panose="05000000000000000000" pitchFamily="2" charset="2"/>
              <a:buChar char="Ø"/>
            </a:pPr>
            <a:endParaRPr lang="en-US" spc="100" dirty="0">
              <a:solidFill>
                <a:schemeClr val="tx1">
                  <a:lumMod val="75000"/>
                  <a:lumOff val="25000"/>
                </a:schemeClr>
              </a:solidFill>
              <a:latin typeface="Arial" panose="020B0604020202020204" pitchFamily="34" charset="0"/>
              <a:cs typeface="Arial" panose="020B0604020202020204" pitchFamily="34" charset="0"/>
            </a:endParaRPr>
          </a:p>
          <a:p>
            <a:pPr>
              <a:buClr>
                <a:schemeClr val="accent3">
                  <a:lumMod val="50000"/>
                </a:schemeClr>
              </a:buClr>
              <a:buSzPct val="100000"/>
              <a:buFont typeface="Wingdings" panose="05000000000000000000" pitchFamily="2" charset="2"/>
              <a:buChar char="Ø"/>
            </a:pPr>
            <a:r>
              <a:rPr lang="en-US" spc="100" dirty="0">
                <a:solidFill>
                  <a:schemeClr val="tx1">
                    <a:lumMod val="75000"/>
                    <a:lumOff val="25000"/>
                  </a:schemeClr>
                </a:solidFill>
                <a:latin typeface="Arial" panose="020B0604020202020204" pitchFamily="34" charset="0"/>
                <a:cs typeface="Arial" panose="020B0604020202020204" pitchFamily="34" charset="0"/>
              </a:rPr>
              <a:t> </a:t>
            </a:r>
            <a:r>
              <a:rPr lang="en-US" sz="3800" b="1" spc="100" dirty="0">
                <a:solidFill>
                  <a:schemeClr val="tx1">
                    <a:lumMod val="75000"/>
                    <a:lumOff val="25000"/>
                  </a:schemeClr>
                </a:solidFill>
                <a:latin typeface="Arial" panose="020B0604020202020204" pitchFamily="34" charset="0"/>
                <a:cs typeface="Arial" panose="020B0604020202020204" pitchFamily="34" charset="0"/>
              </a:rPr>
              <a:t>Line 12: </a:t>
            </a:r>
            <a:r>
              <a:rPr lang="en-US" sz="3800" spc="100" dirty="0">
                <a:solidFill>
                  <a:schemeClr val="tx1">
                    <a:lumMod val="75000"/>
                    <a:lumOff val="25000"/>
                  </a:schemeClr>
                </a:solidFill>
                <a:latin typeface="Arial" panose="020B0604020202020204" pitchFamily="34" charset="0"/>
                <a:cs typeface="Arial" panose="020B0604020202020204" pitchFamily="34" charset="0"/>
              </a:rPr>
              <a:t>Conference &amp; Convention expenses</a:t>
            </a:r>
          </a:p>
          <a:p>
            <a:pPr lvl="1">
              <a:buClr>
                <a:schemeClr val="accent3">
                  <a:lumMod val="50000"/>
                </a:schemeClr>
              </a:buClr>
              <a:buSzPct val="90000"/>
              <a:buFont typeface="Wingdings" panose="05000000000000000000" pitchFamily="2" charset="2"/>
              <a:buChar char="Ø"/>
            </a:pPr>
            <a:r>
              <a:rPr lang="en-US" sz="3200" spc="100" dirty="0">
                <a:solidFill>
                  <a:schemeClr val="tx1">
                    <a:lumMod val="75000"/>
                    <a:lumOff val="25000"/>
                  </a:schemeClr>
                </a:solidFill>
                <a:latin typeface="Arial" panose="020B0604020202020204" pitchFamily="34" charset="0"/>
                <a:cs typeface="Arial" panose="020B0604020202020204" pitchFamily="34" charset="0"/>
              </a:rPr>
              <a:t>Rooms </a:t>
            </a:r>
            <a:r>
              <a:rPr lang="mr-IN" sz="2900" spc="100" dirty="0">
                <a:solidFill>
                  <a:schemeClr val="tx1">
                    <a:lumMod val="75000"/>
                    <a:lumOff val="25000"/>
                  </a:schemeClr>
                </a:solidFill>
                <a:latin typeface="Arial" panose="020B0604020202020204" pitchFamily="34" charset="0"/>
                <a:cs typeface="Arial" panose="020B0604020202020204" pitchFamily="34" charset="0"/>
              </a:rPr>
              <a:t>–</a:t>
            </a:r>
            <a:r>
              <a:rPr lang="en-US" sz="2900" spc="100" dirty="0">
                <a:solidFill>
                  <a:schemeClr val="tx1">
                    <a:lumMod val="75000"/>
                    <a:lumOff val="25000"/>
                  </a:schemeClr>
                </a:solidFill>
                <a:latin typeface="Arial" panose="020B0604020202020204" pitchFamily="34" charset="0"/>
                <a:cs typeface="Arial" panose="020B0604020202020204" pitchFamily="34" charset="0"/>
              </a:rPr>
              <a:t> If using the GSA Per Diem rate be sure to review the guidelines, and voucher appropriately. Rates are for lodging, meals and incidentals. Rate locator can be found at </a:t>
            </a:r>
            <a:r>
              <a:rPr lang="en-US" sz="2900" spc="100" dirty="0" err="1">
                <a:solidFill>
                  <a:schemeClr val="tx1">
                    <a:lumMod val="75000"/>
                    <a:lumOff val="25000"/>
                  </a:schemeClr>
                </a:solidFill>
                <a:latin typeface="Arial" panose="020B0604020202020204" pitchFamily="34" charset="0"/>
                <a:cs typeface="Arial" panose="020B0604020202020204" pitchFamily="34" charset="0"/>
              </a:rPr>
              <a:t>GSA.gov</a:t>
            </a:r>
            <a:r>
              <a:rPr lang="en-US" sz="2900" spc="100" dirty="0">
                <a:solidFill>
                  <a:schemeClr val="tx1">
                    <a:lumMod val="75000"/>
                    <a:lumOff val="25000"/>
                  </a:schemeClr>
                </a:solidFill>
                <a:latin typeface="Arial" panose="020B0604020202020204" pitchFamily="34" charset="0"/>
                <a:cs typeface="Arial" panose="020B0604020202020204" pitchFamily="34" charset="0"/>
              </a:rPr>
              <a:t>, under the travel tab. When using GSA rates, the hotel expense is included and should not be considered a separate expense.</a:t>
            </a:r>
          </a:p>
          <a:p>
            <a:pPr lvl="1">
              <a:buClr>
                <a:schemeClr val="accent3">
                  <a:lumMod val="50000"/>
                </a:schemeClr>
              </a:buClr>
              <a:buSzPct val="90000"/>
              <a:buFont typeface="Wingdings" panose="05000000000000000000" pitchFamily="2" charset="2"/>
              <a:buChar char="Ø"/>
            </a:pPr>
            <a:r>
              <a:rPr lang="en-US" sz="3200" spc="100" dirty="0">
                <a:solidFill>
                  <a:schemeClr val="tx1">
                    <a:lumMod val="75000"/>
                    <a:lumOff val="25000"/>
                  </a:schemeClr>
                </a:solidFill>
                <a:latin typeface="Arial" panose="020B0604020202020204" pitchFamily="34" charset="0"/>
                <a:cs typeface="Arial" panose="020B0604020202020204" pitchFamily="34" charset="0"/>
              </a:rPr>
              <a:t>Travel (mileage/air/rail)</a:t>
            </a:r>
          </a:p>
          <a:p>
            <a:pPr lvl="1">
              <a:buClr>
                <a:schemeClr val="accent3">
                  <a:lumMod val="50000"/>
                </a:schemeClr>
              </a:buClr>
              <a:buSzPct val="90000"/>
              <a:buFont typeface="Wingdings" panose="05000000000000000000" pitchFamily="2" charset="2"/>
              <a:buChar char="Ø"/>
            </a:pPr>
            <a:r>
              <a:rPr lang="en-US" sz="3200" spc="100" dirty="0">
                <a:solidFill>
                  <a:schemeClr val="tx1">
                    <a:lumMod val="75000"/>
                    <a:lumOff val="25000"/>
                  </a:schemeClr>
                </a:solidFill>
                <a:latin typeface="Arial" panose="020B0604020202020204" pitchFamily="34" charset="0"/>
                <a:cs typeface="Arial" panose="020B0604020202020204" pitchFamily="34" charset="0"/>
              </a:rPr>
              <a:t>MI&amp;E rates. </a:t>
            </a:r>
            <a:r>
              <a:rPr lang="en-US" sz="2900" spc="100" dirty="0">
                <a:solidFill>
                  <a:schemeClr val="tx1">
                    <a:lumMod val="75000"/>
                    <a:lumOff val="25000"/>
                  </a:schemeClr>
                </a:solidFill>
                <a:latin typeface="Arial" panose="020B0604020202020204" pitchFamily="34" charset="0"/>
                <a:cs typeface="Arial" panose="020B0604020202020204" pitchFamily="34" charset="0"/>
              </a:rPr>
              <a:t>This includes Conference or Convention fees along with meals if </a:t>
            </a:r>
            <a:r>
              <a:rPr lang="en-US" sz="2900" u="sng" spc="100" dirty="0">
                <a:solidFill>
                  <a:schemeClr val="tx1">
                    <a:lumMod val="75000"/>
                    <a:lumOff val="25000"/>
                  </a:schemeClr>
                </a:solidFill>
                <a:latin typeface="Arial" panose="020B0604020202020204" pitchFamily="34" charset="0"/>
                <a:cs typeface="Arial" panose="020B0604020202020204" pitchFamily="34" charset="0"/>
              </a:rPr>
              <a:t>not </a:t>
            </a:r>
            <a:r>
              <a:rPr lang="en-US" sz="2900" spc="100" dirty="0">
                <a:solidFill>
                  <a:schemeClr val="tx1">
                    <a:lumMod val="75000"/>
                    <a:lumOff val="25000"/>
                  </a:schemeClr>
                </a:solidFill>
                <a:latin typeface="Arial" panose="020B0604020202020204" pitchFamily="34" charset="0"/>
                <a:cs typeface="Arial" panose="020B0604020202020204" pitchFamily="34" charset="0"/>
              </a:rPr>
              <a:t>using the hospitality room.</a:t>
            </a:r>
          </a:p>
          <a:p>
            <a:pPr lvl="1">
              <a:buClr>
                <a:schemeClr val="accent3">
                  <a:lumMod val="50000"/>
                </a:schemeClr>
              </a:buClr>
              <a:buSzPct val="90000"/>
              <a:buFont typeface="Wingdings" panose="05000000000000000000" pitchFamily="2" charset="2"/>
              <a:buChar char="Ø"/>
            </a:pPr>
            <a:r>
              <a:rPr lang="en-US" sz="3200" spc="100" dirty="0">
                <a:solidFill>
                  <a:schemeClr val="tx1">
                    <a:lumMod val="75000"/>
                    <a:lumOff val="25000"/>
                  </a:schemeClr>
                </a:solidFill>
                <a:latin typeface="Arial" panose="020B0604020202020204" pitchFamily="34" charset="0"/>
                <a:cs typeface="Arial" panose="020B0604020202020204" pitchFamily="34" charset="0"/>
              </a:rPr>
              <a:t>Hospitality Rooms </a:t>
            </a:r>
            <a:r>
              <a:rPr lang="en-US" sz="2900" spc="100" dirty="0">
                <a:solidFill>
                  <a:schemeClr val="tx1">
                    <a:lumMod val="75000"/>
                    <a:lumOff val="25000"/>
                  </a:schemeClr>
                </a:solidFill>
                <a:latin typeface="Arial" panose="020B0604020202020204" pitchFamily="34" charset="0"/>
                <a:cs typeface="Arial" panose="020B0604020202020204" pitchFamily="34" charset="0"/>
              </a:rPr>
              <a:t>(receipts available upon request from host Chapter)</a:t>
            </a:r>
          </a:p>
          <a:p>
            <a:pPr lvl="1">
              <a:lnSpc>
                <a:spcPct val="120000"/>
              </a:lnSpc>
              <a:buClr>
                <a:schemeClr val="accent3">
                  <a:lumMod val="50000"/>
                </a:schemeClr>
              </a:buClr>
              <a:buSzPct val="90000"/>
              <a:buFont typeface="Wingdings" panose="05000000000000000000" pitchFamily="2" charset="2"/>
              <a:buChar char="Ø"/>
            </a:pPr>
            <a:r>
              <a:rPr lang="en-US" sz="3200" spc="100" dirty="0">
                <a:solidFill>
                  <a:schemeClr val="tx1">
                    <a:lumMod val="75000"/>
                    <a:lumOff val="25000"/>
                  </a:schemeClr>
                </a:solidFill>
                <a:latin typeface="Arial" panose="020B0604020202020204" pitchFamily="34" charset="0"/>
                <a:cs typeface="Arial" panose="020B0604020202020204" pitchFamily="34" charset="0"/>
              </a:rPr>
              <a:t>List individuals separately for each meeting and expense and provide which event they attended and were reimbursed for. </a:t>
            </a:r>
          </a:p>
          <a:p>
            <a:pPr marL="457200" lvl="1" indent="0">
              <a:lnSpc>
                <a:spcPct val="120000"/>
              </a:lnSpc>
              <a:buClr>
                <a:schemeClr val="accent3">
                  <a:lumMod val="50000"/>
                </a:schemeClr>
              </a:buClr>
              <a:buSzPct val="90000"/>
              <a:buNone/>
            </a:pPr>
            <a:r>
              <a:rPr lang="en-US" sz="3200" spc="100"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5044889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0" y="6502545"/>
            <a:ext cx="12192000" cy="365125"/>
          </a:xfrm>
        </p:spPr>
        <p:txBody>
          <a:bodyPr/>
          <a:lstStyle/>
          <a:p>
            <a:pPr algn="ctr" defTabSz="914400">
              <a:defRPr/>
            </a:pPr>
            <a:r>
              <a:rPr lang="en-US" dirty="0">
                <a:solidFill>
                  <a:prstClr val="black">
                    <a:tint val="75000"/>
                  </a:prstClr>
                </a:solidFill>
                <a:latin typeface="Calibri" panose="020F0502020204030204"/>
              </a:rPr>
              <a:t>Department of Virginia</a:t>
            </a:r>
          </a:p>
        </p:txBody>
      </p:sp>
      <p:sp>
        <p:nvSpPr>
          <p:cNvPr id="5" name="Slide Number Placeholder 4"/>
          <p:cNvSpPr>
            <a:spLocks noGrp="1"/>
          </p:cNvSpPr>
          <p:nvPr>
            <p:ph type="sldNum" sz="quarter" idx="12"/>
          </p:nvPr>
        </p:nvSpPr>
        <p:spPr>
          <a:xfrm>
            <a:off x="11283160" y="6319982"/>
            <a:ext cx="551167" cy="365125"/>
          </a:xfrm>
        </p:spPr>
        <p:txBody>
          <a:bodyPr/>
          <a:lstStyle/>
          <a:p>
            <a:pPr defTabSz="914400">
              <a:defRPr/>
            </a:pPr>
            <a:fld id="{FF9353F9-6FC0-4501-B721-5C92757755E0}" type="slidenum">
              <a:rPr lang="en-US">
                <a:solidFill>
                  <a:prstClr val="black">
                    <a:tint val="75000"/>
                  </a:prstClr>
                </a:solidFill>
                <a:latin typeface="Calibri" panose="020F0502020204030204"/>
              </a:rPr>
              <a:pPr defTabSz="914400">
                <a:defRPr/>
              </a:pPr>
              <a:t>9</a:t>
            </a:fld>
            <a:endParaRPr lang="en-US" dirty="0">
              <a:solidFill>
                <a:prstClr val="black">
                  <a:tint val="75000"/>
                </a:prstClr>
              </a:solidFill>
              <a:latin typeface="Calibri" panose="020F0502020204030204"/>
            </a:endParaRPr>
          </a:p>
        </p:txBody>
      </p:sp>
      <p:pic>
        <p:nvPicPr>
          <p:cNvPr id="8" name="Picture 7">
            <a:extLst>
              <a:ext uri="{FF2B5EF4-FFF2-40B4-BE49-F238E27FC236}">
                <a16:creationId xmlns:a16="http://schemas.microsoft.com/office/drawing/2014/main" id="{8137EAA5-1539-42E5-9562-B816F44521E3}"/>
              </a:ext>
            </a:extLst>
          </p:cNvPr>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84484" y="48152"/>
            <a:ext cx="800100" cy="614477"/>
          </a:xfrm>
          <a:prstGeom prst="rect">
            <a:avLst/>
          </a:prstGeom>
          <a:noFill/>
          <a:ln>
            <a:noFill/>
          </a:ln>
          <a:effectLst>
            <a:outerShdw blurRad="50800" dist="38100" dir="2700000" algn="tl" rotWithShape="0">
              <a:prstClr val="black">
                <a:alpha val="40000"/>
              </a:prstClr>
            </a:outerShdw>
          </a:effectLst>
          <a:scene3d>
            <a:camera prst="perspectiveRight"/>
            <a:lightRig rig="balanced" dir="t">
              <a:rot lat="0" lon="0" rev="8700000"/>
            </a:lightRig>
          </a:scene3d>
          <a:sp3d/>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9" name="Title 6">
            <a:extLst>
              <a:ext uri="{FF2B5EF4-FFF2-40B4-BE49-F238E27FC236}">
                <a16:creationId xmlns:a16="http://schemas.microsoft.com/office/drawing/2014/main" id="{E9782277-69E7-4279-A125-F81F85D61631}"/>
              </a:ext>
            </a:extLst>
          </p:cNvPr>
          <p:cNvSpPr txBox="1">
            <a:spLocks noGrp="1"/>
          </p:cNvSpPr>
          <p:nvPr>
            <p:ph type="title"/>
          </p:nvPr>
        </p:nvSpPr>
        <p:spPr>
          <a:xfrm>
            <a:off x="1922570" y="155570"/>
            <a:ext cx="9236765" cy="584775"/>
          </a:xfrm>
          <a:prstGeom prst="rect">
            <a:avLst/>
          </a:prstGeom>
          <a:noFill/>
          <a:ln>
            <a:solidFill>
              <a:schemeClr val="accent1">
                <a:lumMod val="60000"/>
                <a:lumOff val="40000"/>
              </a:schemeClr>
            </a:solidFill>
          </a:ln>
        </p:spPr>
        <p:txBody>
          <a:bodyPr wrap="square" rtlCol="0">
            <a:spAutoFit/>
          </a:bodyPr>
          <a:lstStyle/>
          <a:p>
            <a:pPr algn="ctr"/>
            <a:r>
              <a:rPr lang="en-US" sz="3200" b="1"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Expenses: Line 13 and 14 </a:t>
            </a:r>
          </a:p>
        </p:txBody>
      </p:sp>
      <p:sp>
        <p:nvSpPr>
          <p:cNvPr id="10" name="Content Placeholder 2">
            <a:extLst>
              <a:ext uri="{FF2B5EF4-FFF2-40B4-BE49-F238E27FC236}">
                <a16:creationId xmlns:a16="http://schemas.microsoft.com/office/drawing/2014/main" id="{A5B42261-5CD8-4154-AD2D-D3BD245A6A59}"/>
              </a:ext>
            </a:extLst>
          </p:cNvPr>
          <p:cNvSpPr>
            <a:spLocks noGrp="1"/>
          </p:cNvSpPr>
          <p:nvPr>
            <p:ph idx="1"/>
          </p:nvPr>
        </p:nvSpPr>
        <p:spPr>
          <a:xfrm>
            <a:off x="1295401" y="922908"/>
            <a:ext cx="10896599" cy="5579637"/>
          </a:xfrm>
        </p:spPr>
        <p:txBody>
          <a:bodyPr>
            <a:normAutofit fontScale="92500" lnSpcReduction="10000"/>
          </a:bodyPr>
          <a:lstStyle/>
          <a:p>
            <a:pPr>
              <a:buClr>
                <a:schemeClr val="accent3">
                  <a:lumMod val="50000"/>
                </a:schemeClr>
              </a:buClr>
              <a:buSzPct val="90000"/>
              <a:buFont typeface="Wingdings" panose="05000000000000000000" pitchFamily="2" charset="2"/>
              <a:buChar char="Ø"/>
            </a:pPr>
            <a:r>
              <a:rPr lang="en-US" spc="100" dirty="0">
                <a:solidFill>
                  <a:schemeClr val="tx1">
                    <a:lumMod val="75000"/>
                    <a:lumOff val="25000"/>
                  </a:schemeClr>
                </a:solidFill>
                <a:latin typeface="Arial" panose="020B0604020202020204" pitchFamily="34" charset="0"/>
                <a:cs typeface="Arial" panose="020B0604020202020204" pitchFamily="34" charset="0"/>
              </a:rPr>
              <a:t> </a:t>
            </a:r>
            <a:r>
              <a:rPr lang="en-US" sz="2600" b="1" spc="100" dirty="0">
                <a:solidFill>
                  <a:schemeClr val="tx1">
                    <a:lumMod val="85000"/>
                    <a:lumOff val="15000"/>
                  </a:schemeClr>
                </a:solidFill>
                <a:latin typeface="Arial" panose="020B0604020202020204" pitchFamily="34" charset="0"/>
                <a:cs typeface="Arial" panose="020B0604020202020204" pitchFamily="34" charset="0"/>
              </a:rPr>
              <a:t>Line 13: </a:t>
            </a:r>
            <a:r>
              <a:rPr lang="en-US" sz="2600" spc="100" dirty="0">
                <a:solidFill>
                  <a:schemeClr val="tx1">
                    <a:lumMod val="85000"/>
                    <a:lumOff val="15000"/>
                  </a:schemeClr>
                </a:solidFill>
                <a:latin typeface="Arial" panose="020B0604020202020204" pitchFamily="34" charset="0"/>
                <a:cs typeface="Arial" panose="020B0604020202020204" pitchFamily="34" charset="0"/>
              </a:rPr>
              <a:t>Postage and Office Supplies</a:t>
            </a:r>
          </a:p>
          <a:p>
            <a:pPr lvl="1">
              <a:buClr>
                <a:schemeClr val="accent3">
                  <a:lumMod val="50000"/>
                </a:schemeClr>
              </a:buClr>
              <a:buSzPct val="90000"/>
              <a:buFont typeface="Wingdings" panose="05000000000000000000" pitchFamily="2" charset="2"/>
              <a:buChar char="Ø"/>
            </a:pPr>
            <a:r>
              <a:rPr lang="en-US" sz="2000" b="1" spc="100" dirty="0">
                <a:solidFill>
                  <a:schemeClr val="tx1">
                    <a:lumMod val="75000"/>
                    <a:lumOff val="25000"/>
                  </a:schemeClr>
                </a:solidFill>
                <a:latin typeface="Arial" panose="020B0604020202020204" pitchFamily="34" charset="0"/>
                <a:cs typeface="Arial" panose="020B0604020202020204" pitchFamily="34" charset="0"/>
              </a:rPr>
              <a:t>NOTE: </a:t>
            </a:r>
            <a:r>
              <a:rPr lang="en-US" sz="2000" spc="100" dirty="0">
                <a:solidFill>
                  <a:schemeClr val="tx1">
                    <a:lumMod val="75000"/>
                    <a:lumOff val="25000"/>
                  </a:schemeClr>
                </a:solidFill>
                <a:latin typeface="Arial" panose="020B0604020202020204" pitchFamily="34" charset="0"/>
                <a:cs typeface="Arial" panose="020B0604020202020204" pitchFamily="34" charset="0"/>
              </a:rPr>
              <a:t>if these expenses are Service Related; DSO/CSO (i.e. paper, ink, equipment, postage to mail in a claim, snacks for Veterans waiting) they are recorded on line 14 using the proper schedule.</a:t>
            </a:r>
          </a:p>
          <a:p>
            <a:pPr lvl="1">
              <a:buClr>
                <a:schemeClr val="accent3">
                  <a:lumMod val="50000"/>
                </a:schemeClr>
              </a:buClr>
              <a:buSzPct val="90000"/>
              <a:buFont typeface="Wingdings" panose="05000000000000000000" pitchFamily="2" charset="2"/>
              <a:buChar char="Ø"/>
            </a:pPr>
            <a:endParaRPr lang="en-US" spc="100" dirty="0">
              <a:solidFill>
                <a:schemeClr val="tx1">
                  <a:lumMod val="75000"/>
                  <a:lumOff val="25000"/>
                </a:schemeClr>
              </a:solidFill>
              <a:latin typeface="Arial" panose="020B0604020202020204" pitchFamily="34" charset="0"/>
              <a:cs typeface="Arial" panose="020B0604020202020204" pitchFamily="34" charset="0"/>
            </a:endParaRPr>
          </a:p>
          <a:p>
            <a:pPr>
              <a:buClr>
                <a:schemeClr val="accent3">
                  <a:lumMod val="50000"/>
                </a:schemeClr>
              </a:buClr>
              <a:buSzPct val="90000"/>
              <a:buFont typeface="Wingdings" panose="05000000000000000000" pitchFamily="2" charset="2"/>
              <a:buChar char="Ø"/>
            </a:pPr>
            <a:r>
              <a:rPr lang="en-US" b="1" spc="100" dirty="0">
                <a:solidFill>
                  <a:schemeClr val="tx1">
                    <a:lumMod val="85000"/>
                    <a:lumOff val="15000"/>
                  </a:schemeClr>
                </a:solidFill>
                <a:latin typeface="Arial" panose="020B0604020202020204" pitchFamily="34" charset="0"/>
                <a:cs typeface="Arial" panose="020B0604020202020204" pitchFamily="34" charset="0"/>
              </a:rPr>
              <a:t> </a:t>
            </a:r>
            <a:r>
              <a:rPr lang="en-US" sz="2600" b="1" spc="100" dirty="0">
                <a:solidFill>
                  <a:schemeClr val="tx1">
                    <a:lumMod val="85000"/>
                    <a:lumOff val="15000"/>
                  </a:schemeClr>
                </a:solidFill>
                <a:latin typeface="Arial" panose="020B0604020202020204" pitchFamily="34" charset="0"/>
                <a:cs typeface="Arial" panose="020B0604020202020204" pitchFamily="34" charset="0"/>
              </a:rPr>
              <a:t>Line 14: </a:t>
            </a:r>
            <a:r>
              <a:rPr lang="en-US" sz="2600" spc="100" dirty="0">
                <a:solidFill>
                  <a:schemeClr val="tx1">
                    <a:lumMod val="85000"/>
                    <a:lumOff val="15000"/>
                  </a:schemeClr>
                </a:solidFill>
                <a:latin typeface="Arial" panose="020B0604020202020204" pitchFamily="34" charset="0"/>
                <a:cs typeface="Arial" panose="020B0604020202020204" pitchFamily="34" charset="0"/>
              </a:rPr>
              <a:t>Service and Charitable Expenses</a:t>
            </a:r>
          </a:p>
          <a:p>
            <a:pPr lvl="1">
              <a:buClr>
                <a:schemeClr val="accent3">
                  <a:lumMod val="50000"/>
                </a:schemeClr>
              </a:buClr>
              <a:buSzPct val="90000"/>
              <a:buFont typeface="Wingdings" panose="05000000000000000000" pitchFamily="2" charset="2"/>
              <a:buChar char="Ø"/>
            </a:pPr>
            <a:r>
              <a:rPr lang="en-US" spc="100" dirty="0">
                <a:solidFill>
                  <a:schemeClr val="tx1">
                    <a:lumMod val="75000"/>
                    <a:lumOff val="25000"/>
                  </a:schemeClr>
                </a:solidFill>
                <a:latin typeface="Arial" panose="020B0604020202020204" pitchFamily="34" charset="0"/>
                <a:cs typeface="Arial" panose="020B0604020202020204" pitchFamily="34" charset="0"/>
              </a:rPr>
              <a:t>These expenses are for service programs and activities that provide DIRECT and SUBSTANTIAL benefit to disabled veterans and their families (Emergency relief, Dept. committees, NSF, NDVWSC, VAVS activities to include Bingo, etc.).</a:t>
            </a:r>
          </a:p>
          <a:p>
            <a:pPr lvl="1">
              <a:buClr>
                <a:schemeClr val="accent3">
                  <a:lumMod val="50000"/>
                </a:schemeClr>
              </a:buClr>
              <a:buSzPct val="90000"/>
              <a:buFont typeface="Wingdings" panose="05000000000000000000" pitchFamily="2" charset="2"/>
              <a:buChar char="Ø"/>
            </a:pPr>
            <a:r>
              <a:rPr lang="en-US" spc="100" dirty="0">
                <a:solidFill>
                  <a:schemeClr val="tx1">
                    <a:lumMod val="75000"/>
                    <a:lumOff val="25000"/>
                  </a:schemeClr>
                </a:solidFill>
                <a:latin typeface="Arial" panose="020B0604020202020204" pitchFamily="34" charset="0"/>
                <a:cs typeface="Arial" panose="020B0604020202020204" pitchFamily="34" charset="0"/>
              </a:rPr>
              <a:t> This category is one of the hardest to justify</a:t>
            </a:r>
          </a:p>
          <a:p>
            <a:pPr lvl="2">
              <a:lnSpc>
                <a:spcPct val="110000"/>
              </a:lnSpc>
              <a:buClr>
                <a:schemeClr val="accent3">
                  <a:lumMod val="50000"/>
                </a:schemeClr>
              </a:buClr>
              <a:buSzPct val="90000"/>
              <a:buFont typeface="Wingdings" panose="05000000000000000000" pitchFamily="2" charset="2"/>
              <a:buChar char="Ø"/>
            </a:pPr>
            <a:r>
              <a:rPr lang="en-US" spc="100" dirty="0">
                <a:solidFill>
                  <a:schemeClr val="tx1">
                    <a:lumMod val="75000"/>
                    <a:lumOff val="25000"/>
                  </a:schemeClr>
                </a:solidFill>
                <a:latin typeface="Arial" panose="020B0604020202020204" pitchFamily="34" charset="0"/>
                <a:cs typeface="Arial" panose="020B0604020202020204" pitchFamily="34" charset="0"/>
              </a:rPr>
              <a:t> </a:t>
            </a:r>
            <a:r>
              <a:rPr lang="en-US" b="1" spc="100" dirty="0">
                <a:solidFill>
                  <a:schemeClr val="tx1">
                    <a:lumMod val="75000"/>
                    <a:lumOff val="25000"/>
                  </a:schemeClr>
                </a:solidFill>
                <a:latin typeface="Arial" panose="020B0604020202020204" pitchFamily="34" charset="0"/>
                <a:cs typeface="Arial" panose="020B0604020202020204" pitchFamily="34" charset="0"/>
              </a:rPr>
              <a:t>Food for Chapter Meetings, and Chaplain activities (i.e. flowers) is Line 21</a:t>
            </a:r>
          </a:p>
          <a:p>
            <a:pPr lvl="2">
              <a:lnSpc>
                <a:spcPct val="110000"/>
              </a:lnSpc>
              <a:buClr>
                <a:schemeClr val="accent3">
                  <a:lumMod val="50000"/>
                </a:schemeClr>
              </a:buClr>
              <a:buSzPct val="90000"/>
              <a:buFont typeface="Wingdings" panose="05000000000000000000" pitchFamily="2" charset="2"/>
              <a:buChar char="Ø"/>
            </a:pPr>
            <a:r>
              <a:rPr lang="en-US" b="1" spc="100" dirty="0">
                <a:solidFill>
                  <a:schemeClr val="tx1">
                    <a:lumMod val="75000"/>
                    <a:lumOff val="25000"/>
                  </a:schemeClr>
                </a:solidFill>
                <a:latin typeface="Arial" panose="020B0604020202020204" pitchFamily="34" charset="0"/>
                <a:cs typeface="Arial" panose="020B0604020202020204" pitchFamily="34" charset="0"/>
              </a:rPr>
              <a:t> Some Fund Raising is Line 21</a:t>
            </a:r>
          </a:p>
          <a:p>
            <a:pPr lvl="1">
              <a:buClr>
                <a:schemeClr val="accent3">
                  <a:lumMod val="50000"/>
                </a:schemeClr>
              </a:buClr>
              <a:buSzPct val="90000"/>
              <a:buFont typeface="Wingdings" panose="05000000000000000000" pitchFamily="2" charset="2"/>
              <a:buChar char="Ø"/>
            </a:pPr>
            <a:r>
              <a:rPr lang="en-US" spc="100" dirty="0">
                <a:solidFill>
                  <a:schemeClr val="tx1">
                    <a:lumMod val="75000"/>
                    <a:lumOff val="25000"/>
                  </a:schemeClr>
                </a:solidFill>
                <a:latin typeface="Arial" panose="020B0604020202020204" pitchFamily="34" charset="0"/>
                <a:cs typeface="Arial" panose="020B0604020202020204" pitchFamily="34" charset="0"/>
              </a:rPr>
              <a:t>Must substantiate with receipts or other supporting documentation to include who the payment was made to and why.</a:t>
            </a:r>
          </a:p>
          <a:p>
            <a:pPr lvl="1">
              <a:buClr>
                <a:schemeClr val="accent3">
                  <a:lumMod val="50000"/>
                </a:schemeClr>
              </a:buClr>
              <a:buSzPct val="90000"/>
              <a:buFont typeface="Wingdings" panose="05000000000000000000" pitchFamily="2" charset="2"/>
              <a:buChar char="Ø"/>
            </a:pPr>
            <a:r>
              <a:rPr lang="en-US" spc="100" dirty="0">
                <a:solidFill>
                  <a:schemeClr val="tx1">
                    <a:lumMod val="75000"/>
                    <a:lumOff val="25000"/>
                  </a:schemeClr>
                </a:solidFill>
                <a:latin typeface="Arial" panose="020B0604020202020204" pitchFamily="34" charset="0"/>
                <a:cs typeface="Arial" panose="020B0604020202020204" pitchFamily="34" charset="0"/>
              </a:rPr>
              <a:t>Be sure to attach proper schedules for line 14 expenses.</a:t>
            </a:r>
          </a:p>
        </p:txBody>
      </p:sp>
    </p:spTree>
    <p:extLst>
      <p:ext uri="{BB962C8B-B14F-4D97-AF65-F5344CB8AC3E}">
        <p14:creationId xmlns:p14="http://schemas.microsoft.com/office/powerpoint/2010/main" val="21910548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8BB434"/>
      </a:accent1>
      <a:accent2>
        <a:srgbClr val="33A583"/>
      </a:accent2>
      <a:accent3>
        <a:srgbClr val="3594B4"/>
      </a:accent3>
      <a:accent4>
        <a:srgbClr val="6063B4"/>
      </a:accent4>
      <a:accent5>
        <a:srgbClr val="D35731"/>
      </a:accent5>
      <a:accent6>
        <a:srgbClr val="EBAC4B"/>
      </a:accent6>
      <a:hlink>
        <a:srgbClr val="65AD30"/>
      </a:hlink>
      <a:folHlink>
        <a:srgbClr val="8ED25B"/>
      </a:folHlink>
    </a:clrScheme>
    <a:fontScheme name="Parallax">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1A9F9826-882C-40B9-8F38-5A3B8CFD19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TotalTime>
  <Words>1496</Words>
  <Application>Microsoft Office PowerPoint</Application>
  <PresentationFormat>Widescreen</PresentationFormat>
  <Paragraphs>160</Paragraphs>
  <Slides>19</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Arial Nova</vt:lpstr>
      <vt:lpstr>Calibri</vt:lpstr>
      <vt:lpstr>Calibri Light</vt:lpstr>
      <vt:lpstr>Corbel</vt:lpstr>
      <vt:lpstr>Wingdings</vt:lpstr>
      <vt:lpstr>Parallax</vt:lpstr>
      <vt:lpstr>PowerPoint Presentation</vt:lpstr>
      <vt:lpstr>Annual Financial Report (AFR) Preparation</vt:lpstr>
      <vt:lpstr>Instructor</vt:lpstr>
      <vt:lpstr>Department Note</vt:lpstr>
      <vt:lpstr>What Am I To Do with the AFR ?</vt:lpstr>
      <vt:lpstr>Income: Lines 1 through 6</vt:lpstr>
      <vt:lpstr>Income: Lines 8 through 10</vt:lpstr>
      <vt:lpstr>Expenses: Line 11 and 12 </vt:lpstr>
      <vt:lpstr>Expenses: Line 13 and 14 </vt:lpstr>
      <vt:lpstr>Expenses: Line 15 through 17 </vt:lpstr>
      <vt:lpstr>Expenses: Line 18 and 19</vt:lpstr>
      <vt:lpstr>Expenses: Line 20 and 21</vt:lpstr>
      <vt:lpstr>Expenses: Line 22 and Ending Balance</vt:lpstr>
      <vt:lpstr>Liquid Assets: Lines 23 through 27</vt:lpstr>
      <vt:lpstr>Points to Remember</vt:lpstr>
      <vt:lpstr>AFR Assistance Contact</vt:lpstr>
      <vt:lpstr>PowerPoint Presentation</vt:lpstr>
      <vt:lpstr>PowerPoint Presentation</vt:lpstr>
      <vt:lpstr>Department of Virginia P.O. Box 7176 Roanoke, VA  24019-0147  540-206-2575       toll free: 866-706-5889  www.VirginiaDAV.org                                                                 @DAVVirginia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Procunier</dc:creator>
  <cp:lastModifiedBy>James Procunier</cp:lastModifiedBy>
  <cp:revision>5</cp:revision>
  <dcterms:created xsi:type="dcterms:W3CDTF">2020-02-16T18:04:02Z</dcterms:created>
  <dcterms:modified xsi:type="dcterms:W3CDTF">2020-03-11T23:53:59Z</dcterms:modified>
</cp:coreProperties>
</file>