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31"/>
  </p:notesMasterIdLst>
  <p:sldIdLst>
    <p:sldId id="260" r:id="rId2"/>
    <p:sldId id="264" r:id="rId3"/>
    <p:sldId id="267" r:id="rId4"/>
    <p:sldId id="266" r:id="rId5"/>
    <p:sldId id="268" r:id="rId6"/>
    <p:sldId id="355" r:id="rId7"/>
    <p:sldId id="265" r:id="rId8"/>
    <p:sldId id="356" r:id="rId9"/>
    <p:sldId id="354" r:id="rId10"/>
    <p:sldId id="358" r:id="rId11"/>
    <p:sldId id="269" r:id="rId12"/>
    <p:sldId id="270" r:id="rId13"/>
    <p:sldId id="359" r:id="rId14"/>
    <p:sldId id="363" r:id="rId15"/>
    <p:sldId id="361" r:id="rId16"/>
    <p:sldId id="357" r:id="rId17"/>
    <p:sldId id="362" r:id="rId18"/>
    <p:sldId id="360" r:id="rId19"/>
    <p:sldId id="364" r:id="rId20"/>
    <p:sldId id="365" r:id="rId21"/>
    <p:sldId id="366" r:id="rId22"/>
    <p:sldId id="367" r:id="rId23"/>
    <p:sldId id="368" r:id="rId24"/>
    <p:sldId id="369" r:id="rId25"/>
    <p:sldId id="370" r:id="rId26"/>
    <p:sldId id="376" r:id="rId27"/>
    <p:sldId id="371" r:id="rId28"/>
    <p:sldId id="257" r:id="rId29"/>
    <p:sldId id="37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2"/>
    <a:srgbClr val="FAFC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46482B-18EE-4C07-AD48-A204295B3062}" v="1" dt="2023-10-02T18:20:42.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4" autoAdjust="0"/>
    <p:restoredTop sz="94660"/>
  </p:normalViewPr>
  <p:slideViewPr>
    <p:cSldViewPr snapToGrid="0">
      <p:cViewPr varScale="1">
        <p:scale>
          <a:sx n="105" d="100"/>
          <a:sy n="105" d="100"/>
        </p:scale>
        <p:origin x="726" y="90"/>
      </p:cViewPr>
      <p:guideLst/>
    </p:cSldViewPr>
  </p:slideViewPr>
  <p:notesTextViewPr>
    <p:cViewPr>
      <p:scale>
        <a:sx n="1" d="1"/>
        <a:sy n="1" d="1"/>
      </p:scale>
      <p:origin x="0" y="0"/>
    </p:cViewPr>
  </p:notesTextViewPr>
  <p:sorterViewPr>
    <p:cViewPr>
      <p:scale>
        <a:sx n="47" d="100"/>
        <a:sy n="47"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920862-E4EF-4E3B-9431-5D22EBFD212E}" type="doc">
      <dgm:prSet loTypeId="urn:microsoft.com/office/officeart/2005/8/layout/cycle8" loCatId="cycle" qsTypeId="urn:microsoft.com/office/officeart/2005/8/quickstyle/3d3" qsCatId="3D" csTypeId="urn:microsoft.com/office/officeart/2005/8/colors/colorful4" csCatId="colorful" phldr="1"/>
      <dgm:spPr/>
      <dgm:t>
        <a:bodyPr/>
        <a:lstStyle/>
        <a:p>
          <a:endParaRPr lang="en-US"/>
        </a:p>
      </dgm:t>
    </dgm:pt>
    <dgm:pt modelId="{D3AEBFD6-8F34-4EF2-B19D-15881EC9D47C}">
      <dgm:prSet phldrT="[Text]" custT="1"/>
      <dgm:spPr/>
      <dgm:t>
        <a:bodyPr/>
        <a:lstStyle/>
        <a:p>
          <a:r>
            <a:rPr lang="en-US" sz="1400" b="1" dirty="0">
              <a:solidFill>
                <a:schemeClr val="tx1"/>
              </a:solidFill>
            </a:rPr>
            <a:t>National HQ</a:t>
          </a:r>
        </a:p>
      </dgm:t>
    </dgm:pt>
    <dgm:pt modelId="{9FF8732D-A689-489D-817E-F1FA51FF81F3}" type="parTrans" cxnId="{03214F95-E3A2-4FF8-8229-90421FD3354E}">
      <dgm:prSet/>
      <dgm:spPr/>
      <dgm:t>
        <a:bodyPr/>
        <a:lstStyle/>
        <a:p>
          <a:endParaRPr lang="en-US"/>
        </a:p>
      </dgm:t>
    </dgm:pt>
    <dgm:pt modelId="{D7BE1B94-0F42-45F9-B079-82C0B5053B23}" type="sibTrans" cxnId="{03214F95-E3A2-4FF8-8229-90421FD3354E}">
      <dgm:prSet/>
      <dgm:spPr/>
      <dgm:t>
        <a:bodyPr/>
        <a:lstStyle/>
        <a:p>
          <a:endParaRPr lang="en-US"/>
        </a:p>
      </dgm:t>
    </dgm:pt>
    <dgm:pt modelId="{53204731-AB1D-4FC4-97A2-38BA0636618E}">
      <dgm:prSet phldrT="[Text]" custT="1"/>
      <dgm:spPr/>
      <dgm:t>
        <a:bodyPr/>
        <a:lstStyle/>
        <a:p>
          <a:r>
            <a:rPr lang="en-US" sz="1500" b="1" dirty="0">
              <a:solidFill>
                <a:schemeClr val="tx1"/>
              </a:solidFill>
            </a:rPr>
            <a:t>Dept.  HQ</a:t>
          </a:r>
        </a:p>
      </dgm:t>
    </dgm:pt>
    <dgm:pt modelId="{44D9DCBC-81F6-42FC-8340-6429F622D204}" type="parTrans" cxnId="{C2EA76B8-D397-4CFA-8703-76FC4D1BF54C}">
      <dgm:prSet/>
      <dgm:spPr/>
      <dgm:t>
        <a:bodyPr/>
        <a:lstStyle/>
        <a:p>
          <a:endParaRPr lang="en-US"/>
        </a:p>
      </dgm:t>
    </dgm:pt>
    <dgm:pt modelId="{8CE809BF-6557-46B8-A866-0ABC29A419A8}" type="sibTrans" cxnId="{C2EA76B8-D397-4CFA-8703-76FC4D1BF54C}">
      <dgm:prSet/>
      <dgm:spPr/>
      <dgm:t>
        <a:bodyPr/>
        <a:lstStyle/>
        <a:p>
          <a:endParaRPr lang="en-US"/>
        </a:p>
      </dgm:t>
    </dgm:pt>
    <dgm:pt modelId="{977CD713-FEEA-47E4-81E2-23032740CC76}">
      <dgm:prSet phldrT="[Text]" custT="1"/>
      <dgm:spPr/>
      <dgm:t>
        <a:bodyPr/>
        <a:lstStyle/>
        <a:p>
          <a:r>
            <a:rPr lang="en-US" sz="1400" b="1" dirty="0">
              <a:solidFill>
                <a:schemeClr val="tx1"/>
              </a:solidFill>
            </a:rPr>
            <a:t>Chapter</a:t>
          </a:r>
        </a:p>
      </dgm:t>
    </dgm:pt>
    <dgm:pt modelId="{AD0718CD-20BB-400E-B5D1-40A69FB28B7C}" type="parTrans" cxnId="{B7C845EF-06F0-4FA8-82DE-CA627F25FD7A}">
      <dgm:prSet/>
      <dgm:spPr/>
      <dgm:t>
        <a:bodyPr/>
        <a:lstStyle/>
        <a:p>
          <a:endParaRPr lang="en-US"/>
        </a:p>
      </dgm:t>
    </dgm:pt>
    <dgm:pt modelId="{CC13694B-C4D7-4BFA-BF4A-A25F2FE7CA32}" type="sibTrans" cxnId="{B7C845EF-06F0-4FA8-82DE-CA627F25FD7A}">
      <dgm:prSet/>
      <dgm:spPr/>
      <dgm:t>
        <a:bodyPr/>
        <a:lstStyle/>
        <a:p>
          <a:endParaRPr lang="en-US"/>
        </a:p>
      </dgm:t>
    </dgm:pt>
    <dgm:pt modelId="{40935AB4-F0EE-4002-8A5E-4DE152248E88}">
      <dgm:prSet phldrT="[Text]"/>
      <dgm:spPr/>
      <dgm:t>
        <a:bodyPr/>
        <a:lstStyle/>
        <a:p>
          <a:r>
            <a:rPr lang="en-US" b="1" dirty="0">
              <a:solidFill>
                <a:schemeClr val="tx1"/>
              </a:solidFill>
            </a:rPr>
            <a:t>Chapter Officers</a:t>
          </a:r>
        </a:p>
      </dgm:t>
    </dgm:pt>
    <dgm:pt modelId="{264D898A-6FDB-4677-8807-79DEBC684634}" type="parTrans" cxnId="{B18D6CFF-9EC4-4CE3-9BDC-55F637A8240D}">
      <dgm:prSet/>
      <dgm:spPr/>
      <dgm:t>
        <a:bodyPr/>
        <a:lstStyle/>
        <a:p>
          <a:endParaRPr lang="en-US"/>
        </a:p>
      </dgm:t>
    </dgm:pt>
    <dgm:pt modelId="{1D871CE2-82E1-430B-A0F2-1B2337BDEA28}" type="sibTrans" cxnId="{B18D6CFF-9EC4-4CE3-9BDC-55F637A8240D}">
      <dgm:prSet/>
      <dgm:spPr/>
      <dgm:t>
        <a:bodyPr/>
        <a:lstStyle/>
        <a:p>
          <a:endParaRPr lang="en-US"/>
        </a:p>
      </dgm:t>
    </dgm:pt>
    <dgm:pt modelId="{2D67996B-39B3-40F3-A2EF-8F67AAB5C960}">
      <dgm:prSet phldrT="[Text]" custT="1"/>
      <dgm:spPr/>
      <dgm:t>
        <a:bodyPr/>
        <a:lstStyle/>
        <a:p>
          <a:r>
            <a:rPr lang="en-US" sz="1300" b="1" dirty="0">
              <a:solidFill>
                <a:schemeClr val="tx1"/>
              </a:solidFill>
            </a:rPr>
            <a:t>Chapter members</a:t>
          </a:r>
        </a:p>
      </dgm:t>
    </dgm:pt>
    <dgm:pt modelId="{5EBD8250-D49A-4CD3-935A-4EA7F39F82E9}" type="parTrans" cxnId="{EF567A5C-E801-47DD-B5A4-8139F3ECAAC6}">
      <dgm:prSet/>
      <dgm:spPr/>
      <dgm:t>
        <a:bodyPr/>
        <a:lstStyle/>
        <a:p>
          <a:endParaRPr lang="en-US"/>
        </a:p>
      </dgm:t>
    </dgm:pt>
    <dgm:pt modelId="{716D3B7F-3220-420C-ABFC-4615B31C3C9E}" type="sibTrans" cxnId="{EF567A5C-E801-47DD-B5A4-8139F3ECAAC6}">
      <dgm:prSet/>
      <dgm:spPr/>
      <dgm:t>
        <a:bodyPr/>
        <a:lstStyle/>
        <a:p>
          <a:endParaRPr lang="en-US"/>
        </a:p>
      </dgm:t>
    </dgm:pt>
    <dgm:pt modelId="{CDC60DC7-83F7-4489-A464-61964C11CB69}" type="pres">
      <dgm:prSet presAssocID="{C3920862-E4EF-4E3B-9431-5D22EBFD212E}" presName="compositeShape" presStyleCnt="0">
        <dgm:presLayoutVars>
          <dgm:chMax val="7"/>
          <dgm:dir/>
          <dgm:resizeHandles val="exact"/>
        </dgm:presLayoutVars>
      </dgm:prSet>
      <dgm:spPr/>
    </dgm:pt>
    <dgm:pt modelId="{5207BBD3-8486-4B31-8AA7-87FA5C0DE074}" type="pres">
      <dgm:prSet presAssocID="{C3920862-E4EF-4E3B-9431-5D22EBFD212E}" presName="wedge1" presStyleLbl="node1" presStyleIdx="0" presStyleCnt="5"/>
      <dgm:spPr/>
    </dgm:pt>
    <dgm:pt modelId="{0E5EE21D-E131-4E11-A2EC-14B7C6F16578}" type="pres">
      <dgm:prSet presAssocID="{C3920862-E4EF-4E3B-9431-5D22EBFD212E}" presName="dummy1a" presStyleCnt="0"/>
      <dgm:spPr/>
    </dgm:pt>
    <dgm:pt modelId="{E6EDC2F7-88F8-4F2D-980A-89D2CD2A0D55}" type="pres">
      <dgm:prSet presAssocID="{C3920862-E4EF-4E3B-9431-5D22EBFD212E}" presName="dummy1b" presStyleCnt="0"/>
      <dgm:spPr/>
    </dgm:pt>
    <dgm:pt modelId="{EB558E85-F41F-4D5E-9A4D-0F7492F9E7E5}" type="pres">
      <dgm:prSet presAssocID="{C3920862-E4EF-4E3B-9431-5D22EBFD212E}" presName="wedge1Tx" presStyleLbl="node1" presStyleIdx="0" presStyleCnt="5">
        <dgm:presLayoutVars>
          <dgm:chMax val="0"/>
          <dgm:chPref val="0"/>
          <dgm:bulletEnabled val="1"/>
        </dgm:presLayoutVars>
      </dgm:prSet>
      <dgm:spPr/>
    </dgm:pt>
    <dgm:pt modelId="{DE36018B-7D1D-4F85-8AE5-36E592071B54}" type="pres">
      <dgm:prSet presAssocID="{C3920862-E4EF-4E3B-9431-5D22EBFD212E}" presName="wedge2" presStyleLbl="node1" presStyleIdx="1" presStyleCnt="5" custScaleX="92046" custScaleY="90690"/>
      <dgm:spPr/>
    </dgm:pt>
    <dgm:pt modelId="{C787BA17-533C-4B62-BB15-0BBD55DF4C8F}" type="pres">
      <dgm:prSet presAssocID="{C3920862-E4EF-4E3B-9431-5D22EBFD212E}" presName="dummy2a" presStyleCnt="0"/>
      <dgm:spPr/>
    </dgm:pt>
    <dgm:pt modelId="{22C54414-F643-4F57-B014-B3A03334CF0A}" type="pres">
      <dgm:prSet presAssocID="{C3920862-E4EF-4E3B-9431-5D22EBFD212E}" presName="dummy2b" presStyleCnt="0"/>
      <dgm:spPr/>
    </dgm:pt>
    <dgm:pt modelId="{8880D766-B73B-4D74-B143-06BDD08BE720}" type="pres">
      <dgm:prSet presAssocID="{C3920862-E4EF-4E3B-9431-5D22EBFD212E}" presName="wedge2Tx" presStyleLbl="node1" presStyleIdx="1" presStyleCnt="5">
        <dgm:presLayoutVars>
          <dgm:chMax val="0"/>
          <dgm:chPref val="0"/>
          <dgm:bulletEnabled val="1"/>
        </dgm:presLayoutVars>
      </dgm:prSet>
      <dgm:spPr/>
    </dgm:pt>
    <dgm:pt modelId="{334007B4-2A1C-48A3-9B60-0490AF41490A}" type="pres">
      <dgm:prSet presAssocID="{C3920862-E4EF-4E3B-9431-5D22EBFD212E}" presName="wedge3" presStyleLbl="node1" presStyleIdx="2" presStyleCnt="5" custLinFactNeighborX="-415" custLinFactNeighborY="-2267"/>
      <dgm:spPr/>
    </dgm:pt>
    <dgm:pt modelId="{DF4F4E39-5CAE-40DD-A3C6-224DDB47D000}" type="pres">
      <dgm:prSet presAssocID="{C3920862-E4EF-4E3B-9431-5D22EBFD212E}" presName="dummy3a" presStyleCnt="0"/>
      <dgm:spPr/>
    </dgm:pt>
    <dgm:pt modelId="{74CDA515-E65A-4910-A18A-6DA06EA92596}" type="pres">
      <dgm:prSet presAssocID="{C3920862-E4EF-4E3B-9431-5D22EBFD212E}" presName="dummy3b" presStyleCnt="0"/>
      <dgm:spPr/>
    </dgm:pt>
    <dgm:pt modelId="{9125879A-0BB9-40A9-9502-5C2B644C8A4C}" type="pres">
      <dgm:prSet presAssocID="{C3920862-E4EF-4E3B-9431-5D22EBFD212E}" presName="wedge3Tx" presStyleLbl="node1" presStyleIdx="2" presStyleCnt="5">
        <dgm:presLayoutVars>
          <dgm:chMax val="0"/>
          <dgm:chPref val="0"/>
          <dgm:bulletEnabled val="1"/>
        </dgm:presLayoutVars>
      </dgm:prSet>
      <dgm:spPr/>
    </dgm:pt>
    <dgm:pt modelId="{FAD315AE-0156-4C23-BCD0-D82473BC5E85}" type="pres">
      <dgm:prSet presAssocID="{C3920862-E4EF-4E3B-9431-5D22EBFD212E}" presName="wedge4" presStyleLbl="node1" presStyleIdx="3" presStyleCnt="5" custLinFactNeighborX="-1244" custLinFactNeighborY="-624"/>
      <dgm:spPr/>
    </dgm:pt>
    <dgm:pt modelId="{AAD2C895-323F-40F4-AFFB-5966A5BDBF5F}" type="pres">
      <dgm:prSet presAssocID="{C3920862-E4EF-4E3B-9431-5D22EBFD212E}" presName="dummy4a" presStyleCnt="0"/>
      <dgm:spPr/>
    </dgm:pt>
    <dgm:pt modelId="{9B895EE1-9993-4435-BF42-644AFD9C3254}" type="pres">
      <dgm:prSet presAssocID="{C3920862-E4EF-4E3B-9431-5D22EBFD212E}" presName="dummy4b" presStyleCnt="0"/>
      <dgm:spPr/>
    </dgm:pt>
    <dgm:pt modelId="{A202324E-28EF-45DE-885F-BFB7D7B26616}" type="pres">
      <dgm:prSet presAssocID="{C3920862-E4EF-4E3B-9431-5D22EBFD212E}" presName="wedge4Tx" presStyleLbl="node1" presStyleIdx="3" presStyleCnt="5">
        <dgm:presLayoutVars>
          <dgm:chMax val="0"/>
          <dgm:chPref val="0"/>
          <dgm:bulletEnabled val="1"/>
        </dgm:presLayoutVars>
      </dgm:prSet>
      <dgm:spPr/>
    </dgm:pt>
    <dgm:pt modelId="{EA0EA402-206C-48A9-BE7B-1C6631A6D5A1}" type="pres">
      <dgm:prSet presAssocID="{C3920862-E4EF-4E3B-9431-5D22EBFD212E}" presName="wedge5" presStyleLbl="node1" presStyleIdx="4" presStyleCnt="5"/>
      <dgm:spPr/>
    </dgm:pt>
    <dgm:pt modelId="{1E5561CC-8C4C-49EB-A7F1-B45ED8B2FB15}" type="pres">
      <dgm:prSet presAssocID="{C3920862-E4EF-4E3B-9431-5D22EBFD212E}" presName="dummy5a" presStyleCnt="0"/>
      <dgm:spPr/>
    </dgm:pt>
    <dgm:pt modelId="{EB6E7F2A-C01C-4FC5-B879-0CA2EA49B2A6}" type="pres">
      <dgm:prSet presAssocID="{C3920862-E4EF-4E3B-9431-5D22EBFD212E}" presName="dummy5b" presStyleCnt="0"/>
      <dgm:spPr/>
    </dgm:pt>
    <dgm:pt modelId="{72DDEF41-BC0B-45B0-98A3-58F7417B59C9}" type="pres">
      <dgm:prSet presAssocID="{C3920862-E4EF-4E3B-9431-5D22EBFD212E}" presName="wedge5Tx" presStyleLbl="node1" presStyleIdx="4" presStyleCnt="5">
        <dgm:presLayoutVars>
          <dgm:chMax val="0"/>
          <dgm:chPref val="0"/>
          <dgm:bulletEnabled val="1"/>
        </dgm:presLayoutVars>
      </dgm:prSet>
      <dgm:spPr/>
    </dgm:pt>
    <dgm:pt modelId="{9BED2389-2CDF-43AF-8F58-E7F7D89B4D85}" type="pres">
      <dgm:prSet presAssocID="{D7BE1B94-0F42-45F9-B079-82C0B5053B23}" presName="arrowWedge1" presStyleLbl="fgSibTrans2D1" presStyleIdx="0" presStyleCnt="5"/>
      <dgm:spPr/>
    </dgm:pt>
    <dgm:pt modelId="{987AD8FE-9C6E-43DF-AAFB-083AE7C16CCF}" type="pres">
      <dgm:prSet presAssocID="{8CE809BF-6557-46B8-A866-0ABC29A419A8}" presName="arrowWedge2" presStyleLbl="fgSibTrans2D1" presStyleIdx="1" presStyleCnt="5"/>
      <dgm:spPr/>
    </dgm:pt>
    <dgm:pt modelId="{CBAB7763-BD8E-4EFC-87F5-AE2A299A7E2A}" type="pres">
      <dgm:prSet presAssocID="{CC13694B-C4D7-4BFA-BF4A-A25F2FE7CA32}" presName="arrowWedge3" presStyleLbl="fgSibTrans2D1" presStyleIdx="2" presStyleCnt="5"/>
      <dgm:spPr/>
    </dgm:pt>
    <dgm:pt modelId="{D6C329B3-F7FE-4679-B3A0-A54F3993F987}" type="pres">
      <dgm:prSet presAssocID="{1D871CE2-82E1-430B-A0F2-1B2337BDEA28}" presName="arrowWedge4" presStyleLbl="fgSibTrans2D1" presStyleIdx="3" presStyleCnt="5"/>
      <dgm:spPr/>
    </dgm:pt>
    <dgm:pt modelId="{61EBBDBC-8457-445F-B97F-690A606C3894}" type="pres">
      <dgm:prSet presAssocID="{716D3B7F-3220-420C-ABFC-4615B31C3C9E}" presName="arrowWedge5" presStyleLbl="fgSibTrans2D1" presStyleIdx="4" presStyleCnt="5"/>
      <dgm:spPr/>
    </dgm:pt>
  </dgm:ptLst>
  <dgm:cxnLst>
    <dgm:cxn modelId="{C871DE09-FB33-4F0C-A75E-89786F467A0D}" type="presOf" srcId="{2D67996B-39B3-40F3-A2EF-8F67AAB5C960}" destId="{EA0EA402-206C-48A9-BE7B-1C6631A6D5A1}" srcOrd="0" destOrd="0" presId="urn:microsoft.com/office/officeart/2005/8/layout/cycle8"/>
    <dgm:cxn modelId="{DA539D1E-0893-4687-8AEE-512ECBA43B5B}" type="presOf" srcId="{40935AB4-F0EE-4002-8A5E-4DE152248E88}" destId="{FAD315AE-0156-4C23-BCD0-D82473BC5E85}" srcOrd="0" destOrd="0" presId="urn:microsoft.com/office/officeart/2005/8/layout/cycle8"/>
    <dgm:cxn modelId="{E8C4CF3C-76F8-4EFF-98C9-2A4CD4956C93}" type="presOf" srcId="{2D67996B-39B3-40F3-A2EF-8F67AAB5C960}" destId="{72DDEF41-BC0B-45B0-98A3-58F7417B59C9}" srcOrd="1" destOrd="0" presId="urn:microsoft.com/office/officeart/2005/8/layout/cycle8"/>
    <dgm:cxn modelId="{DE28423D-0F1C-49F7-8AB5-99EC05631A77}" type="presOf" srcId="{D3AEBFD6-8F34-4EF2-B19D-15881EC9D47C}" destId="{EB558E85-F41F-4D5E-9A4D-0F7492F9E7E5}" srcOrd="1" destOrd="0" presId="urn:microsoft.com/office/officeart/2005/8/layout/cycle8"/>
    <dgm:cxn modelId="{EF567A5C-E801-47DD-B5A4-8139F3ECAAC6}" srcId="{C3920862-E4EF-4E3B-9431-5D22EBFD212E}" destId="{2D67996B-39B3-40F3-A2EF-8F67AAB5C960}" srcOrd="4" destOrd="0" parTransId="{5EBD8250-D49A-4CD3-935A-4EA7F39F82E9}" sibTransId="{716D3B7F-3220-420C-ABFC-4615B31C3C9E}"/>
    <dgm:cxn modelId="{2ACE455D-ED4D-44B6-BC60-C0B3EBC5B124}" type="presOf" srcId="{977CD713-FEEA-47E4-81E2-23032740CC76}" destId="{334007B4-2A1C-48A3-9B60-0490AF41490A}" srcOrd="0" destOrd="0" presId="urn:microsoft.com/office/officeart/2005/8/layout/cycle8"/>
    <dgm:cxn modelId="{03214F95-E3A2-4FF8-8229-90421FD3354E}" srcId="{C3920862-E4EF-4E3B-9431-5D22EBFD212E}" destId="{D3AEBFD6-8F34-4EF2-B19D-15881EC9D47C}" srcOrd="0" destOrd="0" parTransId="{9FF8732D-A689-489D-817E-F1FA51FF81F3}" sibTransId="{D7BE1B94-0F42-45F9-B079-82C0B5053B23}"/>
    <dgm:cxn modelId="{6A1668A7-9A2B-40A8-847B-BF9E315A446D}" type="presOf" srcId="{977CD713-FEEA-47E4-81E2-23032740CC76}" destId="{9125879A-0BB9-40A9-9502-5C2B644C8A4C}" srcOrd="1" destOrd="0" presId="urn:microsoft.com/office/officeart/2005/8/layout/cycle8"/>
    <dgm:cxn modelId="{8D90B9B0-2543-443D-AD3D-E9610F686F90}" type="presOf" srcId="{C3920862-E4EF-4E3B-9431-5D22EBFD212E}" destId="{CDC60DC7-83F7-4489-A464-61964C11CB69}" srcOrd="0" destOrd="0" presId="urn:microsoft.com/office/officeart/2005/8/layout/cycle8"/>
    <dgm:cxn modelId="{C2EA76B8-D397-4CFA-8703-76FC4D1BF54C}" srcId="{C3920862-E4EF-4E3B-9431-5D22EBFD212E}" destId="{53204731-AB1D-4FC4-97A2-38BA0636618E}" srcOrd="1" destOrd="0" parTransId="{44D9DCBC-81F6-42FC-8340-6429F622D204}" sibTransId="{8CE809BF-6557-46B8-A866-0ABC29A419A8}"/>
    <dgm:cxn modelId="{03B597CB-D395-4416-9BFB-78B3863312A4}" type="presOf" srcId="{53204731-AB1D-4FC4-97A2-38BA0636618E}" destId="{8880D766-B73B-4D74-B143-06BDD08BE720}" srcOrd="1" destOrd="0" presId="urn:microsoft.com/office/officeart/2005/8/layout/cycle8"/>
    <dgm:cxn modelId="{BD1618CC-95A1-4B7A-98C4-0A6C390D18D1}" type="presOf" srcId="{D3AEBFD6-8F34-4EF2-B19D-15881EC9D47C}" destId="{5207BBD3-8486-4B31-8AA7-87FA5C0DE074}" srcOrd="0" destOrd="0" presId="urn:microsoft.com/office/officeart/2005/8/layout/cycle8"/>
    <dgm:cxn modelId="{F03CDFE1-8C89-4905-A586-9AB2AF5D6F4A}" type="presOf" srcId="{40935AB4-F0EE-4002-8A5E-4DE152248E88}" destId="{A202324E-28EF-45DE-885F-BFB7D7B26616}" srcOrd="1" destOrd="0" presId="urn:microsoft.com/office/officeart/2005/8/layout/cycle8"/>
    <dgm:cxn modelId="{B7C845EF-06F0-4FA8-82DE-CA627F25FD7A}" srcId="{C3920862-E4EF-4E3B-9431-5D22EBFD212E}" destId="{977CD713-FEEA-47E4-81E2-23032740CC76}" srcOrd="2" destOrd="0" parTransId="{AD0718CD-20BB-400E-B5D1-40A69FB28B7C}" sibTransId="{CC13694B-C4D7-4BFA-BF4A-A25F2FE7CA32}"/>
    <dgm:cxn modelId="{C466A3F4-A293-47FC-A217-8B7C34D06CCE}" type="presOf" srcId="{53204731-AB1D-4FC4-97A2-38BA0636618E}" destId="{DE36018B-7D1D-4F85-8AE5-36E592071B54}" srcOrd="0" destOrd="0" presId="urn:microsoft.com/office/officeart/2005/8/layout/cycle8"/>
    <dgm:cxn modelId="{B18D6CFF-9EC4-4CE3-9BDC-55F637A8240D}" srcId="{C3920862-E4EF-4E3B-9431-5D22EBFD212E}" destId="{40935AB4-F0EE-4002-8A5E-4DE152248E88}" srcOrd="3" destOrd="0" parTransId="{264D898A-6FDB-4677-8807-79DEBC684634}" sibTransId="{1D871CE2-82E1-430B-A0F2-1B2337BDEA28}"/>
    <dgm:cxn modelId="{0EEBB45D-2D37-49E5-8945-5F8675429370}" type="presParOf" srcId="{CDC60DC7-83F7-4489-A464-61964C11CB69}" destId="{5207BBD3-8486-4B31-8AA7-87FA5C0DE074}" srcOrd="0" destOrd="0" presId="urn:microsoft.com/office/officeart/2005/8/layout/cycle8"/>
    <dgm:cxn modelId="{A0802616-78A8-495F-94AB-DACFF1F5A9C4}" type="presParOf" srcId="{CDC60DC7-83F7-4489-A464-61964C11CB69}" destId="{0E5EE21D-E131-4E11-A2EC-14B7C6F16578}" srcOrd="1" destOrd="0" presId="urn:microsoft.com/office/officeart/2005/8/layout/cycle8"/>
    <dgm:cxn modelId="{0F65ADF3-5D51-488A-98E2-1A2224270DF4}" type="presParOf" srcId="{CDC60DC7-83F7-4489-A464-61964C11CB69}" destId="{E6EDC2F7-88F8-4F2D-980A-89D2CD2A0D55}" srcOrd="2" destOrd="0" presId="urn:microsoft.com/office/officeart/2005/8/layout/cycle8"/>
    <dgm:cxn modelId="{FD2F19F6-E997-4EC9-A11D-AC6262E024DE}" type="presParOf" srcId="{CDC60DC7-83F7-4489-A464-61964C11CB69}" destId="{EB558E85-F41F-4D5E-9A4D-0F7492F9E7E5}" srcOrd="3" destOrd="0" presId="urn:microsoft.com/office/officeart/2005/8/layout/cycle8"/>
    <dgm:cxn modelId="{6B8F6B0E-6A9C-4E2C-B69C-DD1885FEE341}" type="presParOf" srcId="{CDC60DC7-83F7-4489-A464-61964C11CB69}" destId="{DE36018B-7D1D-4F85-8AE5-36E592071B54}" srcOrd="4" destOrd="0" presId="urn:microsoft.com/office/officeart/2005/8/layout/cycle8"/>
    <dgm:cxn modelId="{94F9CC3D-A2A3-4755-8177-3416FA83FF9A}" type="presParOf" srcId="{CDC60DC7-83F7-4489-A464-61964C11CB69}" destId="{C787BA17-533C-4B62-BB15-0BBD55DF4C8F}" srcOrd="5" destOrd="0" presId="urn:microsoft.com/office/officeart/2005/8/layout/cycle8"/>
    <dgm:cxn modelId="{C56E0A3D-5F09-47C2-947E-4AE7308AB9C6}" type="presParOf" srcId="{CDC60DC7-83F7-4489-A464-61964C11CB69}" destId="{22C54414-F643-4F57-B014-B3A03334CF0A}" srcOrd="6" destOrd="0" presId="urn:microsoft.com/office/officeart/2005/8/layout/cycle8"/>
    <dgm:cxn modelId="{7666ECC6-2827-43CB-AC35-E28DA255C1BA}" type="presParOf" srcId="{CDC60DC7-83F7-4489-A464-61964C11CB69}" destId="{8880D766-B73B-4D74-B143-06BDD08BE720}" srcOrd="7" destOrd="0" presId="urn:microsoft.com/office/officeart/2005/8/layout/cycle8"/>
    <dgm:cxn modelId="{94492B2B-0EF9-40AF-B107-CAE373DB6E17}" type="presParOf" srcId="{CDC60DC7-83F7-4489-A464-61964C11CB69}" destId="{334007B4-2A1C-48A3-9B60-0490AF41490A}" srcOrd="8" destOrd="0" presId="urn:microsoft.com/office/officeart/2005/8/layout/cycle8"/>
    <dgm:cxn modelId="{EC37A746-0575-467B-92A2-D98254A557FD}" type="presParOf" srcId="{CDC60DC7-83F7-4489-A464-61964C11CB69}" destId="{DF4F4E39-5CAE-40DD-A3C6-224DDB47D000}" srcOrd="9" destOrd="0" presId="urn:microsoft.com/office/officeart/2005/8/layout/cycle8"/>
    <dgm:cxn modelId="{494038FC-919F-4299-AB31-4BA52EFE3196}" type="presParOf" srcId="{CDC60DC7-83F7-4489-A464-61964C11CB69}" destId="{74CDA515-E65A-4910-A18A-6DA06EA92596}" srcOrd="10" destOrd="0" presId="urn:microsoft.com/office/officeart/2005/8/layout/cycle8"/>
    <dgm:cxn modelId="{74B6416D-9D32-42B2-841F-952A0BDF4C0D}" type="presParOf" srcId="{CDC60DC7-83F7-4489-A464-61964C11CB69}" destId="{9125879A-0BB9-40A9-9502-5C2B644C8A4C}" srcOrd="11" destOrd="0" presId="urn:microsoft.com/office/officeart/2005/8/layout/cycle8"/>
    <dgm:cxn modelId="{B0D45EF8-B4F6-4DA8-8A8D-50A1A3CA7414}" type="presParOf" srcId="{CDC60DC7-83F7-4489-A464-61964C11CB69}" destId="{FAD315AE-0156-4C23-BCD0-D82473BC5E85}" srcOrd="12" destOrd="0" presId="urn:microsoft.com/office/officeart/2005/8/layout/cycle8"/>
    <dgm:cxn modelId="{07118652-6F75-42DA-B1CA-52A17577E5E8}" type="presParOf" srcId="{CDC60DC7-83F7-4489-A464-61964C11CB69}" destId="{AAD2C895-323F-40F4-AFFB-5966A5BDBF5F}" srcOrd="13" destOrd="0" presId="urn:microsoft.com/office/officeart/2005/8/layout/cycle8"/>
    <dgm:cxn modelId="{E7B4D4A2-924B-4AEE-A2BF-7E4BAFC5C86C}" type="presParOf" srcId="{CDC60DC7-83F7-4489-A464-61964C11CB69}" destId="{9B895EE1-9993-4435-BF42-644AFD9C3254}" srcOrd="14" destOrd="0" presId="urn:microsoft.com/office/officeart/2005/8/layout/cycle8"/>
    <dgm:cxn modelId="{0C644050-5089-4260-8CFE-0933601F80A9}" type="presParOf" srcId="{CDC60DC7-83F7-4489-A464-61964C11CB69}" destId="{A202324E-28EF-45DE-885F-BFB7D7B26616}" srcOrd="15" destOrd="0" presId="urn:microsoft.com/office/officeart/2005/8/layout/cycle8"/>
    <dgm:cxn modelId="{1D53EE10-AB3C-47C9-A770-D507D079AC84}" type="presParOf" srcId="{CDC60DC7-83F7-4489-A464-61964C11CB69}" destId="{EA0EA402-206C-48A9-BE7B-1C6631A6D5A1}" srcOrd="16" destOrd="0" presId="urn:microsoft.com/office/officeart/2005/8/layout/cycle8"/>
    <dgm:cxn modelId="{01C9419B-7152-4D40-AA4C-7ED19D29530B}" type="presParOf" srcId="{CDC60DC7-83F7-4489-A464-61964C11CB69}" destId="{1E5561CC-8C4C-49EB-A7F1-B45ED8B2FB15}" srcOrd="17" destOrd="0" presId="urn:microsoft.com/office/officeart/2005/8/layout/cycle8"/>
    <dgm:cxn modelId="{E9179268-B964-4677-88C5-4CE1809E25BF}" type="presParOf" srcId="{CDC60DC7-83F7-4489-A464-61964C11CB69}" destId="{EB6E7F2A-C01C-4FC5-B879-0CA2EA49B2A6}" srcOrd="18" destOrd="0" presId="urn:microsoft.com/office/officeart/2005/8/layout/cycle8"/>
    <dgm:cxn modelId="{AA176639-A174-44F2-BA8E-96B4E93D87ED}" type="presParOf" srcId="{CDC60DC7-83F7-4489-A464-61964C11CB69}" destId="{72DDEF41-BC0B-45B0-98A3-58F7417B59C9}" srcOrd="19" destOrd="0" presId="urn:microsoft.com/office/officeart/2005/8/layout/cycle8"/>
    <dgm:cxn modelId="{7E31DDBE-7CBB-4C4F-8589-46A85C1F1A4C}" type="presParOf" srcId="{CDC60DC7-83F7-4489-A464-61964C11CB69}" destId="{9BED2389-2CDF-43AF-8F58-E7F7D89B4D85}" srcOrd="20" destOrd="0" presId="urn:microsoft.com/office/officeart/2005/8/layout/cycle8"/>
    <dgm:cxn modelId="{E16B208B-D2D5-4FD9-A1D8-1F5EE6641086}" type="presParOf" srcId="{CDC60DC7-83F7-4489-A464-61964C11CB69}" destId="{987AD8FE-9C6E-43DF-AAFB-083AE7C16CCF}" srcOrd="21" destOrd="0" presId="urn:microsoft.com/office/officeart/2005/8/layout/cycle8"/>
    <dgm:cxn modelId="{D2E12199-879B-463E-866E-3F111F7DD2BB}" type="presParOf" srcId="{CDC60DC7-83F7-4489-A464-61964C11CB69}" destId="{CBAB7763-BD8E-4EFC-87F5-AE2A299A7E2A}" srcOrd="22" destOrd="0" presId="urn:microsoft.com/office/officeart/2005/8/layout/cycle8"/>
    <dgm:cxn modelId="{95CB200A-A257-44DC-A4A9-918EAED6B2DC}" type="presParOf" srcId="{CDC60DC7-83F7-4489-A464-61964C11CB69}" destId="{D6C329B3-F7FE-4679-B3A0-A54F3993F987}" srcOrd="23" destOrd="0" presId="urn:microsoft.com/office/officeart/2005/8/layout/cycle8"/>
    <dgm:cxn modelId="{89C49C48-5D7C-47C0-AA7A-48F92AF3A97D}" type="presParOf" srcId="{CDC60DC7-83F7-4489-A464-61964C11CB69}" destId="{61EBBDBC-8457-445F-B97F-690A606C3894}" srcOrd="2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07BBD3-8486-4B31-8AA7-87FA5C0DE074}">
      <dsp:nvSpPr>
        <dsp:cNvPr id="0" name=""/>
        <dsp:cNvSpPr/>
      </dsp:nvSpPr>
      <dsp:spPr>
        <a:xfrm>
          <a:off x="260854" y="1187025"/>
          <a:ext cx="2296829" cy="2296829"/>
        </a:xfrm>
        <a:prstGeom prst="pie">
          <a:avLst>
            <a:gd name="adj1" fmla="val 16200000"/>
            <a:gd name="adj2" fmla="val 20520000"/>
          </a:avLst>
        </a:prstGeom>
        <a:solidFill>
          <a:schemeClr val="accent4">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National HQ</a:t>
          </a:r>
        </a:p>
      </dsp:txBody>
      <dsp:txXfrm>
        <a:off x="1459033" y="1573111"/>
        <a:ext cx="738266" cy="492177"/>
      </dsp:txXfrm>
    </dsp:sp>
    <dsp:sp modelId="{DE36018B-7D1D-4F85-8AE5-36E592071B54}">
      <dsp:nvSpPr>
        <dsp:cNvPr id="0" name=""/>
        <dsp:cNvSpPr/>
      </dsp:nvSpPr>
      <dsp:spPr>
        <a:xfrm>
          <a:off x="371886" y="1355191"/>
          <a:ext cx="2114139" cy="2082994"/>
        </a:xfrm>
        <a:prstGeom prst="pie">
          <a:avLst>
            <a:gd name="adj1" fmla="val 20520000"/>
            <a:gd name="adj2" fmla="val 3240000"/>
          </a:avLst>
        </a:prstGeom>
        <a:solidFill>
          <a:schemeClr val="accent4">
            <a:hueOff val="-3356733"/>
            <a:satOff val="7226"/>
            <a:lumOff val="-784"/>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tx1"/>
              </a:solidFill>
            </a:rPr>
            <a:t>Dept.  HQ</a:t>
          </a:r>
        </a:p>
      </dsp:txBody>
      <dsp:txXfrm>
        <a:off x="1733492" y="2306921"/>
        <a:ext cx="629208" cy="495951"/>
      </dsp:txXfrm>
    </dsp:sp>
    <dsp:sp modelId="{334007B4-2A1C-48A3-9B60-0490AF41490A}">
      <dsp:nvSpPr>
        <dsp:cNvPr id="0" name=""/>
        <dsp:cNvSpPr/>
      </dsp:nvSpPr>
      <dsp:spPr>
        <a:xfrm>
          <a:off x="219057" y="1233938"/>
          <a:ext cx="2296829" cy="2296829"/>
        </a:xfrm>
        <a:prstGeom prst="pie">
          <a:avLst>
            <a:gd name="adj1" fmla="val 3240000"/>
            <a:gd name="adj2" fmla="val 7560000"/>
          </a:avLst>
        </a:prstGeom>
        <a:solidFill>
          <a:schemeClr val="accent4">
            <a:hueOff val="-6713465"/>
            <a:satOff val="14452"/>
            <a:lumOff val="-1569"/>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Chapter</a:t>
          </a:r>
        </a:p>
      </dsp:txBody>
      <dsp:txXfrm>
        <a:off x="1039353" y="2847188"/>
        <a:ext cx="656237" cy="601550"/>
      </dsp:txXfrm>
    </dsp:sp>
    <dsp:sp modelId="{FAD315AE-0156-4C23-BCD0-D82473BC5E85}">
      <dsp:nvSpPr>
        <dsp:cNvPr id="0" name=""/>
        <dsp:cNvSpPr/>
      </dsp:nvSpPr>
      <dsp:spPr>
        <a:xfrm>
          <a:off x="148064" y="1233942"/>
          <a:ext cx="2296829" cy="2296829"/>
        </a:xfrm>
        <a:prstGeom prst="pie">
          <a:avLst>
            <a:gd name="adj1" fmla="val 7560000"/>
            <a:gd name="adj2" fmla="val 11880000"/>
          </a:avLst>
        </a:prstGeom>
        <a:solidFill>
          <a:schemeClr val="accent4">
            <a:hueOff val="-10070198"/>
            <a:satOff val="21678"/>
            <a:lumOff val="-2353"/>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Chapter Officers</a:t>
          </a:r>
        </a:p>
      </dsp:txBody>
      <dsp:txXfrm>
        <a:off x="282046" y="2283374"/>
        <a:ext cx="683580" cy="546864"/>
      </dsp:txXfrm>
    </dsp:sp>
    <dsp:sp modelId="{EA0EA402-206C-48A9-BE7B-1C6631A6D5A1}">
      <dsp:nvSpPr>
        <dsp:cNvPr id="0" name=""/>
        <dsp:cNvSpPr/>
      </dsp:nvSpPr>
      <dsp:spPr>
        <a:xfrm>
          <a:off x="196324" y="1187025"/>
          <a:ext cx="2296829" cy="2296829"/>
        </a:xfrm>
        <a:prstGeom prst="pie">
          <a:avLst>
            <a:gd name="adj1" fmla="val 11880000"/>
            <a:gd name="adj2" fmla="val 16200000"/>
          </a:avLst>
        </a:prstGeom>
        <a:solidFill>
          <a:schemeClr val="accent4">
            <a:hueOff val="-13426931"/>
            <a:satOff val="28904"/>
            <a:lumOff val="-3138"/>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chemeClr val="tx1"/>
              </a:solidFill>
            </a:rPr>
            <a:t>Chapter members</a:t>
          </a:r>
        </a:p>
      </dsp:txBody>
      <dsp:txXfrm>
        <a:off x="556707" y="1573111"/>
        <a:ext cx="738266" cy="492177"/>
      </dsp:txXfrm>
    </dsp:sp>
    <dsp:sp modelId="{9BED2389-2CDF-43AF-8F58-E7F7D89B4D85}">
      <dsp:nvSpPr>
        <dsp:cNvPr id="0" name=""/>
        <dsp:cNvSpPr/>
      </dsp:nvSpPr>
      <dsp:spPr>
        <a:xfrm>
          <a:off x="118561" y="1044840"/>
          <a:ext cx="2581199" cy="2581199"/>
        </a:xfrm>
        <a:prstGeom prst="circularArrow">
          <a:avLst>
            <a:gd name="adj1" fmla="val 5085"/>
            <a:gd name="adj2" fmla="val 327528"/>
            <a:gd name="adj3" fmla="val 20192361"/>
            <a:gd name="adj4" fmla="val 16200324"/>
            <a:gd name="adj5" fmla="val 5932"/>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87AD8FE-9C6E-43DF-AAFB-083AE7C16CCF}">
      <dsp:nvSpPr>
        <dsp:cNvPr id="0" name=""/>
        <dsp:cNvSpPr/>
      </dsp:nvSpPr>
      <dsp:spPr>
        <a:xfrm>
          <a:off x="139947" y="1107745"/>
          <a:ext cx="2581199" cy="2581199"/>
        </a:xfrm>
        <a:prstGeom prst="circularArrow">
          <a:avLst>
            <a:gd name="adj1" fmla="val 5085"/>
            <a:gd name="adj2" fmla="val 327528"/>
            <a:gd name="adj3" fmla="val 2912753"/>
            <a:gd name="adj4" fmla="val 20519953"/>
            <a:gd name="adj5" fmla="val 5932"/>
          </a:avLst>
        </a:prstGeom>
        <a:solidFill>
          <a:schemeClr val="accent4">
            <a:hueOff val="-3356733"/>
            <a:satOff val="7226"/>
            <a:lumOff val="-784"/>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BAB7763-BD8E-4EFC-87F5-AE2A299A7E2A}">
      <dsp:nvSpPr>
        <dsp:cNvPr id="0" name=""/>
        <dsp:cNvSpPr/>
      </dsp:nvSpPr>
      <dsp:spPr>
        <a:xfrm>
          <a:off x="76872" y="1091849"/>
          <a:ext cx="2581199" cy="2581199"/>
        </a:xfrm>
        <a:prstGeom prst="circularArrow">
          <a:avLst>
            <a:gd name="adj1" fmla="val 5085"/>
            <a:gd name="adj2" fmla="val 327528"/>
            <a:gd name="adj3" fmla="val 7232777"/>
            <a:gd name="adj4" fmla="val 3239695"/>
            <a:gd name="adj5" fmla="val 5932"/>
          </a:avLst>
        </a:prstGeom>
        <a:solidFill>
          <a:schemeClr val="accent4">
            <a:hueOff val="-6713465"/>
            <a:satOff val="14452"/>
            <a:lumOff val="-1569"/>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6C329B3-F7FE-4679-B3A0-A54F3993F987}">
      <dsp:nvSpPr>
        <dsp:cNvPr id="0" name=""/>
        <dsp:cNvSpPr/>
      </dsp:nvSpPr>
      <dsp:spPr>
        <a:xfrm>
          <a:off x="5721" y="1091737"/>
          <a:ext cx="2581199" cy="2581199"/>
        </a:xfrm>
        <a:prstGeom prst="circularArrow">
          <a:avLst>
            <a:gd name="adj1" fmla="val 5085"/>
            <a:gd name="adj2" fmla="val 327528"/>
            <a:gd name="adj3" fmla="val 11552519"/>
            <a:gd name="adj4" fmla="val 7559718"/>
            <a:gd name="adj5" fmla="val 5932"/>
          </a:avLst>
        </a:prstGeom>
        <a:solidFill>
          <a:schemeClr val="accent4">
            <a:hueOff val="-10070198"/>
            <a:satOff val="21678"/>
            <a:lumOff val="-2353"/>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1EBBDBC-8457-445F-B97F-690A606C3894}">
      <dsp:nvSpPr>
        <dsp:cNvPr id="0" name=""/>
        <dsp:cNvSpPr/>
      </dsp:nvSpPr>
      <dsp:spPr>
        <a:xfrm>
          <a:off x="54247" y="1044840"/>
          <a:ext cx="2581199" cy="2581199"/>
        </a:xfrm>
        <a:prstGeom prst="circularArrow">
          <a:avLst>
            <a:gd name="adj1" fmla="val 5085"/>
            <a:gd name="adj2" fmla="val 327528"/>
            <a:gd name="adj3" fmla="val 15872148"/>
            <a:gd name="adj4" fmla="val 11880111"/>
            <a:gd name="adj5" fmla="val 5932"/>
          </a:avLst>
        </a:prstGeom>
        <a:solidFill>
          <a:schemeClr val="accent4">
            <a:hueOff val="-13426931"/>
            <a:satOff val="28904"/>
            <a:lumOff val="-3138"/>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AB346D-E99E-40DD-AF03-46ED90281BEB}"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385A4F-9A75-41BF-B0FB-C3D49E33D0EA}" type="slidenum">
              <a:rPr lang="en-US" smtClean="0"/>
              <a:t>‹#›</a:t>
            </a:fld>
            <a:endParaRPr lang="en-US"/>
          </a:p>
        </p:txBody>
      </p:sp>
    </p:spTree>
    <p:extLst>
      <p:ext uri="{BB962C8B-B14F-4D97-AF65-F5344CB8AC3E}">
        <p14:creationId xmlns:p14="http://schemas.microsoft.com/office/powerpoint/2010/main" val="3247480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a business. The President of the Company, the Commander may not know all the administrative functions as an adjutant or the financial responsibilities of a treasurer. It’s everyone’s responsibility to ensure all line officers are cross-trained and know the basics of everyone else’s position. </a:t>
            </a:r>
          </a:p>
        </p:txBody>
      </p:sp>
      <p:sp>
        <p:nvSpPr>
          <p:cNvPr id="4" name="Slide Number Placeholder 3"/>
          <p:cNvSpPr>
            <a:spLocks noGrp="1"/>
          </p:cNvSpPr>
          <p:nvPr>
            <p:ph type="sldNum" sz="quarter" idx="5"/>
          </p:nvPr>
        </p:nvSpPr>
        <p:spPr/>
        <p:txBody>
          <a:bodyPr/>
          <a:lstStyle/>
          <a:p>
            <a:fld id="{D2385A4F-9A75-41BF-B0FB-C3D49E33D0EA}" type="slidenum">
              <a:rPr lang="en-US" smtClean="0"/>
              <a:t>3</a:t>
            </a:fld>
            <a:endParaRPr lang="en-US"/>
          </a:p>
        </p:txBody>
      </p:sp>
    </p:spTree>
    <p:extLst>
      <p:ext uri="{BB962C8B-B14F-4D97-AF65-F5344CB8AC3E}">
        <p14:creationId xmlns:p14="http://schemas.microsoft.com/office/powerpoint/2010/main" val="1845546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these items are found under DAV.org or VirgniaDAV.org</a:t>
            </a:r>
          </a:p>
          <a:p>
            <a:endParaRPr lang="en-US" dirty="0"/>
          </a:p>
        </p:txBody>
      </p:sp>
      <p:sp>
        <p:nvSpPr>
          <p:cNvPr id="4" name="Slide Number Placeholder 3"/>
          <p:cNvSpPr>
            <a:spLocks noGrp="1"/>
          </p:cNvSpPr>
          <p:nvPr>
            <p:ph type="sldNum" sz="quarter" idx="5"/>
          </p:nvPr>
        </p:nvSpPr>
        <p:spPr/>
        <p:txBody>
          <a:bodyPr/>
          <a:lstStyle/>
          <a:p>
            <a:fld id="{D2385A4F-9A75-41BF-B0FB-C3D49E33D0EA}" type="slidenum">
              <a:rPr lang="en-US" smtClean="0"/>
              <a:t>16</a:t>
            </a:fld>
            <a:endParaRPr lang="en-US"/>
          </a:p>
        </p:txBody>
      </p:sp>
    </p:spTree>
    <p:extLst>
      <p:ext uri="{BB962C8B-B14F-4D97-AF65-F5344CB8AC3E}">
        <p14:creationId xmlns:p14="http://schemas.microsoft.com/office/powerpoint/2010/main" val="4081475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Elections have consequences. Be sure to screen your candidates, that’s the function of the nominating committee. </a:t>
            </a:r>
          </a:p>
        </p:txBody>
      </p:sp>
      <p:sp>
        <p:nvSpPr>
          <p:cNvPr id="4" name="Slide Number Placeholder 3"/>
          <p:cNvSpPr>
            <a:spLocks noGrp="1"/>
          </p:cNvSpPr>
          <p:nvPr>
            <p:ph type="sldNum" sz="quarter" idx="5"/>
          </p:nvPr>
        </p:nvSpPr>
        <p:spPr/>
        <p:txBody>
          <a:bodyPr/>
          <a:lstStyle/>
          <a:p>
            <a:fld id="{D2385A4F-9A75-41BF-B0FB-C3D49E33D0EA}" type="slidenum">
              <a:rPr lang="en-US" smtClean="0"/>
              <a:t>4</a:t>
            </a:fld>
            <a:endParaRPr lang="en-US"/>
          </a:p>
        </p:txBody>
      </p:sp>
    </p:spTree>
    <p:extLst>
      <p:ext uri="{BB962C8B-B14F-4D97-AF65-F5344CB8AC3E}">
        <p14:creationId xmlns:p14="http://schemas.microsoft.com/office/powerpoint/2010/main" val="623249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and Department bylaws state only Commander, SVC and one JVC are required. Rest may be appointed. </a:t>
            </a:r>
          </a:p>
        </p:txBody>
      </p:sp>
      <p:sp>
        <p:nvSpPr>
          <p:cNvPr id="4" name="Slide Number Placeholder 3"/>
          <p:cNvSpPr>
            <a:spLocks noGrp="1"/>
          </p:cNvSpPr>
          <p:nvPr>
            <p:ph type="sldNum" sz="quarter" idx="5"/>
          </p:nvPr>
        </p:nvSpPr>
        <p:spPr/>
        <p:txBody>
          <a:bodyPr/>
          <a:lstStyle/>
          <a:p>
            <a:fld id="{D2385A4F-9A75-41BF-B0FB-C3D49E33D0EA}" type="slidenum">
              <a:rPr lang="en-US" smtClean="0"/>
              <a:t>5</a:t>
            </a:fld>
            <a:endParaRPr lang="en-US"/>
          </a:p>
        </p:txBody>
      </p:sp>
    </p:spTree>
    <p:extLst>
      <p:ext uri="{BB962C8B-B14F-4D97-AF65-F5344CB8AC3E}">
        <p14:creationId xmlns:p14="http://schemas.microsoft.com/office/powerpoint/2010/main" val="3273708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Commanders word is not absolute or final. Know the bylaws and Robert’s Rules on the duties and how to question a Commander during a meeting. </a:t>
            </a:r>
          </a:p>
        </p:txBody>
      </p:sp>
      <p:sp>
        <p:nvSpPr>
          <p:cNvPr id="4" name="Slide Number Placeholder 3"/>
          <p:cNvSpPr>
            <a:spLocks noGrp="1"/>
          </p:cNvSpPr>
          <p:nvPr>
            <p:ph type="sldNum" sz="quarter" idx="5"/>
          </p:nvPr>
        </p:nvSpPr>
        <p:spPr/>
        <p:txBody>
          <a:bodyPr/>
          <a:lstStyle/>
          <a:p>
            <a:fld id="{D2385A4F-9A75-41BF-B0FB-C3D49E33D0EA}" type="slidenum">
              <a:rPr lang="en-US" smtClean="0"/>
              <a:t>6</a:t>
            </a:fld>
            <a:endParaRPr lang="en-US"/>
          </a:p>
        </p:txBody>
      </p:sp>
    </p:spTree>
    <p:extLst>
      <p:ext uri="{BB962C8B-B14F-4D97-AF65-F5344CB8AC3E}">
        <p14:creationId xmlns:p14="http://schemas.microsoft.com/office/powerpoint/2010/main" val="541971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important position within the chapter. Provides stability during the turnover of line officers. A stable adjutant = a stable chapter. </a:t>
            </a:r>
          </a:p>
        </p:txBody>
      </p:sp>
      <p:sp>
        <p:nvSpPr>
          <p:cNvPr id="4" name="Slide Number Placeholder 3"/>
          <p:cNvSpPr>
            <a:spLocks noGrp="1"/>
          </p:cNvSpPr>
          <p:nvPr>
            <p:ph type="sldNum" sz="quarter" idx="5"/>
          </p:nvPr>
        </p:nvSpPr>
        <p:spPr/>
        <p:txBody>
          <a:bodyPr/>
          <a:lstStyle/>
          <a:p>
            <a:fld id="{D2385A4F-9A75-41BF-B0FB-C3D49E33D0EA}" type="slidenum">
              <a:rPr lang="en-US" smtClean="0"/>
              <a:t>9</a:t>
            </a:fld>
            <a:endParaRPr lang="en-US"/>
          </a:p>
        </p:txBody>
      </p:sp>
    </p:spTree>
    <p:extLst>
      <p:ext uri="{BB962C8B-B14F-4D97-AF65-F5344CB8AC3E}">
        <p14:creationId xmlns:p14="http://schemas.microsoft.com/office/powerpoint/2010/main" val="3438968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Must provide financial report at each meeting.</a:t>
            </a:r>
          </a:p>
          <a:p>
            <a:r>
              <a:rPr lang="en-US" dirty="0"/>
              <a:t>It’s ok to check public websites such as sex-offender list and inquire about financial history to ensure that the treasurer isn’t trusted with finances. </a:t>
            </a:r>
          </a:p>
        </p:txBody>
      </p:sp>
      <p:sp>
        <p:nvSpPr>
          <p:cNvPr id="4" name="Slide Number Placeholder 3"/>
          <p:cNvSpPr>
            <a:spLocks noGrp="1"/>
          </p:cNvSpPr>
          <p:nvPr>
            <p:ph type="sldNum" sz="quarter" idx="5"/>
          </p:nvPr>
        </p:nvSpPr>
        <p:spPr/>
        <p:txBody>
          <a:bodyPr/>
          <a:lstStyle/>
          <a:p>
            <a:fld id="{D2385A4F-9A75-41BF-B0FB-C3D49E33D0EA}" type="slidenum">
              <a:rPr lang="en-US" smtClean="0"/>
              <a:t>10</a:t>
            </a:fld>
            <a:endParaRPr lang="en-US"/>
          </a:p>
        </p:txBody>
      </p:sp>
    </p:spTree>
    <p:extLst>
      <p:ext uri="{BB962C8B-B14F-4D97-AF65-F5344CB8AC3E}">
        <p14:creationId xmlns:p14="http://schemas.microsoft.com/office/powerpoint/2010/main" val="2005001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Trusted advisor for the chapter. Impartial voice to ensure that bylaws are maintained. </a:t>
            </a:r>
          </a:p>
        </p:txBody>
      </p:sp>
      <p:sp>
        <p:nvSpPr>
          <p:cNvPr id="4" name="Slide Number Placeholder 3"/>
          <p:cNvSpPr>
            <a:spLocks noGrp="1"/>
          </p:cNvSpPr>
          <p:nvPr>
            <p:ph type="sldNum" sz="quarter" idx="5"/>
          </p:nvPr>
        </p:nvSpPr>
        <p:spPr/>
        <p:txBody>
          <a:bodyPr/>
          <a:lstStyle/>
          <a:p>
            <a:fld id="{D2385A4F-9A75-41BF-B0FB-C3D49E33D0EA}" type="slidenum">
              <a:rPr lang="en-US" smtClean="0"/>
              <a:t>11</a:t>
            </a:fld>
            <a:endParaRPr lang="en-US"/>
          </a:p>
        </p:txBody>
      </p:sp>
    </p:spTree>
    <p:extLst>
      <p:ext uri="{BB962C8B-B14F-4D97-AF65-F5344CB8AC3E}">
        <p14:creationId xmlns:p14="http://schemas.microsoft.com/office/powerpoint/2010/main" val="2351802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more than the prayer. Please work with Dept. Chaplain to learn how to be more engaged. </a:t>
            </a:r>
          </a:p>
        </p:txBody>
      </p:sp>
      <p:sp>
        <p:nvSpPr>
          <p:cNvPr id="4" name="Slide Number Placeholder 3"/>
          <p:cNvSpPr>
            <a:spLocks noGrp="1"/>
          </p:cNvSpPr>
          <p:nvPr>
            <p:ph type="sldNum" sz="quarter" idx="5"/>
          </p:nvPr>
        </p:nvSpPr>
        <p:spPr/>
        <p:txBody>
          <a:bodyPr/>
          <a:lstStyle/>
          <a:p>
            <a:fld id="{D2385A4F-9A75-41BF-B0FB-C3D49E33D0EA}" type="slidenum">
              <a:rPr lang="en-US" smtClean="0"/>
              <a:t>12</a:t>
            </a:fld>
            <a:endParaRPr lang="en-US"/>
          </a:p>
        </p:txBody>
      </p:sp>
    </p:spTree>
    <p:extLst>
      <p:ext uri="{BB962C8B-B14F-4D97-AF65-F5344CB8AC3E}">
        <p14:creationId xmlns:p14="http://schemas.microsoft.com/office/powerpoint/2010/main" val="2199954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these items are found under DAV.org or VirgniaDAV.org</a:t>
            </a:r>
          </a:p>
        </p:txBody>
      </p:sp>
      <p:sp>
        <p:nvSpPr>
          <p:cNvPr id="4" name="Slide Number Placeholder 3"/>
          <p:cNvSpPr>
            <a:spLocks noGrp="1"/>
          </p:cNvSpPr>
          <p:nvPr>
            <p:ph type="sldNum" sz="quarter" idx="5"/>
          </p:nvPr>
        </p:nvSpPr>
        <p:spPr/>
        <p:txBody>
          <a:bodyPr/>
          <a:lstStyle/>
          <a:p>
            <a:fld id="{D2385A4F-9A75-41BF-B0FB-C3D49E33D0EA}" type="slidenum">
              <a:rPr lang="en-US" smtClean="0"/>
              <a:t>15</a:t>
            </a:fld>
            <a:endParaRPr lang="en-US"/>
          </a:p>
        </p:txBody>
      </p:sp>
    </p:spTree>
    <p:extLst>
      <p:ext uri="{BB962C8B-B14F-4D97-AF65-F5344CB8AC3E}">
        <p14:creationId xmlns:p14="http://schemas.microsoft.com/office/powerpoint/2010/main" val="1114093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006757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4A6B4F-EB4A-46C8-8DBC-32BEDB60FDF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787467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127310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703262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348270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321762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1270444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604520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78571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95702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4A6B4F-EB4A-46C8-8DBC-32BEDB60FDF7}" type="datetimeFigureOut">
              <a:rPr lang="en-US" smtClean="0"/>
              <a:t>10/23/2023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607032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4A6B4F-EB4A-46C8-8DBC-32BEDB60FDF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3620422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4A6B4F-EB4A-46C8-8DBC-32BEDB60FDF7}" type="datetimeFigureOut">
              <a:rPr lang="en-US" smtClean="0"/>
              <a:t>10/23/2023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4051017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4A6B4F-EB4A-46C8-8DBC-32BEDB60FDF7}" type="datetimeFigureOut">
              <a:rPr lang="en-US" smtClean="0"/>
              <a:t>10/23/2023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889213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A6B4F-EB4A-46C8-8DBC-32BEDB60FDF7}" type="datetimeFigureOut">
              <a:rPr lang="en-US" smtClean="0"/>
              <a:t>10/23/2023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2462698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4A6B4F-EB4A-46C8-8DBC-32BEDB60FDF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169526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4A6B4F-EB4A-46C8-8DBC-32BEDB60FDF7}" type="datetimeFigureOut">
              <a:rPr lang="en-US" smtClean="0"/>
              <a:t>10/23/2023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C86FE4-DAF2-4F66-BC08-DB0577742C11}" type="slidenum">
              <a:rPr lang="en-US" smtClean="0"/>
              <a:t>‹#›</a:t>
            </a:fld>
            <a:endParaRPr lang="en-US"/>
          </a:p>
        </p:txBody>
      </p:sp>
    </p:spTree>
    <p:extLst>
      <p:ext uri="{BB962C8B-B14F-4D97-AF65-F5344CB8AC3E}">
        <p14:creationId xmlns:p14="http://schemas.microsoft.com/office/powerpoint/2010/main" val="483710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64A6B4F-EB4A-46C8-8DBC-32BEDB60FDF7}" type="datetimeFigureOut">
              <a:rPr lang="en-US" smtClean="0"/>
              <a:t>10/23/2023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C86FE4-DAF2-4F66-BC08-DB0577742C11}" type="slidenum">
              <a:rPr lang="en-US" smtClean="0"/>
              <a:t>‹#›</a:t>
            </a:fld>
            <a:endParaRPr lang="en-US"/>
          </a:p>
        </p:txBody>
      </p:sp>
    </p:spTree>
    <p:extLst>
      <p:ext uri="{BB962C8B-B14F-4D97-AF65-F5344CB8AC3E}">
        <p14:creationId xmlns:p14="http://schemas.microsoft.com/office/powerpoint/2010/main" val="369946787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jpeg"/><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D347A6D-D7C1-473E-B895-4FD93C9DE2D9}"/>
              </a:ext>
            </a:extLst>
          </p:cNvPr>
          <p:cNvSpPr txBox="1"/>
          <p:nvPr/>
        </p:nvSpPr>
        <p:spPr>
          <a:xfrm>
            <a:off x="9427345" y="6611779"/>
            <a:ext cx="3063242" cy="246221"/>
          </a:xfrm>
          <a:prstGeom prst="rect">
            <a:avLst/>
          </a:prstGeom>
          <a:noFill/>
        </p:spPr>
        <p:txBody>
          <a:bodyPr wrap="square" rtlCol="0">
            <a:spAutoFit/>
          </a:bodyPr>
          <a:lstStyle/>
          <a:p>
            <a:pPr algn="ctr" defTabSz="914400">
              <a:defRPr/>
            </a:pPr>
            <a:r>
              <a:rPr lang="en-US" sz="1000" b="1" spc="110" dirty="0">
                <a:solidFill>
                  <a:schemeClr val="accent2">
                    <a:lumMod val="50000"/>
                  </a:schemeClr>
                </a:solidFill>
                <a:latin typeface="Arial" panose="020B0604020202020204" pitchFamily="34" charset="0"/>
                <a:cs typeface="Arial" panose="020B0604020202020204" pitchFamily="34" charset="0"/>
              </a:rPr>
              <a:t>Department of Virginia 2020</a:t>
            </a:r>
          </a:p>
        </p:txBody>
      </p:sp>
      <p:sp>
        <p:nvSpPr>
          <p:cNvPr id="3" name="Title 2">
            <a:extLst>
              <a:ext uri="{FF2B5EF4-FFF2-40B4-BE49-F238E27FC236}">
                <a16:creationId xmlns:a16="http://schemas.microsoft.com/office/drawing/2014/main" id="{42F3691C-2D68-4011-8474-44BFD410D6AE}"/>
              </a:ext>
            </a:extLst>
          </p:cNvPr>
          <p:cNvSpPr>
            <a:spLocks noGrp="1"/>
          </p:cNvSpPr>
          <p:nvPr>
            <p:ph type="title"/>
          </p:nvPr>
        </p:nvSpPr>
        <p:spPr>
          <a:xfrm>
            <a:off x="943952" y="2643070"/>
            <a:ext cx="10866781" cy="1752599"/>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7200" b="1" dirty="0">
                <a:ln/>
                <a:solidFill>
                  <a:schemeClr val="bg2">
                    <a:lumMod val="50000"/>
                  </a:schemeClr>
                </a:solidFill>
                <a:latin typeface="Arial Nova" panose="020B0504020202020204" pitchFamily="34" charset="0"/>
              </a:rPr>
              <a:t>Effective </a:t>
            </a:r>
            <a:br>
              <a:rPr lang="en-US" sz="7200" b="1" dirty="0">
                <a:ln/>
                <a:solidFill>
                  <a:schemeClr val="bg2">
                    <a:lumMod val="50000"/>
                  </a:schemeClr>
                </a:solidFill>
                <a:latin typeface="Arial Nova" panose="020B0504020202020204" pitchFamily="34" charset="0"/>
              </a:rPr>
            </a:br>
            <a:r>
              <a:rPr lang="en-US" sz="7200" b="1" dirty="0">
                <a:ln/>
                <a:solidFill>
                  <a:schemeClr val="bg2">
                    <a:lumMod val="50000"/>
                  </a:schemeClr>
                </a:solidFill>
                <a:latin typeface="Arial Nova" panose="020B0504020202020204" pitchFamily="34" charset="0"/>
              </a:rPr>
              <a:t>Chapter Operations</a:t>
            </a:r>
          </a:p>
        </p:txBody>
      </p:sp>
      <p:pic>
        <p:nvPicPr>
          <p:cNvPr id="5" name="Picture 4">
            <a:extLst>
              <a:ext uri="{FF2B5EF4-FFF2-40B4-BE49-F238E27FC236}">
                <a16:creationId xmlns:a16="http://schemas.microsoft.com/office/drawing/2014/main" id="{42065047-F939-4186-99B9-5744588B06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5915" y="126950"/>
            <a:ext cx="5802856" cy="1651099"/>
          </a:xfrm>
          <a:prstGeom prst="rect">
            <a:avLst/>
          </a:prstGeom>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2922654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65877"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Treasurer</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10</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DB7CAAD0-4CBB-4ED5-8667-4E441A5A1BAA}"/>
              </a:ext>
            </a:extLst>
          </p:cNvPr>
          <p:cNvSpPr>
            <a:spLocks noGrp="1"/>
          </p:cNvSpPr>
          <p:nvPr>
            <p:ph type="ftr" sz="quarter" idx="11"/>
          </p:nvPr>
        </p:nvSpPr>
        <p:spPr>
          <a:xfrm>
            <a:off x="0" y="6502178"/>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596070A8-372E-4E7A-BB13-1F289378C8C5}"/>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0E61DE46-18E1-4D88-84BC-FFA7A78E093F}"/>
              </a:ext>
            </a:extLst>
          </p:cNvPr>
          <p:cNvSpPr/>
          <p:nvPr/>
        </p:nvSpPr>
        <p:spPr>
          <a:xfrm>
            <a:off x="1289475" y="1445694"/>
            <a:ext cx="10776154" cy="3900748"/>
          </a:xfrm>
          <a:prstGeom prst="rect">
            <a:avLst/>
          </a:prstGeom>
        </p:spPr>
        <p:txBody>
          <a:bodyPr wrap="square">
            <a:spAutoFit/>
          </a:bodyPr>
          <a:lstStyle/>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CFO of the body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Provides timely &amp; accurate financial reports at every meeting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Ensures the proper distribution of all payments obligated by the wishes of the body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Must be trustworthy and organized</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Responsible for maintenance of all Chapter financial records</a:t>
            </a:r>
            <a:endParaRPr lang="en-US" sz="2800" dirty="0">
              <a:solidFill>
                <a:schemeClr val="tx1">
                  <a:lumMod val="85000"/>
                  <a:lumOff val="15000"/>
                </a:schemeClr>
              </a:solidFill>
            </a:endParaRPr>
          </a:p>
        </p:txBody>
      </p:sp>
    </p:spTree>
    <p:extLst>
      <p:ext uri="{BB962C8B-B14F-4D97-AF65-F5344CB8AC3E}">
        <p14:creationId xmlns:p14="http://schemas.microsoft.com/office/powerpoint/2010/main" val="108375986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79304"/>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Judge Advocate</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11</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EACD1704-A14F-4075-92EB-2191C5C2B65C}"/>
              </a:ext>
            </a:extLst>
          </p:cNvPr>
          <p:cNvSpPr>
            <a:spLocks noGrp="1"/>
          </p:cNvSpPr>
          <p:nvPr>
            <p:ph type="ftr" sz="quarter" idx="11"/>
          </p:nvPr>
        </p:nvSpPr>
        <p:spPr>
          <a:xfrm>
            <a:off x="0" y="6605863"/>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E324F40C-5355-4E02-8592-259309EAAE59}"/>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DEC9484B-C510-4673-8C7D-A54A0A6545A2}"/>
              </a:ext>
            </a:extLst>
          </p:cNvPr>
          <p:cNvSpPr/>
          <p:nvPr/>
        </p:nvSpPr>
        <p:spPr>
          <a:xfrm>
            <a:off x="1494503" y="1366684"/>
            <a:ext cx="10339824" cy="3801041"/>
          </a:xfrm>
          <a:prstGeom prst="rect">
            <a:avLst/>
          </a:prstGeom>
        </p:spPr>
        <p:txBody>
          <a:bodyPr wrap="square">
            <a:spAutoFit/>
          </a:bodyPr>
          <a:lstStyle/>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75000"/>
                    <a:lumOff val="25000"/>
                  </a:schemeClr>
                </a:solidFill>
                <a:latin typeface="Arial" panose="020B0604020202020204" pitchFamily="34" charset="0"/>
                <a:cs typeface="Arial" panose="020B0604020202020204" pitchFamily="34" charset="0"/>
              </a:rPr>
              <a:t>Parliamentarian of the body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75000"/>
                    <a:lumOff val="25000"/>
                  </a:schemeClr>
                </a:solidFill>
                <a:latin typeface="Arial" panose="020B0604020202020204" pitchFamily="34" charset="0"/>
                <a:cs typeface="Arial" panose="020B0604020202020204" pitchFamily="34" charset="0"/>
              </a:rPr>
              <a:t>Chairman of the C&amp;B Committee </a:t>
            </a:r>
          </a:p>
          <a:p>
            <a:pPr>
              <a:lnSpc>
                <a:spcPct val="150000"/>
              </a:lnSpc>
              <a:buClr>
                <a:schemeClr val="accent3">
                  <a:lumMod val="50000"/>
                </a:schemeClr>
              </a:buClr>
              <a:buSzPct val="90000"/>
              <a:buFont typeface="Wingdings" panose="05000000000000000000" pitchFamily="2" charset="2"/>
              <a:buChar char="Ø"/>
            </a:pPr>
            <a:endParaRPr lang="en-US" sz="1400" spc="100" dirty="0">
              <a:solidFill>
                <a:schemeClr val="tx1">
                  <a:lumMod val="75000"/>
                  <a:lumOff val="25000"/>
                </a:schemeClr>
              </a:solidFill>
              <a:latin typeface="Arial" panose="020B06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2800" spc="100" dirty="0">
                <a:solidFill>
                  <a:schemeClr val="tx1">
                    <a:lumMod val="75000"/>
                    <a:lumOff val="25000"/>
                  </a:schemeClr>
                </a:solidFill>
                <a:latin typeface="Arial" panose="020B0604020202020204" pitchFamily="34" charset="0"/>
                <a:cs typeface="Arial" panose="020B0604020202020204" pitchFamily="34" charset="0"/>
              </a:rPr>
              <a:t>Interprets the C&amp;B of the body, with the approval of the Commander and/or membership </a:t>
            </a:r>
          </a:p>
          <a:p>
            <a:pPr>
              <a:buClr>
                <a:schemeClr val="accent3">
                  <a:lumMod val="50000"/>
                </a:schemeClr>
              </a:buClr>
              <a:buSzPct val="90000"/>
              <a:buFont typeface="Wingdings" panose="05000000000000000000" pitchFamily="2" charset="2"/>
              <a:buChar char="Ø"/>
            </a:pPr>
            <a:endParaRPr lang="en-US" sz="2400" spc="100" dirty="0">
              <a:solidFill>
                <a:schemeClr val="tx1">
                  <a:lumMod val="75000"/>
                  <a:lumOff val="25000"/>
                </a:schemeClr>
              </a:solidFill>
              <a:latin typeface="Arial" panose="020B06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2800" spc="100" dirty="0">
                <a:solidFill>
                  <a:schemeClr val="tx1">
                    <a:lumMod val="75000"/>
                    <a:lumOff val="25000"/>
                  </a:schemeClr>
                </a:solidFill>
                <a:latin typeface="Arial" panose="020B0604020202020204" pitchFamily="34" charset="0"/>
                <a:cs typeface="Arial" panose="020B0604020202020204" pitchFamily="34" charset="0"/>
              </a:rPr>
              <a:t>Must be knowledgeable of the C&amp;B of all entities in DAV</a:t>
            </a:r>
            <a:r>
              <a:rPr lang="en-US" sz="2400" spc="100" dirty="0">
                <a:solidFill>
                  <a:schemeClr val="tx1">
                    <a:lumMod val="75000"/>
                    <a:lumOff val="25000"/>
                  </a:schemeClr>
                </a:solidFill>
                <a:latin typeface="Arial" panose="020B0604020202020204" pitchFamily="34" charset="0"/>
                <a:cs typeface="Arial" panose="020B0604020202020204" pitchFamily="34" charset="0"/>
              </a:rPr>
              <a:t>(</a:t>
            </a:r>
            <a:r>
              <a:rPr lang="en-US" sz="2400" i="1" spc="100" dirty="0">
                <a:solidFill>
                  <a:schemeClr val="tx1">
                    <a:lumMod val="75000"/>
                    <a:lumOff val="25000"/>
                  </a:schemeClr>
                </a:solidFill>
                <a:latin typeface="Arial" panose="020B0604020202020204" pitchFamily="34" charset="0"/>
                <a:cs typeface="Arial" panose="020B0604020202020204" pitchFamily="34" charset="0"/>
              </a:rPr>
              <a:t>National, Department &amp; Chapt</a:t>
            </a:r>
            <a:r>
              <a:rPr lang="en-US" sz="2400" spc="100" dirty="0">
                <a:solidFill>
                  <a:schemeClr val="tx1">
                    <a:lumMod val="75000"/>
                    <a:lumOff val="25000"/>
                  </a:schemeClr>
                </a:solidFill>
                <a:latin typeface="Arial" panose="020B0604020202020204" pitchFamily="34" charset="0"/>
                <a:cs typeface="Arial" panose="020B0604020202020204" pitchFamily="34" charset="0"/>
              </a:rPr>
              <a:t>er)</a:t>
            </a:r>
            <a:endParaRPr lang="en-US" sz="2800" spc="1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06215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dirty="0">
                <a:solidFill>
                  <a:schemeClr val="tx1">
                    <a:lumMod val="75000"/>
                    <a:lumOff val="2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Chaplain</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12</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E6ACA668-BA48-43C8-89DA-60B411E46971}"/>
              </a:ext>
            </a:extLst>
          </p:cNvPr>
          <p:cNvSpPr/>
          <p:nvPr/>
        </p:nvSpPr>
        <p:spPr>
          <a:xfrm>
            <a:off x="1329526" y="1222926"/>
            <a:ext cx="10504801" cy="4078039"/>
          </a:xfrm>
          <a:prstGeom prst="rect">
            <a:avLst/>
          </a:prstGeom>
        </p:spPr>
        <p:txBody>
          <a:bodyPr wrap="square">
            <a:spAutoFit/>
          </a:bodyPr>
          <a:lstStyle/>
          <a:p>
            <a:pPr>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Responsible for the opening and closing prayer of the Chapter meetings</a:t>
            </a:r>
          </a:p>
          <a:p>
            <a:pPr>
              <a:buClr>
                <a:schemeClr val="accent3">
                  <a:lumMod val="50000"/>
                </a:schemeClr>
              </a:buClr>
              <a:buSzPct val="90000"/>
              <a:buFont typeface="Wingdings" panose="05000000000000000000" pitchFamily="2" charset="2"/>
              <a:buChar char="Ø"/>
            </a:pPr>
            <a:endParaRPr lang="en-US" sz="1400" spc="100" dirty="0">
              <a:solidFill>
                <a:schemeClr val="tx1">
                  <a:lumMod val="85000"/>
                  <a:lumOff val="15000"/>
                </a:schemeClr>
              </a:solidFill>
              <a:latin typeface="Arial" panose="020B0604020202020204" pitchFamily="34" charset="0"/>
              <a:cs typeface="Arial" panose="020B0604020202020204" pitchFamily="34" charset="0"/>
            </a:endParaRP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The spiritual leader of the Chapter</a:t>
            </a:r>
          </a:p>
          <a:p>
            <a:pPr>
              <a:lnSpc>
                <a:spcPct val="150000"/>
              </a:lnSpc>
              <a:buClr>
                <a:schemeClr val="accent3">
                  <a:lumMod val="50000"/>
                </a:schemeClr>
              </a:buClr>
              <a:buSzPct val="90000"/>
              <a:buFont typeface="Wingdings" panose="05000000000000000000" pitchFamily="2" charset="2"/>
              <a:buChar char="Ø"/>
            </a:pPr>
            <a:endParaRPr lang="en-US" sz="1400" spc="100" dirty="0">
              <a:solidFill>
                <a:schemeClr val="tx1">
                  <a:lumMod val="85000"/>
                  <a:lumOff val="15000"/>
                </a:schemeClr>
              </a:solidFill>
              <a:latin typeface="Arial" panose="020B06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May be called upon to represent the Chapter at funeral services for deceased members</a:t>
            </a:r>
          </a:p>
          <a:p>
            <a:pPr>
              <a:buClr>
                <a:schemeClr val="accent3">
                  <a:lumMod val="50000"/>
                </a:schemeClr>
              </a:buClr>
              <a:buSzPct val="90000"/>
              <a:buFont typeface="Wingdings" panose="05000000000000000000" pitchFamily="2" charset="2"/>
              <a:buChar char="Ø"/>
            </a:pPr>
            <a:endParaRPr lang="en-US" sz="1400" spc="100" dirty="0">
              <a:solidFill>
                <a:schemeClr val="tx1">
                  <a:lumMod val="85000"/>
                  <a:lumOff val="15000"/>
                </a:schemeClr>
              </a:solidFill>
              <a:latin typeface="Arial" panose="020B06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Sends sympathy cards and visits members of the Chapter or their family members who are ill or hospitalized</a:t>
            </a:r>
          </a:p>
        </p:txBody>
      </p:sp>
      <p:sp>
        <p:nvSpPr>
          <p:cNvPr id="10" name="Horizontal Scroll 1">
            <a:extLst>
              <a:ext uri="{FF2B5EF4-FFF2-40B4-BE49-F238E27FC236}">
                <a16:creationId xmlns:a16="http://schemas.microsoft.com/office/drawing/2014/main" id="{5E2EB25C-87E5-4CA0-B716-33F5210CFE63}"/>
              </a:ext>
            </a:extLst>
          </p:cNvPr>
          <p:cNvSpPr/>
          <p:nvPr/>
        </p:nvSpPr>
        <p:spPr>
          <a:xfrm>
            <a:off x="3000276" y="5688089"/>
            <a:ext cx="6936351" cy="1022563"/>
          </a:xfrm>
          <a:prstGeom prst="horizontalScroll">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8872" indent="0" algn="ctr">
              <a:lnSpc>
                <a:spcPct val="120000"/>
              </a:lnSpc>
              <a:buClr>
                <a:srgbClr val="C00000"/>
              </a:buClr>
              <a:buNone/>
            </a:pPr>
            <a:endParaRPr lang="en-US" sz="1400" i="1" spc="50" dirty="0">
              <a:solidFill>
                <a:schemeClr val="accent1">
                  <a:lumMod val="20000"/>
                  <a:lumOff val="80000"/>
                </a:schemeClr>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6F736E6-22F5-4126-962E-315624F41B25}"/>
              </a:ext>
            </a:extLst>
          </p:cNvPr>
          <p:cNvSpPr txBox="1"/>
          <p:nvPr/>
        </p:nvSpPr>
        <p:spPr>
          <a:xfrm>
            <a:off x="3000276" y="5893256"/>
            <a:ext cx="7157552" cy="646331"/>
          </a:xfrm>
          <a:prstGeom prst="rect">
            <a:avLst/>
          </a:prstGeom>
          <a:noFill/>
        </p:spPr>
        <p:txBody>
          <a:bodyPr wrap="square" rtlCol="0">
            <a:spAutoFit/>
          </a:bodyPr>
          <a:lstStyle/>
          <a:p>
            <a:pPr algn="ctr"/>
            <a:r>
              <a:rPr lang="en-US" b="1" spc="100" dirty="0">
                <a:solidFill>
                  <a:schemeClr val="accent1">
                    <a:lumMod val="50000"/>
                  </a:schemeClr>
                </a:solidFill>
                <a:latin typeface="Arial Narrow" panose="020B0606020202030204" pitchFamily="34" charset="0"/>
              </a:rPr>
              <a:t>As a reminder…removal of headgear for prayer is not mandatory </a:t>
            </a:r>
          </a:p>
          <a:p>
            <a:pPr algn="ctr"/>
            <a:r>
              <a:rPr lang="en-US" b="1" spc="100" dirty="0">
                <a:solidFill>
                  <a:schemeClr val="accent1">
                    <a:lumMod val="50000"/>
                  </a:schemeClr>
                </a:solidFill>
                <a:latin typeface="Arial Narrow" panose="020B0606020202030204" pitchFamily="34" charset="0"/>
              </a:rPr>
              <a:t>In DAV and should not be requested by the Chaplain.</a:t>
            </a:r>
          </a:p>
        </p:txBody>
      </p:sp>
    </p:spTree>
    <p:extLst>
      <p:ext uri="{BB962C8B-B14F-4D97-AF65-F5344CB8AC3E}">
        <p14:creationId xmlns:p14="http://schemas.microsoft.com/office/powerpoint/2010/main" val="11697675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Officer Qualifications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13</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31CB9E3F-B37E-448F-A5D3-FF1297EB8282}"/>
              </a:ext>
            </a:extLst>
          </p:cNvPr>
          <p:cNvSpPr/>
          <p:nvPr/>
        </p:nvSpPr>
        <p:spPr>
          <a:xfrm>
            <a:off x="1182780" y="862662"/>
            <a:ext cx="10745808" cy="3976473"/>
          </a:xfrm>
          <a:prstGeom prst="rect">
            <a:avLst/>
          </a:prstGeom>
        </p:spPr>
        <p:txBody>
          <a:bodyPr wrap="square">
            <a:spAutoFit/>
          </a:bodyPr>
          <a:lstStyle/>
          <a:p>
            <a:pPr marL="118872" indent="0" algn="ctr">
              <a:lnSpc>
                <a:spcPct val="120000"/>
              </a:lnSpc>
              <a:buNone/>
            </a:pPr>
            <a:r>
              <a:rPr lang="en-US" sz="3800" b="1" spc="17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ANY member in good standing may be </a:t>
            </a:r>
          </a:p>
          <a:p>
            <a:pPr marL="118872" indent="0" algn="ctr">
              <a:lnSpc>
                <a:spcPct val="120000"/>
              </a:lnSpc>
              <a:buNone/>
            </a:pPr>
            <a:r>
              <a:rPr lang="en-US" sz="3800" b="1" spc="17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elected or appointed to any office in DAV</a:t>
            </a:r>
          </a:p>
          <a:p>
            <a:pPr marL="118872" indent="0" algn="just">
              <a:buNone/>
            </a:pPr>
            <a:endParaRPr lang="en-US" sz="2800" b="1" spc="100" dirty="0">
              <a:latin typeface="Arial" panose="020B0604020202020204" pitchFamily="34" charset="0"/>
              <a:cs typeface="Arial" panose="020B0604020202020204" pitchFamily="34" charset="0"/>
            </a:endParaRPr>
          </a:p>
          <a:p>
            <a:pPr marL="118872" indent="0" algn="just">
              <a:lnSpc>
                <a:spcPct val="120000"/>
              </a:lnSpc>
              <a:buNone/>
            </a:pPr>
            <a:r>
              <a:rPr lang="en-US" sz="2400" i="1" spc="100" dirty="0">
                <a:solidFill>
                  <a:schemeClr val="tx1">
                    <a:lumMod val="75000"/>
                    <a:lumOff val="25000"/>
                  </a:schemeClr>
                </a:solidFill>
                <a:latin typeface="Arial" panose="020B0604020202020204" pitchFamily="34" charset="0"/>
                <a:cs typeface="Arial" panose="020B0604020202020204" pitchFamily="34" charset="0"/>
              </a:rPr>
              <a:t>There is </a:t>
            </a:r>
            <a:r>
              <a:rPr lang="en-US" sz="2400" i="1" u="sng" spc="100" dirty="0">
                <a:solidFill>
                  <a:schemeClr val="tx1">
                    <a:lumMod val="75000"/>
                    <a:lumOff val="25000"/>
                  </a:schemeClr>
                </a:solidFill>
                <a:latin typeface="Arial" panose="020B0604020202020204" pitchFamily="34" charset="0"/>
                <a:cs typeface="Arial" panose="020B0604020202020204" pitchFamily="34" charset="0"/>
              </a:rPr>
              <a:t>not</a:t>
            </a:r>
            <a:r>
              <a:rPr lang="en-US" sz="2400" i="1" spc="100" dirty="0">
                <a:solidFill>
                  <a:schemeClr val="tx1">
                    <a:lumMod val="75000"/>
                    <a:lumOff val="25000"/>
                  </a:schemeClr>
                </a:solidFill>
                <a:latin typeface="Arial" panose="020B0604020202020204" pitchFamily="34" charset="0"/>
                <a:cs typeface="Arial" panose="020B0604020202020204" pitchFamily="34" charset="0"/>
              </a:rPr>
              <a:t> a minimum time served requirement, level of disability requirement, or any other requirement that restricts or limits the participation of any Chapter member in his/her Chapter line or appointed positions.</a:t>
            </a:r>
          </a:p>
          <a:p>
            <a:pPr marL="118872" indent="0">
              <a:buNone/>
            </a:pPr>
            <a:endParaRPr lang="en-US" i="1" spc="1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 name="Horizontal Scroll 1">
            <a:extLst>
              <a:ext uri="{FF2B5EF4-FFF2-40B4-BE49-F238E27FC236}">
                <a16:creationId xmlns:a16="http://schemas.microsoft.com/office/drawing/2014/main" id="{36F53804-FB68-432F-8017-6E90D0004587}"/>
              </a:ext>
            </a:extLst>
          </p:cNvPr>
          <p:cNvSpPr/>
          <p:nvPr/>
        </p:nvSpPr>
        <p:spPr>
          <a:xfrm>
            <a:off x="2171725" y="5276850"/>
            <a:ext cx="8767918" cy="1043132"/>
          </a:xfrm>
          <a:prstGeom prst="horizontalScroll">
            <a:avLst/>
          </a:prstGeom>
          <a:solidFill>
            <a:schemeClr val="accent1">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8872" indent="0" algn="ctr">
              <a:lnSpc>
                <a:spcPct val="120000"/>
              </a:lnSpc>
              <a:buNone/>
            </a:pPr>
            <a:r>
              <a:rPr lang="en-US" b="1" spc="70" dirty="0">
                <a:solidFill>
                  <a:schemeClr val="accent1">
                    <a:lumMod val="50000"/>
                  </a:schemeClr>
                </a:solidFill>
                <a:latin typeface="Arial" panose="020B0604020202020204" pitchFamily="34" charset="0"/>
                <a:cs typeface="Arial" panose="020B0604020202020204" pitchFamily="34" charset="0"/>
              </a:rPr>
              <a:t>Chapter Officers should, </a:t>
            </a:r>
            <a:r>
              <a:rPr lang="en-US" b="1" i="1" spc="70" dirty="0">
                <a:solidFill>
                  <a:schemeClr val="accent1">
                    <a:lumMod val="50000"/>
                  </a:schemeClr>
                </a:solidFill>
                <a:latin typeface="Arial" panose="020B0604020202020204" pitchFamily="34" charset="0"/>
                <a:cs typeface="Arial" panose="020B0604020202020204" pitchFamily="34" charset="0"/>
              </a:rPr>
              <a:t>at a minimum</a:t>
            </a:r>
            <a:r>
              <a:rPr lang="en-US" b="1" spc="70" dirty="0">
                <a:solidFill>
                  <a:schemeClr val="accent1">
                    <a:lumMod val="50000"/>
                  </a:schemeClr>
                </a:solidFill>
                <a:latin typeface="Arial" panose="020B0604020202020204" pitchFamily="34" charset="0"/>
                <a:cs typeface="Arial" panose="020B0604020202020204" pitchFamily="34" charset="0"/>
              </a:rPr>
              <a:t>, be intimately familiar with the </a:t>
            </a:r>
          </a:p>
          <a:p>
            <a:pPr marL="118872" indent="0" algn="ctr">
              <a:lnSpc>
                <a:spcPct val="120000"/>
              </a:lnSpc>
              <a:buNone/>
            </a:pPr>
            <a:r>
              <a:rPr lang="en-US" b="1" spc="70" dirty="0">
                <a:solidFill>
                  <a:schemeClr val="accent1">
                    <a:lumMod val="50000"/>
                  </a:schemeClr>
                </a:solidFill>
                <a:latin typeface="Arial" panose="020B0604020202020204" pitchFamily="34" charset="0"/>
                <a:cs typeface="Arial" panose="020B0604020202020204" pitchFamily="34" charset="0"/>
              </a:rPr>
              <a:t>Constitution &amp; Bylaws, DAV Rituals, and Roberts Rules of </a:t>
            </a:r>
            <a:r>
              <a:rPr lang="en-US" b="1" spc="100" dirty="0">
                <a:solidFill>
                  <a:schemeClr val="accent1">
                    <a:lumMod val="50000"/>
                  </a:schemeClr>
                </a:solidFill>
                <a:latin typeface="Arial" panose="020B0604020202020204" pitchFamily="34" charset="0"/>
                <a:cs typeface="Arial" panose="020B0604020202020204" pitchFamily="34" charset="0"/>
              </a:rPr>
              <a:t>Order </a:t>
            </a:r>
          </a:p>
        </p:txBody>
      </p:sp>
    </p:spTree>
    <p:extLst>
      <p:ext uri="{BB962C8B-B14F-4D97-AF65-F5344CB8AC3E}">
        <p14:creationId xmlns:p14="http://schemas.microsoft.com/office/powerpoint/2010/main" val="11745876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drap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Publications, Reports &amp; Forms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14</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Placeholder 3">
            <a:extLst>
              <a:ext uri="{FF2B5EF4-FFF2-40B4-BE49-F238E27FC236}">
                <a16:creationId xmlns:a16="http://schemas.microsoft.com/office/drawing/2014/main" id="{8B14CEF2-32BE-49FA-862A-EFA9341E1444}"/>
              </a:ext>
            </a:extLst>
          </p:cNvPr>
          <p:cNvSpPr txBox="1">
            <a:spLocks/>
          </p:cNvSpPr>
          <p:nvPr/>
        </p:nvSpPr>
        <p:spPr>
          <a:xfrm>
            <a:off x="340581" y="862457"/>
            <a:ext cx="2869256" cy="5816562"/>
          </a:xfrm>
          <a:prstGeom prst="rect">
            <a:avLst/>
          </a:prstGeom>
          <a:solidFill>
            <a:srgbClr val="FAFCF6"/>
          </a:solidFill>
          <a:ln w="12700" cap="rnd" cmpd="sng" algn="ctr">
            <a:solidFill>
              <a:schemeClr val="accent1">
                <a:lumMod val="50000"/>
              </a:schemeClr>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dk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dk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dk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dk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9pPr>
          </a:lstStyle>
          <a:p>
            <a:pPr>
              <a:buClr>
                <a:schemeClr val="accent3">
                  <a:lumMod val="50000"/>
                </a:schemeClr>
              </a:buClr>
              <a:buSzPct val="90000"/>
              <a:buFont typeface="Wingdings" panose="05000000000000000000" pitchFamily="2" charset="2"/>
              <a:buChar char="Ø"/>
            </a:pPr>
            <a:endParaRPr lang="en-US" sz="1000" b="1" spc="100" dirty="0">
              <a:solidFill>
                <a:schemeClr val="bg2">
                  <a:lumMod val="10000"/>
                </a:schemeClr>
              </a:solidFill>
              <a:latin typeface="Arial Nova Light" panose="020B03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National Constitution &amp; Bylaws</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NEC Regulations</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DAV Stylebook</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DAV Language Guide</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Annual Financial Report</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DAV Ritual</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Chapter Officers Guide</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Membership System Manual</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LVAP User Manual</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DAV Catalog</a:t>
            </a:r>
          </a:p>
          <a:p>
            <a:pPr>
              <a:buClr>
                <a:schemeClr val="accent3">
                  <a:lumMod val="50000"/>
                </a:schemeClr>
              </a:buClr>
              <a:buSzPct val="90000"/>
              <a:buFont typeface="Wingdings" panose="05000000000000000000" pitchFamily="2" charset="2"/>
              <a:buChar char="Ø"/>
            </a:pPr>
            <a:r>
              <a:rPr lang="en-US" sz="1000" b="1" spc="100" dirty="0">
                <a:solidFill>
                  <a:schemeClr val="bg2">
                    <a:lumMod val="10000"/>
                  </a:schemeClr>
                </a:solidFill>
                <a:latin typeface="Arial Nova Light" panose="020B0304020202020204" pitchFamily="34" charset="0"/>
                <a:cs typeface="Arial" panose="020B0604020202020204" pitchFamily="34" charset="0"/>
              </a:rPr>
              <a:t>Chapter Officer Report</a:t>
            </a:r>
          </a:p>
          <a:p>
            <a:pPr>
              <a:buClr>
                <a:schemeClr val="accent3">
                  <a:lumMod val="50000"/>
                </a:schemeClr>
              </a:buClr>
              <a:buSzPct val="90000"/>
              <a:buFont typeface="Wingdings" panose="05000000000000000000" pitchFamily="2" charset="2"/>
              <a:buChar char="Ø"/>
            </a:pPr>
            <a:r>
              <a:rPr lang="en-US" sz="1000" b="1" spc="100" dirty="0">
                <a:solidFill>
                  <a:schemeClr val="accent4">
                    <a:lumMod val="50000"/>
                  </a:schemeClr>
                </a:solidFill>
                <a:latin typeface="Arial Nova Light" panose="020B0304020202020204" pitchFamily="34" charset="0"/>
                <a:cs typeface="Arial" panose="020B0604020202020204" pitchFamily="34" charset="0"/>
              </a:rPr>
              <a:t>Department Constitution &amp; Bylaws</a:t>
            </a:r>
          </a:p>
          <a:p>
            <a:pPr>
              <a:buClr>
                <a:schemeClr val="accent3">
                  <a:lumMod val="50000"/>
                </a:schemeClr>
              </a:buClr>
              <a:buSzPct val="90000"/>
              <a:buFont typeface="Wingdings" panose="05000000000000000000" pitchFamily="2" charset="2"/>
              <a:buChar char="Ø"/>
            </a:pPr>
            <a:r>
              <a:rPr lang="en-US" sz="1000" b="1" spc="100" dirty="0">
                <a:solidFill>
                  <a:schemeClr val="accent4">
                    <a:lumMod val="50000"/>
                  </a:schemeClr>
                </a:solidFill>
                <a:latin typeface="Arial Nova Light" panose="020B0304020202020204" pitchFamily="34" charset="0"/>
                <a:cs typeface="Arial" panose="020B0604020202020204" pitchFamily="34" charset="0"/>
              </a:rPr>
              <a:t>Various Department Forms</a:t>
            </a:r>
          </a:p>
          <a:p>
            <a:pPr>
              <a:buClr>
                <a:schemeClr val="accent3">
                  <a:lumMod val="50000"/>
                </a:schemeClr>
              </a:buClr>
              <a:buSzPct val="90000"/>
              <a:buFont typeface="Wingdings" panose="05000000000000000000" pitchFamily="2" charset="2"/>
              <a:buChar char="Ø"/>
            </a:pPr>
            <a:r>
              <a:rPr lang="en-US" sz="1000" b="1" spc="100" dirty="0">
                <a:solidFill>
                  <a:schemeClr val="accent4">
                    <a:lumMod val="50000"/>
                  </a:schemeClr>
                </a:solidFill>
                <a:latin typeface="Arial Nova Light" panose="020B0304020202020204" pitchFamily="34" charset="0"/>
                <a:cs typeface="Arial" panose="020B0604020202020204" pitchFamily="34" charset="0"/>
              </a:rPr>
              <a:t>Chapter Commander’s Report </a:t>
            </a:r>
          </a:p>
          <a:p>
            <a:pPr>
              <a:buClr>
                <a:schemeClr val="accent3">
                  <a:lumMod val="50000"/>
                </a:schemeClr>
              </a:buClr>
              <a:buSzPct val="90000"/>
              <a:buFont typeface="Wingdings" panose="05000000000000000000" pitchFamily="2" charset="2"/>
              <a:buChar char="Ø"/>
            </a:pPr>
            <a:r>
              <a:rPr lang="en-US" sz="1000" b="1" spc="100" dirty="0">
                <a:solidFill>
                  <a:schemeClr val="accent4">
                    <a:lumMod val="50000"/>
                  </a:schemeClr>
                </a:solidFill>
                <a:latin typeface="Arial Nova Light" panose="020B0304020202020204" pitchFamily="34" charset="0"/>
                <a:cs typeface="Arial" panose="020B0604020202020204" pitchFamily="34" charset="0"/>
              </a:rPr>
              <a:t>Department Expense Voucher</a:t>
            </a:r>
          </a:p>
          <a:p>
            <a:pPr>
              <a:buClr>
                <a:schemeClr val="accent3">
                  <a:lumMod val="50000"/>
                </a:schemeClr>
              </a:buClr>
              <a:buSzPct val="90000"/>
              <a:buFont typeface="Wingdings" panose="05000000000000000000" pitchFamily="2" charset="2"/>
              <a:buChar char="Ø"/>
            </a:pPr>
            <a:r>
              <a:rPr lang="en-US" sz="1000" b="1" spc="100" dirty="0">
                <a:solidFill>
                  <a:schemeClr val="accent4">
                    <a:lumMod val="50000"/>
                  </a:schemeClr>
                </a:solidFill>
                <a:latin typeface="Arial Nova Light" panose="020B0304020202020204" pitchFamily="34" charset="0"/>
                <a:cs typeface="Arial" panose="020B0604020202020204" pitchFamily="34" charset="0"/>
              </a:rPr>
              <a:t>Fundraising Request</a:t>
            </a:r>
          </a:p>
          <a:p>
            <a:pPr>
              <a:buClr>
                <a:schemeClr val="accent3">
                  <a:lumMod val="50000"/>
                </a:schemeClr>
              </a:buClr>
              <a:buSzPct val="90000"/>
              <a:buFont typeface="Wingdings" panose="05000000000000000000" pitchFamily="2" charset="2"/>
              <a:buChar char="Ø"/>
            </a:pPr>
            <a:r>
              <a:rPr lang="en-US" sz="1000" b="1" spc="100" dirty="0">
                <a:solidFill>
                  <a:schemeClr val="accent4">
                    <a:lumMod val="50000"/>
                  </a:schemeClr>
                </a:solidFill>
                <a:latin typeface="Arial Nova Light" panose="020B0304020202020204" pitchFamily="34" charset="0"/>
                <a:cs typeface="Arial" panose="020B0604020202020204" pitchFamily="34" charset="0"/>
              </a:rPr>
              <a:t>Training Materials &amp; Classes</a:t>
            </a:r>
          </a:p>
          <a:p>
            <a:pPr>
              <a:buClr>
                <a:schemeClr val="accent3">
                  <a:lumMod val="50000"/>
                </a:schemeClr>
              </a:buClr>
              <a:buSzPct val="90000"/>
              <a:buFont typeface="Wingdings" panose="05000000000000000000" pitchFamily="2" charset="2"/>
              <a:buChar char="Ø"/>
            </a:pPr>
            <a:r>
              <a:rPr lang="en-US" sz="1000" b="1" spc="100" dirty="0">
                <a:solidFill>
                  <a:srgbClr val="C00000"/>
                </a:solidFill>
                <a:latin typeface="Arial Nova Light" panose="020B0304020202020204" pitchFamily="34" charset="0"/>
                <a:cs typeface="Arial" panose="020B0604020202020204" pitchFamily="34" charset="0"/>
              </a:rPr>
              <a:t>Chapter Constitution &amp; Bylaws</a:t>
            </a:r>
          </a:p>
          <a:p>
            <a:pPr>
              <a:buClr>
                <a:schemeClr val="accent3">
                  <a:lumMod val="50000"/>
                </a:schemeClr>
              </a:buClr>
              <a:buSzPct val="90000"/>
              <a:buFont typeface="Wingdings" panose="05000000000000000000" pitchFamily="2" charset="2"/>
              <a:buChar char="Ø"/>
            </a:pPr>
            <a:r>
              <a:rPr lang="en-US" sz="1000" b="1" spc="100" dirty="0">
                <a:solidFill>
                  <a:srgbClr val="C00000"/>
                </a:solidFill>
                <a:latin typeface="Arial Nova Light" panose="020B0304020202020204" pitchFamily="34" charset="0"/>
                <a:cs typeface="Arial" panose="020B0604020202020204" pitchFamily="34" charset="0"/>
              </a:rPr>
              <a:t>Chapter Budget Guidelines</a:t>
            </a:r>
          </a:p>
          <a:p>
            <a:pPr>
              <a:buClr>
                <a:schemeClr val="accent3">
                  <a:lumMod val="50000"/>
                </a:schemeClr>
              </a:buClr>
              <a:buSzPct val="90000"/>
              <a:buFont typeface="Wingdings" panose="05000000000000000000" pitchFamily="2" charset="2"/>
              <a:buChar char="Ø"/>
            </a:pPr>
            <a:r>
              <a:rPr lang="en-US" sz="1000" b="1" spc="100" dirty="0">
                <a:solidFill>
                  <a:srgbClr val="C00000"/>
                </a:solidFill>
                <a:latin typeface="Arial Nova Light" panose="020B0304020202020204" pitchFamily="34" charset="0"/>
                <a:cs typeface="Arial" panose="020B0604020202020204" pitchFamily="34" charset="0"/>
              </a:rPr>
              <a:t>Chapter Expense Vouchers</a:t>
            </a:r>
          </a:p>
          <a:p>
            <a:pPr>
              <a:buClr>
                <a:schemeClr val="accent3">
                  <a:lumMod val="50000"/>
                </a:schemeClr>
              </a:buClr>
              <a:buSzPct val="90000"/>
              <a:buFont typeface="Wingdings" panose="05000000000000000000" pitchFamily="2" charset="2"/>
              <a:buChar char="Ø"/>
            </a:pPr>
            <a:r>
              <a:rPr lang="en-US" sz="1000" b="1" spc="100" dirty="0">
                <a:solidFill>
                  <a:srgbClr val="C00000"/>
                </a:solidFill>
                <a:latin typeface="Arial Nova Light" panose="020B0304020202020204" pitchFamily="34" charset="0"/>
                <a:cs typeface="Arial" panose="020B0604020202020204" pitchFamily="34" charset="0"/>
              </a:rPr>
              <a:t>Roberts Rules of Order Newly Revised 12</a:t>
            </a:r>
            <a:r>
              <a:rPr lang="en-US" sz="1000" b="1" spc="100" baseline="30000" dirty="0">
                <a:solidFill>
                  <a:srgbClr val="C00000"/>
                </a:solidFill>
                <a:latin typeface="Arial Nova Light" panose="020B0304020202020204" pitchFamily="34" charset="0"/>
                <a:cs typeface="Arial" panose="020B0604020202020204" pitchFamily="34" charset="0"/>
              </a:rPr>
              <a:t>th</a:t>
            </a:r>
            <a:r>
              <a:rPr lang="en-US" sz="1000" b="1" spc="100" dirty="0">
                <a:solidFill>
                  <a:srgbClr val="C00000"/>
                </a:solidFill>
                <a:latin typeface="Arial Nova Light" panose="020B0304020202020204" pitchFamily="34" charset="0"/>
                <a:cs typeface="Arial" panose="020B0604020202020204" pitchFamily="34" charset="0"/>
              </a:rPr>
              <a:t> Edition</a:t>
            </a:r>
          </a:p>
          <a:p>
            <a:pPr>
              <a:lnSpc>
                <a:spcPct val="150000"/>
              </a:lnSpc>
              <a:buClr>
                <a:schemeClr val="accent1">
                  <a:lumMod val="50000"/>
                </a:schemeClr>
              </a:buClr>
              <a:buFont typeface="Wingdings" panose="05000000000000000000" pitchFamily="2" charset="2"/>
              <a:buChar char="Ø"/>
            </a:pPr>
            <a:endParaRPr lang="en-US" sz="1200" b="1" dirty="0">
              <a:solidFill>
                <a:srgbClr val="C00000"/>
              </a:solidFill>
              <a:latin typeface="Arial" panose="020B0604020202020204" pitchFamily="34" charset="0"/>
              <a:cs typeface="Arial" panose="020B0604020202020204" pitchFamily="34" charset="0"/>
            </a:endParaRPr>
          </a:p>
          <a:p>
            <a:pPr>
              <a:lnSpc>
                <a:spcPct val="150000"/>
              </a:lnSpc>
            </a:pPr>
            <a:endParaRPr lang="en-US" sz="1200" dirty="0">
              <a:solidFill>
                <a:srgbClr val="C00000"/>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5BE4A39-534D-43CC-8798-4CDA3327595C}"/>
              </a:ext>
            </a:extLst>
          </p:cNvPr>
          <p:cNvSpPr txBox="1"/>
          <p:nvPr/>
        </p:nvSpPr>
        <p:spPr>
          <a:xfrm>
            <a:off x="3503885" y="957334"/>
            <a:ext cx="8330442" cy="5570756"/>
          </a:xfrm>
          <a:prstGeom prst="rect">
            <a:avLst/>
          </a:prstGeom>
          <a:noFill/>
        </p:spPr>
        <p:txBody>
          <a:bodyPr wrap="square" rtlCol="0">
            <a:spAutoFit/>
          </a:bodyPr>
          <a:lstStyle/>
          <a:p>
            <a:pPr algn="ctr"/>
            <a:r>
              <a:rPr lang="en-US" sz="2500" spc="100" dirty="0">
                <a:solidFill>
                  <a:schemeClr val="tx1">
                    <a:lumMod val="85000"/>
                    <a:lumOff val="15000"/>
                  </a:schemeClr>
                </a:solidFill>
                <a:latin typeface="Arial" panose="020B0604020202020204" pitchFamily="34" charset="0"/>
                <a:cs typeface="Arial" panose="020B0604020202020204" pitchFamily="34" charset="0"/>
              </a:rPr>
              <a:t>The list on the left contains some of the  documents and publications that you should have available and be familiar with.</a:t>
            </a:r>
          </a:p>
          <a:p>
            <a:pPr algn="ctr"/>
            <a:endParaRPr lang="en-US" sz="2500" spc="100" dirty="0">
              <a:solidFill>
                <a:schemeClr val="tx1">
                  <a:lumMod val="85000"/>
                  <a:lumOff val="15000"/>
                </a:schemeClr>
              </a:solidFill>
              <a:latin typeface="Arial" panose="020B0604020202020204" pitchFamily="34" charset="0"/>
              <a:cs typeface="Arial" panose="020B0604020202020204" pitchFamily="34" charset="0"/>
            </a:endParaRPr>
          </a:p>
          <a:p>
            <a:pPr algn="ctr"/>
            <a:r>
              <a:rPr lang="en-US" sz="2500" spc="100" dirty="0">
                <a:solidFill>
                  <a:schemeClr val="tx1">
                    <a:lumMod val="85000"/>
                    <a:lumOff val="15000"/>
                  </a:schemeClr>
                </a:solidFill>
                <a:latin typeface="Arial" panose="020B0604020202020204" pitchFamily="34" charset="0"/>
                <a:cs typeface="Arial" panose="020B0604020202020204" pitchFamily="34" charset="0"/>
              </a:rPr>
              <a:t>In the following pages we will discuss some of </a:t>
            </a:r>
          </a:p>
          <a:p>
            <a:pPr algn="ctr"/>
            <a:r>
              <a:rPr lang="en-US" sz="2500" spc="100" dirty="0">
                <a:solidFill>
                  <a:schemeClr val="tx1">
                    <a:lumMod val="85000"/>
                    <a:lumOff val="15000"/>
                  </a:schemeClr>
                </a:solidFill>
                <a:latin typeface="Arial" panose="020B0604020202020204" pitchFamily="34" charset="0"/>
                <a:cs typeface="Arial" panose="020B0604020202020204" pitchFamily="34" charset="0"/>
              </a:rPr>
              <a:t>them and provide links to obtain them.</a:t>
            </a:r>
          </a:p>
          <a:p>
            <a:pPr algn="ctr"/>
            <a:endParaRPr lang="en-US" sz="2500" spc="40" dirty="0">
              <a:solidFill>
                <a:schemeClr val="tx1">
                  <a:lumMod val="85000"/>
                  <a:lumOff val="15000"/>
                </a:schemeClr>
              </a:solidFill>
              <a:latin typeface="Arial" panose="020B0604020202020204" pitchFamily="34" charset="0"/>
              <a:cs typeface="Arial" panose="020B0604020202020204" pitchFamily="34" charset="0"/>
            </a:endParaRPr>
          </a:p>
          <a:p>
            <a:pPr algn="ctr"/>
            <a:r>
              <a:rPr lang="en-US" sz="2500" spc="40" dirty="0">
                <a:solidFill>
                  <a:schemeClr val="tx1">
                    <a:lumMod val="85000"/>
                    <a:lumOff val="15000"/>
                  </a:schemeClr>
                </a:solidFill>
                <a:latin typeface="Arial" panose="020B0604020202020204" pitchFamily="34" charset="0"/>
                <a:cs typeface="Arial" panose="020B0604020202020204" pitchFamily="34" charset="0"/>
              </a:rPr>
              <a:t>Since these publications change and are updated from time to time; you should check at least annually to ensure you are using the latest edition</a:t>
            </a:r>
          </a:p>
          <a:p>
            <a:pPr algn="ctr"/>
            <a:endParaRPr lang="en-US" sz="2400" spc="40" dirty="0">
              <a:solidFill>
                <a:schemeClr val="tx1">
                  <a:lumMod val="85000"/>
                  <a:lumOff val="15000"/>
                </a:schemeClr>
              </a:solidFill>
              <a:latin typeface="Arial" panose="020B0604020202020204" pitchFamily="34" charset="0"/>
              <a:cs typeface="Arial" panose="020B0604020202020204" pitchFamily="34" charset="0"/>
            </a:endParaRPr>
          </a:p>
          <a:p>
            <a:pPr algn="ctr"/>
            <a:endParaRPr lang="en-US" sz="2400" spc="40" dirty="0">
              <a:solidFill>
                <a:schemeClr val="tx1">
                  <a:lumMod val="85000"/>
                  <a:lumOff val="15000"/>
                </a:schemeClr>
              </a:solidFill>
              <a:latin typeface="Arial" panose="020B0604020202020204" pitchFamily="34" charset="0"/>
              <a:cs typeface="Arial" panose="020B0604020202020204" pitchFamily="34" charset="0"/>
            </a:endParaRPr>
          </a:p>
          <a:p>
            <a:pPr algn="ctr"/>
            <a:endParaRPr lang="en-US" sz="1600" b="1" spc="40" dirty="0">
              <a:solidFill>
                <a:schemeClr val="tx1">
                  <a:lumMod val="85000"/>
                  <a:lumOff val="15000"/>
                </a:schemeClr>
              </a:solidFill>
              <a:latin typeface="Arial" panose="020B0604020202020204" pitchFamily="34" charset="0"/>
              <a:cs typeface="Arial" panose="020B0604020202020204" pitchFamily="34" charset="0"/>
            </a:endParaRPr>
          </a:p>
          <a:p>
            <a:pPr algn="ctr"/>
            <a:r>
              <a:rPr lang="en-US" sz="1400" b="1" i="1" spc="130" dirty="0">
                <a:solidFill>
                  <a:schemeClr val="tx1">
                    <a:lumMod val="85000"/>
                    <a:lumOff val="15000"/>
                  </a:schemeClr>
                </a:solidFill>
                <a:latin typeface="Arial" panose="020B0604020202020204" pitchFamily="34" charset="0"/>
                <a:cs typeface="Arial" panose="020B0604020202020204" pitchFamily="34" charset="0"/>
              </a:rPr>
              <a:t>*Forms and publications for Department and Chapter Service Officers are covered during Annual Certification training, so they will not be covered in this presentation</a:t>
            </a:r>
            <a:r>
              <a:rPr lang="en-US" sz="1400" b="1" spc="130" dirty="0">
                <a:solidFill>
                  <a:schemeClr val="tx1">
                    <a:lumMod val="85000"/>
                    <a:lumOff val="1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5991386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858296" y="55550"/>
            <a:ext cx="9835591" cy="584775"/>
          </a:xfrm>
          <a:prstGeom prst="rect">
            <a:avLst/>
          </a:prstGeom>
          <a:noFill/>
          <a:ln>
            <a:solidFill>
              <a:schemeClr val="accent1">
                <a:lumMod val="60000"/>
                <a:lumOff val="40000"/>
              </a:schemeClr>
            </a:solidFill>
          </a:ln>
        </p:spPr>
        <p:txBody>
          <a:bodyPr wrap="square" rtlCol="0">
            <a:spAutoFit/>
          </a:bodyPr>
          <a:lstStyle/>
          <a:p>
            <a:pPr algn="ctr"/>
            <a:r>
              <a:rPr lang="en-US" sz="31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National Publications &amp; Forms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15</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02B2BAAD-5713-47EF-AB9B-32C13AAAA2FB}"/>
              </a:ext>
            </a:extLst>
          </p:cNvPr>
          <p:cNvSpPr txBox="1"/>
          <p:nvPr/>
        </p:nvSpPr>
        <p:spPr>
          <a:xfrm>
            <a:off x="1948371" y="612429"/>
            <a:ext cx="10332120" cy="6247864"/>
          </a:xfrm>
          <a:prstGeom prst="rect">
            <a:avLst/>
          </a:prstGeom>
          <a:noFill/>
        </p:spPr>
        <p:txBody>
          <a:bodyPr wrap="square" rtlCol="0">
            <a:spAutoFit/>
          </a:bodyPr>
          <a:lstStyle/>
          <a:p>
            <a:r>
              <a:rPr lang="en-US" sz="2000" b="1" u="sng" spc="100" dirty="0">
                <a:latin typeface="Arial" panose="020B0604020202020204" pitchFamily="34" charset="0"/>
                <a:cs typeface="Arial" panose="020B0604020202020204" pitchFamily="34" charset="0"/>
              </a:rPr>
              <a:t>NATIONAL CONSTITUTION &amp; BYLAWS, NEC Regulations</a:t>
            </a:r>
          </a:p>
          <a:p>
            <a:r>
              <a:rPr lang="en-US" sz="1600" spc="100" dirty="0">
                <a:latin typeface="Arial" panose="020B0604020202020204" pitchFamily="34" charset="0"/>
                <a:cs typeface="Arial" panose="020B0604020202020204" pitchFamily="34" charset="0"/>
              </a:rPr>
              <a:t>The Constitution &amp; Bylaws and NEC Regulations contains the fundamental principles which govern the operation of DAV. The bylaws establish the specific rules of guidance by which DAV is to function.</a:t>
            </a:r>
          </a:p>
          <a:p>
            <a:endParaRPr lang="en-US" sz="1400"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DAV STYLEBOOK</a:t>
            </a:r>
          </a:p>
          <a:p>
            <a:r>
              <a:rPr lang="en-US" sz="1600" spc="100" dirty="0">
                <a:latin typeface="Arial" panose="020B0604020202020204" pitchFamily="34" charset="0"/>
                <a:cs typeface="Arial" panose="020B0604020202020204" pitchFamily="34" charset="0"/>
              </a:rPr>
              <a:t>The stylebook and the accompanying brand kit have been designed to provide direction and address the most common questions that may arise for anyone working with DAV’s brand assets. It is a working document that will be updated as needed to provide the most current guidelines and examples. Updated often with new logo.</a:t>
            </a:r>
          </a:p>
          <a:p>
            <a:endParaRPr lang="en-US" sz="1400"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DAV LANGUAGE GUIDE</a:t>
            </a:r>
          </a:p>
          <a:p>
            <a:r>
              <a:rPr lang="en-US" sz="1600" spc="100" dirty="0">
                <a:latin typeface="Arial" panose="020B0604020202020204" pitchFamily="34" charset="0"/>
                <a:cs typeface="Arial" panose="020B0604020202020204" pitchFamily="34" charset="0"/>
              </a:rPr>
              <a:t>The new language and messages presented in the language guide build on the more than 90-year legacy of DAV. The phrases and language will help sharpen our external communications to effectively communicate with  a broader audience about the great work we do.</a:t>
            </a:r>
          </a:p>
          <a:p>
            <a:endParaRPr lang="en-US" sz="1400" b="1"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DAV RITUALS</a:t>
            </a:r>
          </a:p>
          <a:p>
            <a:r>
              <a:rPr lang="en-US" sz="1600" spc="100" dirty="0">
                <a:latin typeface="Arial" panose="020B0604020202020204" pitchFamily="34" charset="0"/>
                <a:cs typeface="Arial" panose="020B0604020202020204" pitchFamily="34" charset="0"/>
              </a:rPr>
              <a:t>The printed guide for Chapters to assist in running a meeting.  By definition: </a:t>
            </a:r>
            <a:r>
              <a:rPr lang="en-US" sz="1600" i="1" spc="100" dirty="0">
                <a:latin typeface="Arial" panose="020B0604020202020204" pitchFamily="34" charset="0"/>
                <a:cs typeface="Arial" panose="020B0604020202020204" pitchFamily="34" charset="0"/>
              </a:rPr>
              <a:t>A ritual is a well-defined sequence of words and actions designed to focus attention, establish significance, and achieve a beneficial result.</a:t>
            </a:r>
          </a:p>
          <a:p>
            <a:endParaRPr lang="en-US" sz="1600" i="1" spc="100" dirty="0">
              <a:latin typeface="Arial" panose="020B0604020202020204" pitchFamily="34" charset="0"/>
              <a:cs typeface="Arial" panose="020B0604020202020204" pitchFamily="34" charset="0"/>
            </a:endParaRPr>
          </a:p>
          <a:p>
            <a:r>
              <a:rPr lang="en-US" b="1" u="sng" spc="100" dirty="0">
                <a:latin typeface="Arial" panose="020B0604020202020204" pitchFamily="34" charset="0"/>
                <a:cs typeface="Arial" panose="020B0604020202020204" pitchFamily="34" charset="0"/>
              </a:rPr>
              <a:t>LVAP USER MANUAL</a:t>
            </a:r>
          </a:p>
          <a:p>
            <a:r>
              <a:rPr lang="en-US" sz="1600" spc="100" dirty="0">
                <a:latin typeface="Arial" panose="020B0604020202020204" pitchFamily="34" charset="0"/>
                <a:cs typeface="Arial" panose="020B0604020202020204" pitchFamily="34" charset="0"/>
              </a:rPr>
              <a:t>Guides the user through the administration of the Local Veterans Assistance Program (LVAP).</a:t>
            </a:r>
            <a:endParaRPr lang="en-US" sz="2000" spc="1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52DE424A-3CCF-4B5D-9532-CA172FF79C30}"/>
              </a:ext>
            </a:extLst>
          </p:cNvPr>
          <p:cNvSpPr txBox="1"/>
          <p:nvPr/>
        </p:nvSpPr>
        <p:spPr>
          <a:xfrm>
            <a:off x="10051900" y="199379"/>
            <a:ext cx="1641987" cy="338554"/>
          </a:xfrm>
          <a:prstGeom prst="rect">
            <a:avLst/>
          </a:prstGeom>
          <a:noFill/>
        </p:spPr>
        <p:txBody>
          <a:bodyPr wrap="square" rtlCol="0">
            <a:spAutoFit/>
          </a:bodyPr>
          <a:lstStyle/>
          <a:p>
            <a:pPr algn="ctr"/>
            <a:r>
              <a:rPr lang="en-US" sz="1600" b="1" dirty="0">
                <a:solidFill>
                  <a:schemeClr val="accent3">
                    <a:lumMod val="50000"/>
                  </a:schemeClr>
                </a:solidFill>
                <a:latin typeface="Arial Nova Light" panose="020B0304020202020204" pitchFamily="34" charset="0"/>
              </a:rPr>
              <a:t>www.DAV.org</a:t>
            </a:r>
          </a:p>
        </p:txBody>
      </p:sp>
    </p:spTree>
    <p:extLst>
      <p:ext uri="{BB962C8B-B14F-4D97-AF65-F5344CB8AC3E}">
        <p14:creationId xmlns:p14="http://schemas.microsoft.com/office/powerpoint/2010/main" val="1772040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790125" y="114467"/>
            <a:ext cx="9094184" cy="584775"/>
          </a:xfrm>
          <a:prstGeom prst="rect">
            <a:avLst/>
          </a:prstGeom>
          <a:noFill/>
          <a:ln>
            <a:solidFill>
              <a:schemeClr val="accent1">
                <a:lumMod val="60000"/>
                <a:lumOff val="40000"/>
              </a:schemeClr>
            </a:solidFill>
          </a:ln>
        </p:spPr>
        <p:txBody>
          <a:bodyPr wrap="square" rtlCol="0">
            <a:spAutoFit/>
          </a:bodyPr>
          <a:lstStyle/>
          <a:p>
            <a:r>
              <a:rPr lang="en-US" sz="3200" b="1"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National Publications &amp; Forms</a:t>
            </a:r>
            <a:endParaRPr lang="en-US" sz="3200" b="1" spc="100" dirty="0">
              <a:solidFill>
                <a:schemeClr val="tx1">
                  <a:lumMod val="85000"/>
                  <a:lumOff val="15000"/>
                </a:schemeClr>
              </a:solidFill>
              <a:effectLst>
                <a:outerShdw blurRad="38100" dist="38100" dir="2700000" algn="tl">
                  <a:srgbClr val="000000">
                    <a:alpha val="43137"/>
                  </a:srgbClr>
                </a:outerShdw>
              </a:effectLst>
              <a:latin typeface="Arial Nova Light" panose="020B03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16</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1667DA4C-3A8B-4468-AE01-C63F50D8FF40}"/>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37DA9E33-3281-41A0-9AD9-1230C8D6AED1}"/>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564908D2-681E-4D97-AB0F-00FC60FEC847}"/>
              </a:ext>
            </a:extLst>
          </p:cNvPr>
          <p:cNvSpPr txBox="1"/>
          <p:nvPr/>
        </p:nvSpPr>
        <p:spPr>
          <a:xfrm>
            <a:off x="1578526" y="905232"/>
            <a:ext cx="10483044" cy="5416868"/>
          </a:xfrm>
          <a:prstGeom prst="rect">
            <a:avLst/>
          </a:prstGeom>
          <a:noFill/>
        </p:spPr>
        <p:txBody>
          <a:bodyPr wrap="square" rtlCol="0">
            <a:spAutoFit/>
          </a:bodyPr>
          <a:lstStyle/>
          <a:p>
            <a:r>
              <a:rPr lang="en-US" sz="2000" b="1" u="sng" spc="100" dirty="0">
                <a:latin typeface="Arial" panose="020B0604020202020204" pitchFamily="34" charset="0"/>
                <a:cs typeface="Arial" panose="020B0604020202020204" pitchFamily="34" charset="0"/>
              </a:rPr>
              <a:t>CHAPTER OFFICERS GUIDE</a:t>
            </a:r>
          </a:p>
          <a:p>
            <a:r>
              <a:rPr lang="en-US" sz="1600" spc="100" dirty="0">
                <a:latin typeface="Arial" panose="020B0604020202020204" pitchFamily="34" charset="0"/>
                <a:cs typeface="Arial" panose="020B0604020202020204" pitchFamily="34" charset="0"/>
              </a:rPr>
              <a:t>Produced by National Headquarters to define the duties of Chapter Officers and as a guide for the activities of Chapter Officers.</a:t>
            </a:r>
          </a:p>
          <a:p>
            <a:endParaRPr lang="en-US" sz="1400" u="sng"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MEMBERSHIP SYSTEM MANUAL</a:t>
            </a:r>
          </a:p>
          <a:p>
            <a:r>
              <a:rPr lang="en-US" sz="1600" spc="100" dirty="0">
                <a:latin typeface="Arial" panose="020B0604020202020204" pitchFamily="34" charset="0"/>
                <a:cs typeface="Arial" panose="020B0604020202020204" pitchFamily="34" charset="0"/>
              </a:rPr>
              <a:t>Guides the user through the DAV online membership system.</a:t>
            </a:r>
          </a:p>
          <a:p>
            <a:endParaRPr lang="en-US" b="1"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NEW MEMBERS ORIENTATION GUIDE &amp; NEW MEMBERS MENTOR GUIDE</a:t>
            </a:r>
          </a:p>
          <a:p>
            <a:r>
              <a:rPr lang="en-US" sz="1600" spc="100" dirty="0">
                <a:latin typeface="Arial" panose="020B0604020202020204" pitchFamily="34" charset="0"/>
                <a:cs typeface="Arial" panose="020B0604020202020204" pitchFamily="34" charset="0"/>
              </a:rPr>
              <a:t>These publications assist both new members with orientation to DAV, and their appointed mentor in guiding the new member through his or her orientation to DAV</a:t>
            </a:r>
          </a:p>
          <a:p>
            <a:endParaRPr lang="en-US"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DAV CATALOG</a:t>
            </a:r>
          </a:p>
          <a:p>
            <a:r>
              <a:rPr lang="en-US" sz="1600" spc="100" dirty="0">
                <a:latin typeface="Arial" panose="020B0604020202020204" pitchFamily="34" charset="0"/>
                <a:cs typeface="Arial" panose="020B0604020202020204" pitchFamily="34" charset="0"/>
              </a:rPr>
              <a:t>For Chapter and member purchase of all DAV items from t-shorts to uniform items, national and chapter forms and publications, brochures, Forget Me Not supplies, membership materials.</a:t>
            </a:r>
          </a:p>
          <a:p>
            <a:endParaRPr lang="en-US" spc="100" dirty="0">
              <a:latin typeface="Arial" panose="020B0604020202020204" pitchFamily="34" charset="0"/>
              <a:cs typeface="Arial" panose="020B0604020202020204" pitchFamily="34" charset="0"/>
            </a:endParaRPr>
          </a:p>
          <a:p>
            <a:r>
              <a:rPr lang="en-US" sz="2000" b="1" u="sng" spc="100" dirty="0">
                <a:latin typeface="Arial" panose="020B0604020202020204" pitchFamily="34" charset="0"/>
                <a:cs typeface="Arial" panose="020B0604020202020204" pitchFamily="34" charset="0"/>
              </a:rPr>
              <a:t>CHAPTER OFFICER REPORT</a:t>
            </a:r>
            <a:endParaRPr lang="en-US" sz="2000" b="1" spc="100" dirty="0">
              <a:latin typeface="Arial" panose="020B0604020202020204" pitchFamily="34" charset="0"/>
              <a:cs typeface="Arial" panose="020B0604020202020204" pitchFamily="34" charset="0"/>
            </a:endParaRPr>
          </a:p>
          <a:p>
            <a:r>
              <a:rPr lang="en-US" sz="1600" spc="100" dirty="0">
                <a:latin typeface="Arial" panose="020B0604020202020204" pitchFamily="34" charset="0"/>
                <a:cs typeface="Arial" panose="020B0604020202020204" pitchFamily="34" charset="0"/>
              </a:rPr>
              <a:t>This form must be submitted to both National and Department Headquarters within 10 days of every installation of new officers; upon change of an elected or appointed position or change of address for any elected or appointed officer or the Chapter. </a:t>
            </a:r>
            <a:endParaRPr lang="en-US" sz="2000" spc="100" dirty="0"/>
          </a:p>
          <a:p>
            <a:endParaRPr lang="en-US" dirty="0"/>
          </a:p>
        </p:txBody>
      </p:sp>
      <p:sp>
        <p:nvSpPr>
          <p:cNvPr id="10" name="TextBox 9">
            <a:extLst>
              <a:ext uri="{FF2B5EF4-FFF2-40B4-BE49-F238E27FC236}">
                <a16:creationId xmlns:a16="http://schemas.microsoft.com/office/drawing/2014/main" id="{83A936AF-9580-4128-B4E8-D7292767B127}"/>
              </a:ext>
            </a:extLst>
          </p:cNvPr>
          <p:cNvSpPr txBox="1"/>
          <p:nvPr/>
        </p:nvSpPr>
        <p:spPr>
          <a:xfrm>
            <a:off x="7138218" y="6334639"/>
            <a:ext cx="4306580" cy="307777"/>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www.DAV.org (members only section)</a:t>
            </a:r>
          </a:p>
        </p:txBody>
      </p:sp>
    </p:spTree>
    <p:extLst>
      <p:ext uri="{BB962C8B-B14F-4D97-AF65-F5344CB8AC3E}">
        <p14:creationId xmlns:p14="http://schemas.microsoft.com/office/powerpoint/2010/main" val="38216131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17</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6">
            <a:extLst>
              <a:ext uri="{FF2B5EF4-FFF2-40B4-BE49-F238E27FC236}">
                <a16:creationId xmlns:a16="http://schemas.microsoft.com/office/drawing/2014/main" id="{D40DC226-13D3-4692-81CC-AC4752F0C65C}"/>
              </a:ext>
            </a:extLst>
          </p:cNvPr>
          <p:cNvSpPr txBox="1">
            <a:spLocks noGrp="1"/>
          </p:cNvSpPr>
          <p:nvPr>
            <p:ph type="title"/>
          </p:nvPr>
        </p:nvSpPr>
        <p:spPr>
          <a:xfrm>
            <a:off x="1652474" y="139459"/>
            <a:ext cx="9979087" cy="584775"/>
          </a:xfrm>
          <a:prstGeom prst="rect">
            <a:avLst/>
          </a:prstGeom>
          <a:noFill/>
          <a:ln>
            <a:solidFill>
              <a:schemeClr val="accent1">
                <a:lumMod val="60000"/>
                <a:lumOff val="40000"/>
              </a:schemeClr>
            </a:solidFill>
          </a:ln>
        </p:spPr>
        <p:txBody>
          <a:bodyPr wrap="square" rtlCol="0">
            <a:spAutoFit/>
          </a:bodyPr>
          <a:lstStyle/>
          <a:p>
            <a:r>
              <a:rPr lang="en-US" sz="3200" b="1"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National Publications &amp; Forms</a:t>
            </a:r>
            <a:endParaRPr lang="en-US" sz="3200" b="1" spc="100" dirty="0">
              <a:solidFill>
                <a:schemeClr val="tx1">
                  <a:lumMod val="85000"/>
                  <a:lumOff val="15000"/>
                </a:schemeClr>
              </a:solidFill>
              <a:effectLst>
                <a:outerShdw blurRad="38100" dist="38100" dir="2700000" algn="tl">
                  <a:srgbClr val="000000">
                    <a:alpha val="43137"/>
                  </a:srgbClr>
                </a:outerShdw>
              </a:effectLst>
              <a:latin typeface="Arial Nova Light" panose="020B03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1A0791E6-2042-4B57-AF37-DEBE2C0E657F}"/>
              </a:ext>
            </a:extLst>
          </p:cNvPr>
          <p:cNvSpPr txBox="1"/>
          <p:nvPr/>
        </p:nvSpPr>
        <p:spPr>
          <a:xfrm>
            <a:off x="1550440" y="738891"/>
            <a:ext cx="10283887" cy="5201424"/>
          </a:xfrm>
          <a:prstGeom prst="rect">
            <a:avLst/>
          </a:prstGeom>
          <a:noFill/>
        </p:spPr>
        <p:txBody>
          <a:bodyPr wrap="square" rtlCol="0">
            <a:spAutoFit/>
          </a:bodyPr>
          <a:lstStyle/>
          <a:p>
            <a:endParaRPr lang="en-US" dirty="0"/>
          </a:p>
          <a:p>
            <a:r>
              <a:rPr lang="en-US" sz="2000" b="1" u="sng" spc="100" dirty="0">
                <a:latin typeface="Arial" panose="020B0604020202020204" pitchFamily="34" charset="0"/>
                <a:cs typeface="Arial" panose="020B0604020202020204" pitchFamily="34" charset="0"/>
              </a:rPr>
              <a:t>ANNUAL FINANCIAL REPORT (AFR) </a:t>
            </a:r>
            <a:r>
              <a:rPr lang="en-US" sz="1400" b="1" i="1" u="sng" spc="100" dirty="0">
                <a:latin typeface="Arial" panose="020B0604020202020204" pitchFamily="34" charset="0"/>
                <a:cs typeface="Arial" panose="020B0604020202020204" pitchFamily="34" charset="0"/>
              </a:rPr>
              <a:t>(and attached schedules)</a:t>
            </a:r>
            <a:endParaRPr lang="en-US" sz="1400" b="1" i="1" spc="100" dirty="0">
              <a:latin typeface="Arial" panose="020B0604020202020204" pitchFamily="34" charset="0"/>
              <a:cs typeface="Arial" panose="020B0604020202020204" pitchFamily="34" charset="0"/>
            </a:endParaRPr>
          </a:p>
          <a:p>
            <a:r>
              <a:rPr lang="en-US" spc="100" dirty="0">
                <a:latin typeface="Arial" panose="020B0604020202020204" pitchFamily="34" charset="0"/>
                <a:cs typeface="Arial" panose="020B0604020202020204" pitchFamily="34" charset="0"/>
              </a:rPr>
              <a:t>This form must be submitted, to both National and Department Headquarters, by 30 September each year declaring the income and expenses of every Chapter for the past fiscal year.</a:t>
            </a:r>
          </a:p>
          <a:p>
            <a:pPr algn="ctr"/>
            <a:endParaRPr lang="en-US" sz="1000" spc="100" dirty="0">
              <a:latin typeface="Arial" panose="020B0604020202020204" pitchFamily="34" charset="0"/>
              <a:cs typeface="Arial" panose="020B0604020202020204" pitchFamily="34" charset="0"/>
            </a:endParaRPr>
          </a:p>
          <a:p>
            <a:pPr algn="ctr"/>
            <a:r>
              <a:rPr lang="en-US" sz="1200" spc="100" dirty="0">
                <a:latin typeface="Arial" panose="020B0604020202020204" pitchFamily="34" charset="0"/>
                <a:cs typeface="Arial" panose="020B0604020202020204" pitchFamily="34" charset="0"/>
              </a:rPr>
              <a:t> </a:t>
            </a:r>
            <a:r>
              <a:rPr lang="en-US" b="1" u="sng" spc="100" dirty="0">
                <a:latin typeface="Arial" panose="020B0604020202020204" pitchFamily="34" charset="0"/>
                <a:cs typeface="Arial" panose="020B0604020202020204" pitchFamily="34" charset="0"/>
              </a:rPr>
              <a:t>National Constitution &amp; Bylaws; Section 9.3: Financial Records, Reports </a:t>
            </a:r>
            <a:endParaRPr lang="en-US" sz="1400" b="1" spc="100" dirty="0">
              <a:latin typeface="Arial" panose="020B0604020202020204" pitchFamily="34" charset="0"/>
              <a:cs typeface="Arial" panose="020B0604020202020204" pitchFamily="34" charset="0"/>
            </a:endParaRPr>
          </a:p>
          <a:p>
            <a:r>
              <a:rPr lang="en-US" sz="1400" spc="100" dirty="0">
                <a:latin typeface="Arial" panose="020B0604020202020204" pitchFamily="34" charset="0"/>
                <a:cs typeface="Arial" panose="020B0604020202020204" pitchFamily="34" charset="0"/>
              </a:rPr>
              <a:t> </a:t>
            </a:r>
          </a:p>
          <a:p>
            <a:r>
              <a:rPr lang="en-US" sz="1600" spc="100" dirty="0">
                <a:latin typeface="Arial" panose="020B0604020202020204" pitchFamily="34" charset="0"/>
                <a:cs typeface="Arial" panose="020B0604020202020204" pitchFamily="34" charset="0"/>
              </a:rPr>
              <a:t>Para. 1: </a:t>
            </a:r>
            <a:r>
              <a:rPr lang="en-US" spc="100" dirty="0">
                <a:solidFill>
                  <a:schemeClr val="tx1">
                    <a:lumMod val="75000"/>
                    <a:lumOff val="25000"/>
                  </a:schemeClr>
                </a:solidFill>
                <a:latin typeface="Arial" panose="020B0604020202020204" pitchFamily="34" charset="0"/>
                <a:cs typeface="Arial" panose="020B0604020202020204" pitchFamily="34" charset="0"/>
              </a:rPr>
              <a:t>Each chapter shall keep a complete financial record of all monies received and expended. All assets of the chapter must be titled or held in the name of the chapter………</a:t>
            </a:r>
            <a:r>
              <a:rPr lang="en-US" b="1" spc="100" dirty="0">
                <a:solidFill>
                  <a:schemeClr val="tx1">
                    <a:lumMod val="75000"/>
                    <a:lumOff val="25000"/>
                  </a:schemeClr>
                </a:solidFill>
                <a:latin typeface="Arial" panose="020B0604020202020204" pitchFamily="34" charset="0"/>
                <a:cs typeface="Arial" panose="020B0604020202020204" pitchFamily="34" charset="0"/>
              </a:rPr>
              <a:t> </a:t>
            </a:r>
            <a:r>
              <a:rPr lang="en-US" spc="100" dirty="0">
                <a:solidFill>
                  <a:schemeClr val="tx1">
                    <a:lumMod val="75000"/>
                    <a:lumOff val="25000"/>
                  </a:schemeClr>
                </a:solidFill>
                <a:latin typeface="Arial" panose="020B0604020202020204" pitchFamily="34" charset="0"/>
                <a:cs typeface="Arial" panose="020B0604020202020204" pitchFamily="34" charset="0"/>
              </a:rPr>
              <a:t>Each chapter shall have an audit committee composed of at least three members of the chapter, excluding the commander, senior vice-commander, treasurer, adjutant and finance committee chairman, who shall conduct an annual audit and, if the gross receipts excluding dues exceed $10,000, submit a report to the state department and National Organization within ninety days after the close of the accounting year,…... All reports must be filed on forms provided by National Headquarters……….Failure to file annual financial reports will be cause to suspend or revoke the chapter charter</a:t>
            </a:r>
            <a:r>
              <a:rPr lang="en-US" b="1" spc="100" dirty="0">
                <a:solidFill>
                  <a:schemeClr val="tx1">
                    <a:lumMod val="75000"/>
                    <a:lumOff val="25000"/>
                  </a:schemeClr>
                </a:solidFill>
                <a:latin typeface="Arial" panose="020B0604020202020204" pitchFamily="34" charset="0"/>
                <a:cs typeface="Arial" panose="020B0604020202020204" pitchFamily="34" charset="0"/>
              </a:rPr>
              <a:t>………</a:t>
            </a:r>
            <a:r>
              <a:rPr lang="en-US" spc="100" dirty="0">
                <a:latin typeface="Arial" panose="020B0604020202020204" pitchFamily="34" charset="0"/>
                <a:cs typeface="Arial" panose="020B0604020202020204" pitchFamily="34" charset="0"/>
              </a:rPr>
              <a:t>This provision shall not exempt a chapter from the requirement of filing an annual financial report with the State Department. </a:t>
            </a:r>
            <a:endParaRPr lang="en-US" spc="100" dirty="0"/>
          </a:p>
        </p:txBody>
      </p:sp>
      <p:sp>
        <p:nvSpPr>
          <p:cNvPr id="12" name="TextBox 11">
            <a:extLst>
              <a:ext uri="{FF2B5EF4-FFF2-40B4-BE49-F238E27FC236}">
                <a16:creationId xmlns:a16="http://schemas.microsoft.com/office/drawing/2014/main" id="{AD55B105-0713-492B-A995-344AB590546B}"/>
              </a:ext>
            </a:extLst>
          </p:cNvPr>
          <p:cNvSpPr txBox="1"/>
          <p:nvPr/>
        </p:nvSpPr>
        <p:spPr>
          <a:xfrm>
            <a:off x="7138218" y="6334639"/>
            <a:ext cx="4306580" cy="307777"/>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www.DAV.org (members only section)</a:t>
            </a:r>
          </a:p>
        </p:txBody>
      </p:sp>
    </p:spTree>
    <p:extLst>
      <p:ext uri="{BB962C8B-B14F-4D97-AF65-F5344CB8AC3E}">
        <p14:creationId xmlns:p14="http://schemas.microsoft.com/office/powerpoint/2010/main" val="1804089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858644" y="168101"/>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Department Publications &amp; Forms</a:t>
            </a:r>
            <a:endParaRPr lang="en-US" sz="3200" b="1" spc="100" dirty="0">
              <a:solidFill>
                <a:schemeClr val="accent3">
                  <a:lumMod val="50000"/>
                </a:schemeClr>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18</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766274B2-82F5-4327-B20C-9F7868DEDF52}"/>
              </a:ext>
            </a:extLst>
          </p:cNvPr>
          <p:cNvSpPr txBox="1"/>
          <p:nvPr/>
        </p:nvSpPr>
        <p:spPr>
          <a:xfrm>
            <a:off x="1682899" y="1099484"/>
            <a:ext cx="10322288" cy="5570756"/>
          </a:xfrm>
          <a:prstGeom prst="rect">
            <a:avLst/>
          </a:prstGeom>
          <a:noFill/>
        </p:spPr>
        <p:txBody>
          <a:bodyPr wrap="square" rtlCol="0">
            <a:spAutoFit/>
          </a:bodyPr>
          <a:lstStyle/>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SUPPLEMENTAL CHAPTER INFORMATION</a:t>
            </a:r>
          </a:p>
          <a:p>
            <a:r>
              <a:rPr lang="en-US" sz="1600" spc="100" dirty="0">
                <a:solidFill>
                  <a:schemeClr val="tx1">
                    <a:lumMod val="75000"/>
                    <a:lumOff val="25000"/>
                  </a:schemeClr>
                </a:solidFill>
                <a:latin typeface="Arial" panose="020B0604020202020204" pitchFamily="34" charset="0"/>
                <a:cs typeface="Arial" panose="020B0604020202020204" pitchFamily="34" charset="0"/>
              </a:rPr>
              <a:t>Submitted to the Department with the Chapter Officers Report to provide information not included on the Officers Report.  It lists the 2</a:t>
            </a:r>
            <a:r>
              <a:rPr lang="en-US" sz="1600" spc="100" baseline="30000" dirty="0">
                <a:solidFill>
                  <a:schemeClr val="tx1">
                    <a:lumMod val="75000"/>
                    <a:lumOff val="25000"/>
                  </a:schemeClr>
                </a:solidFill>
                <a:latin typeface="Arial" panose="020B0604020202020204" pitchFamily="34" charset="0"/>
                <a:cs typeface="Arial" panose="020B0604020202020204" pitchFamily="34" charset="0"/>
              </a:rPr>
              <a:t>nd</a:t>
            </a:r>
            <a:r>
              <a:rPr lang="en-US" sz="1600" spc="100" dirty="0">
                <a:solidFill>
                  <a:schemeClr val="tx1">
                    <a:lumMod val="75000"/>
                    <a:lumOff val="25000"/>
                  </a:schemeClr>
                </a:solidFill>
                <a:latin typeface="Arial" panose="020B0604020202020204" pitchFamily="34" charset="0"/>
                <a:cs typeface="Arial" panose="020B0604020202020204" pitchFamily="34" charset="0"/>
              </a:rPr>
              <a:t> Jr. Vice Commander, Chaplain, Judge Advocate; and information pertaining to the Chapter (do you publish a newsletter, have facsimile capability, Chapter e-mail, Chapter internet access).</a:t>
            </a:r>
          </a:p>
          <a:p>
            <a:endParaRPr lang="en-US" sz="2000" b="1" spc="100" dirty="0">
              <a:solidFill>
                <a:schemeClr val="tx1">
                  <a:lumMod val="75000"/>
                  <a:lumOff val="25000"/>
                </a:schemeClr>
              </a:solidFill>
              <a:latin typeface="Arial" panose="020B0604020202020204" pitchFamily="34" charset="0"/>
              <a:cs typeface="Arial" panose="020B0604020202020204" pitchFamily="34" charset="0"/>
            </a:endParaRPr>
          </a:p>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DAV EMERGENCY RELIEF / HOMELESS APPLICATION FORM</a:t>
            </a:r>
          </a:p>
          <a:p>
            <a:r>
              <a:rPr lang="en-US" sz="1600" spc="100" dirty="0">
                <a:solidFill>
                  <a:schemeClr val="tx1">
                    <a:lumMod val="75000"/>
                    <a:lumOff val="25000"/>
                  </a:schemeClr>
                </a:solidFill>
                <a:latin typeface="Arial" panose="020B0604020202020204" pitchFamily="34" charset="0"/>
                <a:cs typeface="Arial" panose="020B0604020202020204" pitchFamily="34" charset="0"/>
              </a:rPr>
              <a:t>Used to document the request for emergency relief and the results of the investigation into the case, with sections for review and approval by either the Emergency Relief Committee Chairman or Homeless Committee Chairman and Department Service Commission Director. </a:t>
            </a:r>
          </a:p>
          <a:p>
            <a:endParaRPr lang="en-US" sz="2000" spc="100" dirty="0">
              <a:solidFill>
                <a:schemeClr val="tx1">
                  <a:lumMod val="75000"/>
                  <a:lumOff val="25000"/>
                </a:schemeClr>
              </a:solidFill>
              <a:latin typeface="Arial" panose="020B0604020202020204" pitchFamily="34" charset="0"/>
              <a:cs typeface="Arial" panose="020B0604020202020204" pitchFamily="34" charset="0"/>
            </a:endParaRPr>
          </a:p>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CHAPTER COMMANDER’S REPORT</a:t>
            </a:r>
          </a:p>
          <a:p>
            <a:r>
              <a:rPr lang="en-US" sz="1600" spc="100" dirty="0">
                <a:solidFill>
                  <a:schemeClr val="tx1">
                    <a:lumMod val="75000"/>
                    <a:lumOff val="25000"/>
                  </a:schemeClr>
                </a:solidFill>
                <a:latin typeface="Arial" panose="020B0604020202020204" pitchFamily="34" charset="0"/>
                <a:cs typeface="Arial" panose="020B0604020202020204" pitchFamily="34" charset="0"/>
              </a:rPr>
              <a:t>Prepared by Chapter Commanders and submitted to the Department before the Spring Conference, Annual Convention, and Fall Conference. The Department Adjutant, or his/her designee, will notify Chapters when the forms are due.</a:t>
            </a:r>
          </a:p>
          <a:p>
            <a:endParaRPr lang="en-US" sz="1600" spc="100" dirty="0">
              <a:solidFill>
                <a:schemeClr val="tx1">
                  <a:lumMod val="75000"/>
                  <a:lumOff val="25000"/>
                </a:schemeClr>
              </a:solidFill>
              <a:latin typeface="Arial" panose="020B0604020202020204" pitchFamily="34" charset="0"/>
              <a:cs typeface="Arial" panose="020B0604020202020204" pitchFamily="34" charset="0"/>
            </a:endParaRPr>
          </a:p>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CHAPTER ASSISTANCE PROGRAM (C.A.P.) FORM</a:t>
            </a:r>
            <a:endParaRPr lang="en-US" b="1" i="1" u="sng" spc="100" dirty="0">
              <a:solidFill>
                <a:schemeClr val="tx1">
                  <a:lumMod val="85000"/>
                  <a:lumOff val="15000"/>
                </a:schemeClr>
              </a:solidFill>
              <a:latin typeface="Arial" panose="020B0604020202020204" pitchFamily="34" charset="0"/>
              <a:cs typeface="Arial" panose="020B0604020202020204" pitchFamily="34" charset="0"/>
            </a:endParaRPr>
          </a:p>
          <a:p>
            <a:r>
              <a:rPr lang="en-US" sz="1600" spc="100" dirty="0">
                <a:solidFill>
                  <a:schemeClr val="tx1">
                    <a:lumMod val="65000"/>
                    <a:lumOff val="35000"/>
                  </a:schemeClr>
                </a:solidFill>
                <a:latin typeface="Arial" panose="020B0604020202020204" pitchFamily="34" charset="0"/>
                <a:cs typeface="Arial" panose="020B0604020202020204" pitchFamily="34" charset="0"/>
              </a:rPr>
              <a:t>Utilized by Chapters that either need financial, administrative, or material assistance - or by a Chapter offering such assistance. </a:t>
            </a:r>
          </a:p>
          <a:p>
            <a:endParaRPr lang="en-US" sz="2000" spc="100" dirty="0">
              <a:solidFill>
                <a:schemeClr val="tx1">
                  <a:lumMod val="75000"/>
                  <a:lumOff val="25000"/>
                </a:schemeClr>
              </a:solidFill>
            </a:endParaRPr>
          </a:p>
        </p:txBody>
      </p:sp>
      <p:sp>
        <p:nvSpPr>
          <p:cNvPr id="10" name="TextBox 9">
            <a:extLst>
              <a:ext uri="{FF2B5EF4-FFF2-40B4-BE49-F238E27FC236}">
                <a16:creationId xmlns:a16="http://schemas.microsoft.com/office/drawing/2014/main" id="{5BF7D1E3-96C2-4A8F-8064-E63BF0811AE7}"/>
              </a:ext>
            </a:extLst>
          </p:cNvPr>
          <p:cNvSpPr txBox="1"/>
          <p:nvPr/>
        </p:nvSpPr>
        <p:spPr>
          <a:xfrm>
            <a:off x="6976580" y="6312629"/>
            <a:ext cx="4306580" cy="307777"/>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www.VirginiaDAV.org/department-forms</a:t>
            </a:r>
          </a:p>
        </p:txBody>
      </p:sp>
    </p:spTree>
    <p:extLst>
      <p:ext uri="{BB962C8B-B14F-4D97-AF65-F5344CB8AC3E}">
        <p14:creationId xmlns:p14="http://schemas.microsoft.com/office/powerpoint/2010/main" val="3038441856"/>
      </p:ext>
    </p:extLst>
  </p:cSld>
  <p:clrMapOvr>
    <a:masterClrMapping/>
  </p:clrMapOvr>
  <mc:AlternateContent xmlns:mc="http://schemas.openxmlformats.org/markup-compatibility/2006" xmlns:p14="http://schemas.microsoft.com/office/powerpoint/2010/main">
    <mc:Choice Requires="p14">
      <p:transition spd="slow" p14:dur="1750">
        <p:blinds dir="vert"/>
      </p:transition>
    </mc:Choice>
    <mc:Fallback xmlns="">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19</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6">
            <a:extLst>
              <a:ext uri="{FF2B5EF4-FFF2-40B4-BE49-F238E27FC236}">
                <a16:creationId xmlns:a16="http://schemas.microsoft.com/office/drawing/2014/main" id="{05860440-E356-4EE8-A187-902124E44730}"/>
              </a:ext>
            </a:extLst>
          </p:cNvPr>
          <p:cNvSpPr txBox="1">
            <a:spLocks noGrp="1"/>
          </p:cNvSpPr>
          <p:nvPr>
            <p:ph type="title"/>
          </p:nvPr>
        </p:nvSpPr>
        <p:spPr>
          <a:xfrm>
            <a:off x="1858644" y="168101"/>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Department Publications &amp; Forms</a:t>
            </a:r>
            <a:endParaRPr lang="en-US" sz="3200" b="1" spc="100" dirty="0">
              <a:solidFill>
                <a:schemeClr val="accent3">
                  <a:lumMod val="50000"/>
                </a:schemeClr>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332E6D2-0AE9-4DAA-826C-0B8F625C3958}"/>
              </a:ext>
            </a:extLst>
          </p:cNvPr>
          <p:cNvSpPr/>
          <p:nvPr/>
        </p:nvSpPr>
        <p:spPr>
          <a:xfrm>
            <a:off x="1612490" y="960984"/>
            <a:ext cx="9989575" cy="5078313"/>
          </a:xfrm>
          <a:prstGeom prst="rect">
            <a:avLst/>
          </a:prstGeom>
        </p:spPr>
        <p:txBody>
          <a:bodyPr wrap="square">
            <a:spAutoFit/>
          </a:bodyPr>
          <a:lstStyle/>
          <a:p>
            <a:r>
              <a:rPr lang="en-US" b="1" u="sng" spc="100" dirty="0">
                <a:solidFill>
                  <a:schemeClr val="tx1">
                    <a:lumMod val="85000"/>
                    <a:lumOff val="15000"/>
                  </a:schemeClr>
                </a:solidFill>
                <a:latin typeface="Arial" panose="020B0604020202020204" pitchFamily="34" charset="0"/>
                <a:cs typeface="Arial" panose="020B0604020202020204" pitchFamily="34" charset="0"/>
              </a:rPr>
              <a:t>DEPARTMENT FUNDRIASING MEMORANDUM</a:t>
            </a:r>
          </a:p>
          <a:p>
            <a:r>
              <a:rPr lang="en-US" spc="100" dirty="0">
                <a:solidFill>
                  <a:schemeClr val="tx1">
                    <a:lumMod val="75000"/>
                    <a:lumOff val="25000"/>
                  </a:schemeClr>
                </a:solidFill>
                <a:latin typeface="Arial" panose="020B0604020202020204" pitchFamily="34" charset="0"/>
                <a:cs typeface="Arial" panose="020B0604020202020204" pitchFamily="34" charset="0"/>
              </a:rPr>
              <a:t>Must be submitted by Chapters, Auxiliaries (DAVA, Juniors) to either request approval for fundraising or to give 30-day notice of a fundraising activity.  These are reviewed and approved by the Department Senior Vice Commander and are reviewed to ensure the activity is IAW The Constitution &amp; Bylaws Article 15.3 and Sections 6, 7, 8 Standard Local Unit Constitution. </a:t>
            </a:r>
            <a:r>
              <a:rPr lang="en-US" i="1" spc="100" dirty="0">
                <a:solidFill>
                  <a:schemeClr val="tx1">
                    <a:lumMod val="75000"/>
                    <a:lumOff val="25000"/>
                  </a:schemeClr>
                </a:solidFill>
                <a:latin typeface="Arial" panose="020B0604020202020204" pitchFamily="34" charset="0"/>
                <a:cs typeface="Arial" panose="020B0604020202020204" pitchFamily="34" charset="0"/>
              </a:rPr>
              <a:t>(request/notification </a:t>
            </a:r>
            <a:r>
              <a:rPr lang="en-US" i="1" u="sng" spc="100" dirty="0">
                <a:solidFill>
                  <a:schemeClr val="tx1">
                    <a:lumMod val="75000"/>
                    <a:lumOff val="25000"/>
                  </a:schemeClr>
                </a:solidFill>
                <a:latin typeface="Arial" panose="020B0604020202020204" pitchFamily="34" charset="0"/>
                <a:cs typeface="Arial" panose="020B0604020202020204" pitchFamily="34" charset="0"/>
              </a:rPr>
              <a:t>required</a:t>
            </a:r>
            <a:r>
              <a:rPr lang="en-US" i="1" spc="100" dirty="0">
                <a:solidFill>
                  <a:schemeClr val="tx1">
                    <a:lumMod val="75000"/>
                    <a:lumOff val="25000"/>
                  </a:schemeClr>
                </a:solidFill>
                <a:latin typeface="Arial" panose="020B0604020202020204" pitchFamily="34" charset="0"/>
                <a:cs typeface="Arial" panose="020B0604020202020204" pitchFamily="34" charset="0"/>
              </a:rPr>
              <a:t> by national C&amp;B)</a:t>
            </a:r>
          </a:p>
          <a:p>
            <a:r>
              <a:rPr lang="en-US" spc="100" dirty="0">
                <a:solidFill>
                  <a:schemeClr val="tx1">
                    <a:lumMod val="75000"/>
                    <a:lumOff val="25000"/>
                  </a:schemeClr>
                </a:solidFill>
                <a:latin typeface="Arial" panose="020B0604020202020204" pitchFamily="34" charset="0"/>
                <a:cs typeface="Arial" panose="020B0604020202020204" pitchFamily="34" charset="0"/>
              </a:rPr>
              <a:t> </a:t>
            </a:r>
            <a:endParaRPr lang="en-US" b="1" spc="100" dirty="0">
              <a:solidFill>
                <a:schemeClr val="tx1">
                  <a:lumMod val="75000"/>
                  <a:lumOff val="25000"/>
                </a:schemeClr>
              </a:solidFill>
              <a:latin typeface="Arial" panose="020B0604020202020204" pitchFamily="34" charset="0"/>
              <a:cs typeface="Arial" panose="020B0604020202020204" pitchFamily="34" charset="0"/>
            </a:endParaRPr>
          </a:p>
          <a:p>
            <a:r>
              <a:rPr lang="en-US" b="1" u="sng" spc="100" dirty="0">
                <a:solidFill>
                  <a:schemeClr val="tx1">
                    <a:lumMod val="85000"/>
                    <a:lumOff val="15000"/>
                  </a:schemeClr>
                </a:solidFill>
                <a:latin typeface="Arial" panose="020B0604020202020204" pitchFamily="34" charset="0"/>
                <a:cs typeface="Arial" panose="020B0604020202020204" pitchFamily="34" charset="0"/>
              </a:rPr>
              <a:t>DEPARTMENT AWARDS PROGRAM MANUAL</a:t>
            </a:r>
          </a:p>
          <a:p>
            <a:r>
              <a:rPr lang="en-US" spc="100" dirty="0">
                <a:solidFill>
                  <a:schemeClr val="tx1">
                    <a:lumMod val="75000"/>
                    <a:lumOff val="25000"/>
                  </a:schemeClr>
                </a:solidFill>
                <a:latin typeface="Arial" panose="020B0604020202020204" pitchFamily="34" charset="0"/>
                <a:cs typeface="Arial" panose="020B0604020202020204" pitchFamily="34" charset="0"/>
              </a:rPr>
              <a:t>Awards that are given by the Department at the Convention and Fall Conference are outlined along with criteria and submission process for use by the Chapters to recognize their members at the Department level.</a:t>
            </a:r>
          </a:p>
          <a:p>
            <a:endParaRPr lang="en-US" spc="100" dirty="0">
              <a:solidFill>
                <a:schemeClr val="tx1">
                  <a:lumMod val="75000"/>
                  <a:lumOff val="25000"/>
                </a:schemeClr>
              </a:solidFill>
              <a:latin typeface="Arial" panose="020B0604020202020204" pitchFamily="34" charset="0"/>
              <a:cs typeface="Arial" panose="020B0604020202020204" pitchFamily="34" charset="0"/>
            </a:endParaRPr>
          </a:p>
          <a:p>
            <a:endParaRPr lang="en-US" spc="100" dirty="0">
              <a:solidFill>
                <a:schemeClr val="tx1">
                  <a:lumMod val="75000"/>
                  <a:lumOff val="25000"/>
                </a:schemeClr>
              </a:solidFill>
              <a:latin typeface="Arial" panose="020B0604020202020204" pitchFamily="34" charset="0"/>
              <a:cs typeface="Arial" panose="020B0604020202020204" pitchFamily="34" charset="0"/>
            </a:endParaRPr>
          </a:p>
          <a:p>
            <a:r>
              <a:rPr lang="en-US" b="1" u="sng" spc="100" dirty="0">
                <a:solidFill>
                  <a:schemeClr val="tx1">
                    <a:lumMod val="85000"/>
                    <a:lumOff val="15000"/>
                  </a:schemeClr>
                </a:solidFill>
                <a:latin typeface="Arial" panose="020B0604020202020204" pitchFamily="34" charset="0"/>
                <a:cs typeface="Arial" panose="020B0604020202020204" pitchFamily="34" charset="0"/>
              </a:rPr>
              <a:t>DEPARTMENT TRAINING MATERIALS / CLASSES</a:t>
            </a:r>
          </a:p>
          <a:p>
            <a:r>
              <a:rPr lang="en-US" spc="100" dirty="0">
                <a:solidFill>
                  <a:schemeClr val="tx1">
                    <a:lumMod val="75000"/>
                    <a:lumOff val="25000"/>
                  </a:schemeClr>
                </a:solidFill>
                <a:latin typeface="Arial" panose="020B0604020202020204" pitchFamily="34" charset="0"/>
                <a:cs typeface="Arial" panose="020B0604020202020204" pitchFamily="34" charset="0"/>
              </a:rPr>
              <a:t>All training classes and materials </a:t>
            </a:r>
            <a:r>
              <a:rPr lang="en-US" sz="1600" spc="100" dirty="0">
                <a:solidFill>
                  <a:schemeClr val="tx1">
                    <a:lumMod val="75000"/>
                    <a:lumOff val="25000"/>
                  </a:schemeClr>
                </a:solidFill>
                <a:latin typeface="Arial" panose="020B0604020202020204" pitchFamily="34" charset="0"/>
                <a:cs typeface="Arial" panose="020B0604020202020204" pitchFamily="34" charset="0"/>
              </a:rPr>
              <a:t>(including this presentation) </a:t>
            </a:r>
            <a:r>
              <a:rPr lang="en-US" spc="100" dirty="0">
                <a:solidFill>
                  <a:schemeClr val="tx1">
                    <a:lumMod val="75000"/>
                    <a:lumOff val="25000"/>
                  </a:schemeClr>
                </a:solidFill>
                <a:latin typeface="Arial" panose="020B0604020202020204" pitchFamily="34" charset="0"/>
                <a:cs typeface="Arial" panose="020B0604020202020204" pitchFamily="34" charset="0"/>
              </a:rPr>
              <a:t>promulgated by the Department are on the Department website, located on the Administration tab (Seminars/Training Info). Classes are available for download and presentation by any Chapter to their membership at any meeting.</a:t>
            </a:r>
          </a:p>
        </p:txBody>
      </p:sp>
      <p:sp>
        <p:nvSpPr>
          <p:cNvPr id="11" name="TextBox 10">
            <a:extLst>
              <a:ext uri="{FF2B5EF4-FFF2-40B4-BE49-F238E27FC236}">
                <a16:creationId xmlns:a16="http://schemas.microsoft.com/office/drawing/2014/main" id="{0DA58E00-C863-49EF-BB56-298FB14F91BB}"/>
              </a:ext>
            </a:extLst>
          </p:cNvPr>
          <p:cNvSpPr txBox="1"/>
          <p:nvPr/>
        </p:nvSpPr>
        <p:spPr>
          <a:xfrm>
            <a:off x="7836309" y="3895634"/>
            <a:ext cx="3765756" cy="319639"/>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www.VirginiaDAV.org/department-forms</a:t>
            </a:r>
          </a:p>
        </p:txBody>
      </p:sp>
      <p:sp>
        <p:nvSpPr>
          <p:cNvPr id="12" name="TextBox 11">
            <a:extLst>
              <a:ext uri="{FF2B5EF4-FFF2-40B4-BE49-F238E27FC236}">
                <a16:creationId xmlns:a16="http://schemas.microsoft.com/office/drawing/2014/main" id="{D5BAF1DE-EE05-4576-837E-787EE7B2268D}"/>
              </a:ext>
            </a:extLst>
          </p:cNvPr>
          <p:cNvSpPr txBox="1"/>
          <p:nvPr/>
        </p:nvSpPr>
        <p:spPr>
          <a:xfrm>
            <a:off x="7775468" y="5908200"/>
            <a:ext cx="3826597" cy="307777"/>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www.VirginiaDAV.org/training-materials</a:t>
            </a:r>
          </a:p>
        </p:txBody>
      </p:sp>
    </p:spTree>
    <p:extLst>
      <p:ext uri="{BB962C8B-B14F-4D97-AF65-F5344CB8AC3E}">
        <p14:creationId xmlns:p14="http://schemas.microsoft.com/office/powerpoint/2010/main" val="6044375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794427" y="69574"/>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DAV Mission Statement</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E6598087-D3EC-462F-89A8-E8B923701CFC}"/>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723BD2A1-F7A5-4194-AE4D-B0243418F1D1}"/>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42DEEEFA-9840-434D-BBDF-F9BBBFDFAB85}"/>
              </a:ext>
            </a:extLst>
          </p:cNvPr>
          <p:cNvSpPr txBox="1"/>
          <p:nvPr/>
        </p:nvSpPr>
        <p:spPr>
          <a:xfrm>
            <a:off x="1543050" y="944113"/>
            <a:ext cx="9740110" cy="5167761"/>
          </a:xfrm>
          <a:prstGeom prst="rect">
            <a:avLst/>
          </a:prstGeom>
          <a:noFill/>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are dedicated to a single purpose:</a:t>
            </a:r>
          </a:p>
          <a:p>
            <a:pPr algn="just"/>
            <a:endParaRPr lang="en-US" sz="900" spc="100" dirty="0">
              <a:solidFill>
                <a:schemeClr val="tx1">
                  <a:lumMod val="85000"/>
                  <a:lumOff val="15000"/>
                </a:schemeClr>
              </a:solidFill>
              <a:latin typeface="Arial" panose="020B0604020202020204" pitchFamily="34" charset="0"/>
              <a:cs typeface="Arial" panose="020B0604020202020204" pitchFamily="34" charset="0"/>
            </a:endParaRPr>
          </a:p>
          <a:p>
            <a:pPr algn="just">
              <a:lnSpc>
                <a:spcPct val="150000"/>
              </a:lnSpc>
            </a:pPr>
            <a:r>
              <a:rPr lang="en-US" sz="2800" spc="100" dirty="0">
                <a:solidFill>
                  <a:schemeClr val="tx1">
                    <a:lumMod val="85000"/>
                    <a:lumOff val="15000"/>
                  </a:schemeClr>
                </a:solidFill>
                <a:latin typeface="Arial" panose="020B0604020202020204" pitchFamily="34" charset="0"/>
                <a:cs typeface="Arial" panose="020B0604020202020204" pitchFamily="34" charset="0"/>
              </a:rPr>
              <a:t>Empowering veterans to lead high quality lives with respect and dignity. We accomplish this by making sure veterans and their families can access the full range of benefits available to them; fighting for the interests of America’s injured heroes on Capitol Hill; and educating the public about the great sacrifices and needs of veterans transitioning back to civilian life.</a:t>
            </a:r>
          </a:p>
        </p:txBody>
      </p:sp>
    </p:spTree>
    <p:extLst>
      <p:ext uri="{BB962C8B-B14F-4D97-AF65-F5344CB8AC3E}">
        <p14:creationId xmlns:p14="http://schemas.microsoft.com/office/powerpoint/2010/main" val="6553234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20</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6">
            <a:extLst>
              <a:ext uri="{FF2B5EF4-FFF2-40B4-BE49-F238E27FC236}">
                <a16:creationId xmlns:a16="http://schemas.microsoft.com/office/drawing/2014/main" id="{E52D4BD9-8BBD-4925-A03B-8B09A5B67E14}"/>
              </a:ext>
            </a:extLst>
          </p:cNvPr>
          <p:cNvSpPr txBox="1">
            <a:spLocks noGrp="1"/>
          </p:cNvSpPr>
          <p:nvPr>
            <p:ph type="title"/>
          </p:nvPr>
        </p:nvSpPr>
        <p:spPr>
          <a:xfrm>
            <a:off x="1858644" y="168101"/>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Department Publications &amp; Forms</a:t>
            </a:r>
            <a:endParaRPr lang="en-US" sz="3200" b="1" spc="100" dirty="0">
              <a:solidFill>
                <a:schemeClr val="accent3">
                  <a:lumMod val="50000"/>
                </a:schemeClr>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B0426E45-9A87-4301-9DE3-7D4EE2060A8D}"/>
              </a:ext>
            </a:extLst>
          </p:cNvPr>
          <p:cNvSpPr txBox="1"/>
          <p:nvPr/>
        </p:nvSpPr>
        <p:spPr>
          <a:xfrm>
            <a:off x="1474840" y="847410"/>
            <a:ext cx="10717160" cy="5586145"/>
          </a:xfrm>
          <a:prstGeom prst="rect">
            <a:avLst/>
          </a:prstGeom>
          <a:noFill/>
        </p:spPr>
        <p:txBody>
          <a:bodyPr wrap="square" rtlCol="0">
            <a:spAutoFit/>
          </a:bodyPr>
          <a:lstStyle/>
          <a:p>
            <a:r>
              <a:rPr lang="en-US" sz="2400" spc="100" dirty="0">
                <a:solidFill>
                  <a:schemeClr val="tx1">
                    <a:lumMod val="85000"/>
                    <a:lumOff val="15000"/>
                  </a:schemeClr>
                </a:solidFill>
                <a:latin typeface="Arial" panose="020B0604020202020204" pitchFamily="34" charset="0"/>
                <a:cs typeface="Arial" panose="020B0604020202020204" pitchFamily="34" charset="0"/>
              </a:rPr>
              <a:t>The Department website has Department, National, and LVAP forms and instructions for your Chapter to use located on the Administration Tab </a:t>
            </a:r>
            <a:r>
              <a:rPr lang="en-US" sz="2000" spc="100" dirty="0">
                <a:solidFill>
                  <a:schemeClr val="tx1">
                    <a:lumMod val="85000"/>
                    <a:lumOff val="15000"/>
                  </a:schemeClr>
                </a:solidFill>
                <a:latin typeface="Arial" panose="020B0604020202020204" pitchFamily="34" charset="0"/>
                <a:cs typeface="Arial" panose="020B0604020202020204" pitchFamily="34" charset="0"/>
              </a:rPr>
              <a:t>(</a:t>
            </a:r>
            <a:r>
              <a:rPr lang="en-US" spc="100" dirty="0">
                <a:solidFill>
                  <a:schemeClr val="tx1">
                    <a:lumMod val="85000"/>
                    <a:lumOff val="15000"/>
                  </a:schemeClr>
                </a:solidFill>
                <a:latin typeface="Arial" panose="020B0604020202020204" pitchFamily="34" charset="0"/>
                <a:cs typeface="Arial" panose="020B0604020202020204" pitchFamily="34" charset="0"/>
              </a:rPr>
              <a:t>Forms/Memos/Awards)</a:t>
            </a:r>
          </a:p>
          <a:p>
            <a:endParaRPr lang="en-US" sz="900" spc="100" dirty="0">
              <a:solidFill>
                <a:schemeClr val="tx1">
                  <a:lumMod val="85000"/>
                  <a:lumOff val="15000"/>
                </a:schemeClr>
              </a:solidFill>
              <a:latin typeface="Arial" panose="020B0604020202020204" pitchFamily="34" charset="0"/>
              <a:cs typeface="Arial" panose="020B0604020202020204" pitchFamily="34" charset="0"/>
            </a:endParaRPr>
          </a:p>
          <a:p>
            <a:r>
              <a:rPr lang="en-US" spc="100" dirty="0">
                <a:solidFill>
                  <a:schemeClr val="tx1">
                    <a:lumMod val="85000"/>
                    <a:lumOff val="15000"/>
                  </a:schemeClr>
                </a:solidFill>
                <a:latin typeface="Arial" panose="020B0604020202020204" pitchFamily="34" charset="0"/>
                <a:cs typeface="Arial" panose="020B0604020202020204" pitchFamily="34" charset="0"/>
              </a:rPr>
              <a:t>Examples of Forms (not a complete list):</a:t>
            </a:r>
          </a:p>
          <a:p>
            <a:endParaRPr lang="en-US" sz="1600" b="1" spc="100" dirty="0">
              <a:solidFill>
                <a:schemeClr val="tx1">
                  <a:lumMod val="75000"/>
                  <a:lumOff val="25000"/>
                </a:schemeClr>
              </a:solidFill>
              <a:latin typeface="Arial" panose="020B0604020202020204" pitchFamily="34" charset="0"/>
              <a:cs typeface="Arial" panose="020B0604020202020204" pitchFamily="34" charset="0"/>
            </a:endParaRP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Chapter Assistance Program Form</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Chapter Supplemental Information Form</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Department Constitution &amp; Bylaws</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Department Directory Information Form</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DEC Delegation Form</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Emergency Relief/Homeless Grant Forms</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Fundraising Request Form</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LVAP Reporting Forms</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Customizable DAV Appreciation Certificate</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Golden Corral / Camp Corral Forms and Guides</a:t>
            </a:r>
          </a:p>
          <a:p>
            <a:pPr marL="742950" lvl="1" indent="-285750">
              <a:buClr>
                <a:schemeClr val="accent6">
                  <a:lumMod val="50000"/>
                </a:schemeClr>
              </a:buClr>
              <a:buFont typeface="Wingdings" panose="05000000000000000000" pitchFamily="2" charset="2"/>
              <a:buChar char="Ø"/>
            </a:pPr>
            <a:r>
              <a:rPr lang="en-US" sz="1600" spc="100" dirty="0">
                <a:solidFill>
                  <a:schemeClr val="tx1">
                    <a:lumMod val="75000"/>
                    <a:lumOff val="25000"/>
                  </a:schemeClr>
                </a:solidFill>
                <a:latin typeface="Arial" panose="020B0604020202020204" pitchFamily="34" charset="0"/>
                <a:cs typeface="Arial" panose="020B0604020202020204" pitchFamily="34" charset="0"/>
              </a:rPr>
              <a:t>National and Department Award Forms</a:t>
            </a:r>
          </a:p>
          <a:p>
            <a:pPr marL="742950" lvl="1" indent="-285750">
              <a:buClr>
                <a:schemeClr val="accent6">
                  <a:lumMod val="50000"/>
                </a:schemeClr>
              </a:buClr>
              <a:buFont typeface="Wingdings" panose="05000000000000000000" pitchFamily="2" charset="2"/>
              <a:buChar char="Ø"/>
            </a:pPr>
            <a:endParaRPr lang="en-US" spc="100" dirty="0">
              <a:solidFill>
                <a:schemeClr val="tx1">
                  <a:lumMod val="75000"/>
                  <a:lumOff val="25000"/>
                </a:schemeClr>
              </a:solidFill>
              <a:latin typeface="Arial" panose="020B0604020202020204" pitchFamily="34" charset="0"/>
              <a:cs typeface="Arial" panose="020B0604020202020204" pitchFamily="34" charset="0"/>
            </a:endParaRPr>
          </a:p>
          <a:p>
            <a:r>
              <a:rPr lang="en-US" sz="1600" i="1" spc="100" dirty="0">
                <a:solidFill>
                  <a:schemeClr val="accent3">
                    <a:lumMod val="50000"/>
                  </a:schemeClr>
                </a:solidFill>
                <a:latin typeface="Arial" panose="020B0604020202020204" pitchFamily="34" charset="0"/>
                <a:cs typeface="Arial" panose="020B0604020202020204" pitchFamily="34" charset="0"/>
              </a:rPr>
              <a:t>The Department Adjutant also issues a yearly memorandum  “Annual Reporting Requirements” which details how to fill out the Chapter Officer Report &amp;  Supplemental Chapter Information form, along with due dates and addresses.</a:t>
            </a:r>
            <a:endParaRPr lang="en-US" spc="100" dirty="0">
              <a:solidFill>
                <a:schemeClr val="accent3">
                  <a:lumMod val="50000"/>
                </a:schemeClr>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30C6C6E-95F7-4551-BEB8-78F9F7213DDE}"/>
              </a:ext>
            </a:extLst>
          </p:cNvPr>
          <p:cNvSpPr txBox="1"/>
          <p:nvPr/>
        </p:nvSpPr>
        <p:spPr>
          <a:xfrm>
            <a:off x="7118554" y="6267973"/>
            <a:ext cx="4306580" cy="307777"/>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www.VirginiaDAV.org/department-forms</a:t>
            </a:r>
          </a:p>
        </p:txBody>
      </p:sp>
    </p:spTree>
    <p:extLst>
      <p:ext uri="{BB962C8B-B14F-4D97-AF65-F5344CB8AC3E}">
        <p14:creationId xmlns:p14="http://schemas.microsoft.com/office/powerpoint/2010/main" val="14402289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21</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le 6">
            <a:extLst>
              <a:ext uri="{FF2B5EF4-FFF2-40B4-BE49-F238E27FC236}">
                <a16:creationId xmlns:a16="http://schemas.microsoft.com/office/drawing/2014/main" id="{0E5D5C6D-A1E1-4E16-A8F0-6D84C0B86630}"/>
              </a:ext>
            </a:extLst>
          </p:cNvPr>
          <p:cNvSpPr txBox="1">
            <a:spLocks/>
          </p:cNvSpPr>
          <p:nvPr/>
        </p:nvSpPr>
        <p:spPr>
          <a:xfrm>
            <a:off x="1829146" y="85649"/>
            <a:ext cx="9236765" cy="584775"/>
          </a:xfrm>
          <a:prstGeom prst="rect">
            <a:avLst/>
          </a:prstGeom>
          <a:noFill/>
          <a:ln>
            <a:solidFill>
              <a:schemeClr val="accent1">
                <a:lumMod val="60000"/>
                <a:lumOff val="40000"/>
              </a:schemeClr>
            </a:solidFill>
          </a:ln>
          <a:effectLst/>
        </p:spPr>
        <p:txBody>
          <a:bodyPr vert="horz" wrap="square" lIns="91440" tIns="45720" rIns="91440" bIns="45720" rtlCol="0" anchor="ctr">
            <a:sp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Department Publications &amp; Forms</a:t>
            </a:r>
            <a:endParaRPr lang="en-US" sz="3200" b="1" spc="100" dirty="0">
              <a:solidFill>
                <a:schemeClr val="accent3">
                  <a:lumMod val="50000"/>
                </a:schemeClr>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00CF0429-688B-415F-B619-B45E24DFB805}"/>
              </a:ext>
            </a:extLst>
          </p:cNvPr>
          <p:cNvSpPr/>
          <p:nvPr/>
        </p:nvSpPr>
        <p:spPr>
          <a:xfrm>
            <a:off x="1559337" y="731085"/>
            <a:ext cx="10274990" cy="4431983"/>
          </a:xfrm>
          <a:prstGeom prst="rect">
            <a:avLst/>
          </a:prstGeom>
        </p:spPr>
        <p:txBody>
          <a:bodyPr wrap="square">
            <a:spAutoFit/>
          </a:bodyPr>
          <a:lstStyle/>
          <a:p>
            <a:r>
              <a:rPr lang="en-US" sz="2400" spc="100" dirty="0">
                <a:solidFill>
                  <a:schemeClr val="tx1">
                    <a:lumMod val="85000"/>
                    <a:lumOff val="15000"/>
                  </a:schemeClr>
                </a:solidFill>
                <a:latin typeface="Arial" panose="020B0604020202020204" pitchFamily="34" charset="0"/>
                <a:cs typeface="Arial" panose="020B0604020202020204" pitchFamily="34" charset="0"/>
              </a:rPr>
              <a:t>The Department website also has all forms and reports for the Department Conferences and Convention on one page, located on the Administration Tab </a:t>
            </a:r>
            <a:r>
              <a:rPr lang="en-US" spc="100" dirty="0">
                <a:solidFill>
                  <a:schemeClr val="tx1">
                    <a:lumMod val="85000"/>
                    <a:lumOff val="15000"/>
                  </a:schemeClr>
                </a:solidFill>
                <a:latin typeface="Arial" panose="020B0604020202020204" pitchFamily="34" charset="0"/>
                <a:cs typeface="Arial" panose="020B0604020202020204" pitchFamily="34" charset="0"/>
              </a:rPr>
              <a:t>(Conference &amp; Convention Information)</a:t>
            </a:r>
          </a:p>
          <a:p>
            <a:endParaRPr lang="en-US" spc="100" dirty="0">
              <a:solidFill>
                <a:schemeClr val="tx1">
                  <a:lumMod val="85000"/>
                  <a:lumOff val="15000"/>
                </a:schemeClr>
              </a:solidFill>
              <a:latin typeface="Arial" panose="020B0604020202020204" pitchFamily="34" charset="0"/>
              <a:cs typeface="Arial" panose="020B0604020202020204" pitchFamily="34" charset="0"/>
            </a:endParaRPr>
          </a:p>
          <a:p>
            <a:r>
              <a:rPr lang="en-US" spc="100" dirty="0">
                <a:solidFill>
                  <a:schemeClr val="tx1">
                    <a:lumMod val="85000"/>
                    <a:lumOff val="15000"/>
                  </a:schemeClr>
                </a:solidFill>
                <a:latin typeface="Arial" panose="020B0604020202020204" pitchFamily="34" charset="0"/>
                <a:cs typeface="Arial" panose="020B0604020202020204" pitchFamily="34" charset="0"/>
              </a:rPr>
              <a:t>Examples of Forms/Memos (not a complete list):</a:t>
            </a:r>
          </a:p>
          <a:p>
            <a:endParaRPr lang="en-US" sz="1600" b="1" spc="100" dirty="0">
              <a:solidFill>
                <a:schemeClr val="tx1">
                  <a:lumMod val="75000"/>
                  <a:lumOff val="25000"/>
                </a:schemeClr>
              </a:solidFill>
              <a:latin typeface="Arial" panose="020B0604020202020204" pitchFamily="34" charset="0"/>
              <a:cs typeface="Arial" panose="020B0604020202020204" pitchFamily="34" charset="0"/>
            </a:endParaRP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Candidate for Department Office Questionnaire</a:t>
            </a: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DEC / ADEC Designation Form</a:t>
            </a: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Committee Acceptance memo</a:t>
            </a: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Committee Appointment Form</a:t>
            </a: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Convention Delegate Form (Dept)</a:t>
            </a: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Thrift Store Representative Form</a:t>
            </a:r>
          </a:p>
          <a:p>
            <a:pPr marL="742950" lvl="1" indent="-285750">
              <a:buClr>
                <a:schemeClr val="accent3">
                  <a:lumMod val="50000"/>
                </a:schemeClr>
              </a:buClr>
              <a:buSzPct val="90000"/>
              <a:buFont typeface="Wingdings" panose="05000000000000000000" pitchFamily="2" charset="2"/>
              <a:buChar char="Ø"/>
            </a:pPr>
            <a:r>
              <a:rPr lang="en-US" spc="100" dirty="0">
                <a:solidFill>
                  <a:schemeClr val="tx1">
                    <a:lumMod val="75000"/>
                    <a:lumOff val="25000"/>
                  </a:schemeClr>
                </a:solidFill>
                <a:latin typeface="Arial" panose="020B0604020202020204" pitchFamily="34" charset="0"/>
                <a:cs typeface="Arial" panose="020B0604020202020204" pitchFamily="34" charset="0"/>
              </a:rPr>
              <a:t>National Supply order Form</a:t>
            </a:r>
          </a:p>
          <a:p>
            <a:pPr marL="742950" lvl="1" indent="-285750">
              <a:buClr>
                <a:schemeClr val="accent3">
                  <a:lumMod val="50000"/>
                </a:schemeClr>
              </a:buClr>
              <a:buSzPct val="90000"/>
              <a:buFont typeface="Wingdings" panose="05000000000000000000" pitchFamily="2" charset="2"/>
              <a:buChar char="Ø"/>
            </a:pPr>
            <a:endParaRPr lang="en-US" sz="1600" spc="100" dirty="0">
              <a:solidFill>
                <a:schemeClr val="tx1">
                  <a:lumMod val="75000"/>
                  <a:lumOff val="25000"/>
                </a:schemeClr>
              </a:solidFill>
              <a:latin typeface="Arial" panose="020B0604020202020204" pitchFamily="34" charset="0"/>
              <a:cs typeface="Arial" panose="020B0604020202020204" pitchFamily="34" charset="0"/>
            </a:endParaRPr>
          </a:p>
          <a:p>
            <a:pPr marL="742950" lvl="1" indent="-285750">
              <a:buClr>
                <a:schemeClr val="accent3">
                  <a:lumMod val="50000"/>
                </a:schemeClr>
              </a:buClr>
              <a:buSzPct val="90000"/>
              <a:buFont typeface="Wingdings" panose="05000000000000000000" pitchFamily="2" charset="2"/>
              <a:buChar char="Ø"/>
            </a:pPr>
            <a:endParaRPr lang="en-US" sz="1600" spc="1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16F27DF1-025C-4EED-90BB-F7B32F20BB37}"/>
              </a:ext>
            </a:extLst>
          </p:cNvPr>
          <p:cNvSpPr/>
          <p:nvPr/>
        </p:nvSpPr>
        <p:spPr>
          <a:xfrm>
            <a:off x="1447826" y="4718682"/>
            <a:ext cx="9999406" cy="1877437"/>
          </a:xfrm>
          <a:prstGeom prst="rect">
            <a:avLst/>
          </a:prstGeom>
        </p:spPr>
        <p:txBody>
          <a:bodyPr wrap="square">
            <a:spAutoFit/>
          </a:bodyPr>
          <a:lstStyle/>
          <a:p>
            <a:r>
              <a:rPr lang="en-US" spc="100" dirty="0">
                <a:solidFill>
                  <a:schemeClr val="tx1">
                    <a:lumMod val="85000"/>
                    <a:lumOff val="15000"/>
                  </a:schemeClr>
                </a:solidFill>
                <a:latin typeface="Arial" panose="020B0604020202020204" pitchFamily="34" charset="0"/>
                <a:cs typeface="Arial" panose="020B0604020202020204" pitchFamily="34" charset="0"/>
              </a:rPr>
              <a:t>Additionally, that page on the website will also contain links to Conference &amp; Conventions registrations, hotel reservations, and any and all Conference &amp; Convention reports that will be posted prior to each event.</a:t>
            </a:r>
          </a:p>
          <a:p>
            <a:endParaRPr lang="en-US" sz="1100" spc="100" dirty="0">
              <a:solidFill>
                <a:schemeClr val="tx1">
                  <a:lumMod val="85000"/>
                  <a:lumOff val="15000"/>
                </a:schemeClr>
              </a:solidFill>
              <a:latin typeface="Arial" panose="020B0604020202020204" pitchFamily="34" charset="0"/>
              <a:cs typeface="Arial" panose="020B0604020202020204" pitchFamily="34" charset="0"/>
            </a:endParaRPr>
          </a:p>
          <a:p>
            <a:r>
              <a:rPr lang="en-US" spc="100" dirty="0">
                <a:solidFill>
                  <a:schemeClr val="tx1">
                    <a:lumMod val="85000"/>
                    <a:lumOff val="15000"/>
                  </a:schemeClr>
                </a:solidFill>
                <a:latin typeface="Arial" panose="020B0604020202020204" pitchFamily="34" charset="0"/>
                <a:cs typeface="Arial" panose="020B0604020202020204" pitchFamily="34" charset="0"/>
              </a:rPr>
              <a:t>There is also a list of upcoming Department &amp; National events going out 5 years. </a:t>
            </a:r>
          </a:p>
          <a:p>
            <a:endParaRPr lang="en-US" sz="1600" b="1" spc="100" dirty="0">
              <a:solidFill>
                <a:schemeClr val="tx1">
                  <a:lumMod val="75000"/>
                  <a:lumOff val="25000"/>
                </a:schemeClr>
              </a:solidFill>
              <a:latin typeface="Arial" panose="020B0604020202020204" pitchFamily="34" charset="0"/>
              <a:cs typeface="Arial" panose="020B0604020202020204" pitchFamily="34" charset="0"/>
            </a:endParaRPr>
          </a:p>
          <a:p>
            <a:pPr marL="742950" lvl="1" indent="-285750">
              <a:buClr>
                <a:schemeClr val="accent3">
                  <a:lumMod val="50000"/>
                </a:schemeClr>
              </a:buClr>
              <a:buSzPct val="90000"/>
              <a:buFont typeface="Wingdings" panose="05000000000000000000" pitchFamily="2" charset="2"/>
              <a:buChar char="Ø"/>
            </a:pPr>
            <a:endParaRPr lang="en-US" sz="1600" spc="1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2A028A65-D267-4990-A855-DF74A2C10BF4}"/>
              </a:ext>
            </a:extLst>
          </p:cNvPr>
          <p:cNvSpPr txBox="1"/>
          <p:nvPr/>
        </p:nvSpPr>
        <p:spPr>
          <a:xfrm>
            <a:off x="6447529" y="6199665"/>
            <a:ext cx="4987438" cy="313099"/>
          </a:xfrm>
          <a:prstGeom prst="rect">
            <a:avLst/>
          </a:prstGeom>
          <a:solidFill>
            <a:schemeClr val="accent1">
              <a:lumMod val="20000"/>
              <a:lumOff val="80000"/>
            </a:schemeClr>
          </a:solidFill>
          <a:ln w="12700">
            <a:solidFill>
              <a:schemeClr val="accent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1400" b="1" spc="100" dirty="0">
                <a:solidFill>
                  <a:schemeClr val="accent3">
                    <a:lumMod val="50000"/>
                  </a:schemeClr>
                </a:solidFill>
                <a:latin typeface="Arial Nova Light" panose="020B0304020202020204" pitchFamily="34" charset="0"/>
              </a:rPr>
              <a:t>www.VirginiaDAV.org/convention-conference-reports</a:t>
            </a:r>
          </a:p>
        </p:txBody>
      </p:sp>
    </p:spTree>
    <p:extLst>
      <p:ext uri="{BB962C8B-B14F-4D97-AF65-F5344CB8AC3E}">
        <p14:creationId xmlns:p14="http://schemas.microsoft.com/office/powerpoint/2010/main" val="32188521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Forms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22</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43B39596-F3BA-4845-812A-E5B71E56AF9E}"/>
              </a:ext>
            </a:extLst>
          </p:cNvPr>
          <p:cNvSpPr txBox="1"/>
          <p:nvPr/>
        </p:nvSpPr>
        <p:spPr>
          <a:xfrm>
            <a:off x="1598216" y="1492538"/>
            <a:ext cx="9846532" cy="3286284"/>
          </a:xfrm>
          <a:prstGeom prst="rect">
            <a:avLst/>
          </a:prstGeom>
          <a:noFill/>
        </p:spPr>
        <p:txBody>
          <a:bodyPr wrap="square" rtlCol="0">
            <a:spAutoFit/>
          </a:bodyPr>
          <a:lstStyle/>
          <a:p>
            <a:pPr algn="just"/>
            <a:r>
              <a:rPr lang="en-US" sz="2800" spc="100" dirty="0">
                <a:solidFill>
                  <a:schemeClr val="tx1">
                    <a:lumMod val="85000"/>
                    <a:lumOff val="15000"/>
                  </a:schemeClr>
                </a:solidFill>
                <a:latin typeface="Arial" panose="020B0604020202020204" pitchFamily="34" charset="0"/>
                <a:cs typeface="Arial" panose="020B0604020202020204" pitchFamily="34" charset="0"/>
              </a:rPr>
              <a:t>Your Chapter may have promulgated forms for your day-to-day operations.  While not required, there are some forms that every Chapter should be using, such as:</a:t>
            </a:r>
          </a:p>
          <a:p>
            <a:endParaRPr lang="en-US" sz="2000" b="1" spc="100" dirty="0">
              <a:solidFill>
                <a:schemeClr val="tx1">
                  <a:lumMod val="85000"/>
                  <a:lumOff val="15000"/>
                </a:schemeClr>
              </a:solidFill>
              <a:latin typeface="Arial" panose="020B0604020202020204" pitchFamily="34" charset="0"/>
              <a:cs typeface="Arial" panose="020B0604020202020204" pitchFamily="34" charset="0"/>
            </a:endParaRPr>
          </a:p>
          <a:p>
            <a:pPr marL="742950" lvl="1" indent="-285750">
              <a:lnSpc>
                <a:spcPct val="150000"/>
              </a:lnSpc>
              <a:buClr>
                <a:schemeClr val="accent3">
                  <a:lumMod val="50000"/>
                </a:schemeClr>
              </a:buClr>
              <a:buSzPct val="90000"/>
              <a:buFont typeface="Wingdings" panose="05000000000000000000" pitchFamily="2" charset="2"/>
              <a:buChar char="Ø"/>
            </a:pPr>
            <a:r>
              <a:rPr lang="en-US" sz="2400" spc="100" dirty="0">
                <a:solidFill>
                  <a:schemeClr val="tx1">
                    <a:lumMod val="75000"/>
                    <a:lumOff val="25000"/>
                  </a:schemeClr>
                </a:solidFill>
                <a:latin typeface="Arial" panose="020B0604020202020204" pitchFamily="34" charset="0"/>
                <a:cs typeface="Arial" panose="020B0604020202020204" pitchFamily="34" charset="0"/>
              </a:rPr>
              <a:t>Vouchers for reimbursement of funds (</a:t>
            </a:r>
            <a:r>
              <a:rPr lang="en-US" sz="2400" i="1" spc="100" dirty="0">
                <a:solidFill>
                  <a:schemeClr val="tx1">
                    <a:lumMod val="75000"/>
                    <a:lumOff val="25000"/>
                  </a:schemeClr>
                </a:solidFill>
                <a:latin typeface="Arial" panose="020B0604020202020204" pitchFamily="34" charset="0"/>
                <a:cs typeface="Arial" panose="020B0604020202020204" pitchFamily="34" charset="0"/>
              </a:rPr>
              <a:t>strongly suggested</a:t>
            </a:r>
            <a:r>
              <a:rPr lang="en-US" sz="2400" spc="100" dirty="0">
                <a:solidFill>
                  <a:schemeClr val="tx1">
                    <a:lumMod val="75000"/>
                    <a:lumOff val="25000"/>
                  </a:schemeClr>
                </a:solidFill>
                <a:latin typeface="Arial" panose="020B0604020202020204" pitchFamily="34" charset="0"/>
                <a:cs typeface="Arial" panose="020B0604020202020204" pitchFamily="34" charset="0"/>
              </a:rPr>
              <a:t>)</a:t>
            </a:r>
          </a:p>
          <a:p>
            <a:pPr marL="742950" lvl="1" indent="-285750">
              <a:lnSpc>
                <a:spcPct val="150000"/>
              </a:lnSpc>
              <a:buClr>
                <a:schemeClr val="accent3">
                  <a:lumMod val="50000"/>
                </a:schemeClr>
              </a:buClr>
              <a:buSzPct val="90000"/>
              <a:buFont typeface="Wingdings" panose="05000000000000000000" pitchFamily="2" charset="2"/>
              <a:buChar char="Ø"/>
            </a:pPr>
            <a:r>
              <a:rPr lang="en-US" sz="2400" spc="100" dirty="0">
                <a:solidFill>
                  <a:schemeClr val="tx1">
                    <a:lumMod val="75000"/>
                    <a:lumOff val="25000"/>
                  </a:schemeClr>
                </a:solidFill>
                <a:latin typeface="Arial" panose="020B0604020202020204" pitchFamily="34" charset="0"/>
                <a:cs typeface="Arial" panose="020B0604020202020204" pitchFamily="34" charset="0"/>
              </a:rPr>
              <a:t>Yearly Budget Guidelines (</a:t>
            </a:r>
            <a:r>
              <a:rPr lang="en-US" sz="2400" i="1" spc="100" dirty="0">
                <a:solidFill>
                  <a:schemeClr val="tx1">
                    <a:lumMod val="75000"/>
                    <a:lumOff val="25000"/>
                  </a:schemeClr>
                </a:solidFill>
                <a:latin typeface="Arial" panose="020B0604020202020204" pitchFamily="34" charset="0"/>
                <a:cs typeface="Arial" panose="020B0604020202020204" pitchFamily="34" charset="0"/>
              </a:rPr>
              <a:t>strongly suggested</a:t>
            </a:r>
            <a:r>
              <a:rPr lang="en-US" sz="2400" spc="100" dirty="0">
                <a:solidFill>
                  <a:schemeClr val="tx1">
                    <a:lumMod val="75000"/>
                    <a:lumOff val="25000"/>
                  </a:schemeClr>
                </a:solidFill>
                <a:latin typeface="Arial" panose="020B0604020202020204" pitchFamily="34" charset="0"/>
                <a:cs typeface="Arial" panose="020B0604020202020204" pitchFamily="34" charset="0"/>
              </a:rPr>
              <a:t>)</a:t>
            </a:r>
          </a:p>
          <a:p>
            <a:pPr marL="742950" lvl="1" indent="-285750">
              <a:lnSpc>
                <a:spcPct val="150000"/>
              </a:lnSpc>
              <a:buClr>
                <a:schemeClr val="accent3">
                  <a:lumMod val="50000"/>
                </a:schemeClr>
              </a:buClr>
              <a:buSzPct val="90000"/>
              <a:buFont typeface="Wingdings" panose="05000000000000000000" pitchFamily="2" charset="2"/>
              <a:buChar char="Ø"/>
            </a:pPr>
            <a:r>
              <a:rPr lang="en-US" sz="2400" spc="100" dirty="0">
                <a:solidFill>
                  <a:schemeClr val="tx1">
                    <a:lumMod val="75000"/>
                    <a:lumOff val="25000"/>
                  </a:schemeClr>
                </a:solidFill>
                <a:latin typeface="Arial" panose="020B0604020202020204" pitchFamily="34" charset="0"/>
                <a:cs typeface="Arial" panose="020B0604020202020204" pitchFamily="34" charset="0"/>
              </a:rPr>
              <a:t>Building rental/use forms for Chapter Home</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1607920"/>
      </p:ext>
    </p:extLst>
  </p:cSld>
  <p:clrMapOvr>
    <a:masterClrMapping/>
  </p:clrMapOvr>
  <mc:AlternateContent xmlns:mc="http://schemas.openxmlformats.org/markup-compatibility/2006" xmlns:p14="http://schemas.microsoft.com/office/powerpoint/2010/main">
    <mc:Choice Requires="p14">
      <p:transition spd="slow" p14:dur="1500">
        <p:dissolve/>
      </p:transition>
    </mc:Choice>
    <mc:Fallback xmlns="">
      <p:transition spd="slow">
        <p:dissolv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Meeting</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23</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a:extLst>
              <a:ext uri="{FF2B5EF4-FFF2-40B4-BE49-F238E27FC236}">
                <a16:creationId xmlns:a16="http://schemas.microsoft.com/office/drawing/2014/main" id="{2729D3C5-8055-42EE-8121-57912C0B22C8}"/>
              </a:ext>
            </a:extLst>
          </p:cNvPr>
          <p:cNvSpPr/>
          <p:nvPr/>
        </p:nvSpPr>
        <p:spPr>
          <a:xfrm>
            <a:off x="2187730" y="1438056"/>
            <a:ext cx="8986337" cy="4985980"/>
          </a:xfrm>
          <a:prstGeom prst="rect">
            <a:avLst/>
          </a:prstGeom>
          <a:noFill/>
          <a:ln>
            <a:noFill/>
          </a:ln>
        </p:spPr>
        <p:txBody>
          <a:bodyPr wrap="square">
            <a:spAutoFit/>
          </a:bodyPr>
          <a:lstStyle/>
          <a:p>
            <a:r>
              <a:rPr lang="en-US" sz="2000" b="1" dirty="0">
                <a:solidFill>
                  <a:schemeClr val="tx1">
                    <a:lumMod val="85000"/>
                    <a:lumOff val="15000"/>
                  </a:schemeClr>
                </a:solidFill>
                <a:latin typeface="Arial" panose="020B0604020202020204" pitchFamily="34" charset="0"/>
                <a:cs typeface="Arial" panose="020B0604020202020204" pitchFamily="34" charset="0"/>
              </a:rPr>
              <a:t>  </a:t>
            </a:r>
            <a:r>
              <a:rPr lang="en-US" dirty="0">
                <a:solidFill>
                  <a:schemeClr val="tx1">
                    <a:lumMod val="85000"/>
                    <a:lumOff val="15000"/>
                  </a:schemeClr>
                </a:solidFill>
                <a:latin typeface="Arial" panose="020B0604020202020204" pitchFamily="34" charset="0"/>
                <a:cs typeface="Arial" panose="020B0604020202020204" pitchFamily="34" charset="0"/>
              </a:rPr>
              <a:t>1.  </a:t>
            </a:r>
            <a:r>
              <a:rPr lang="en-US" sz="2000" spc="110" dirty="0">
                <a:solidFill>
                  <a:schemeClr val="tx1">
                    <a:lumMod val="85000"/>
                    <a:lumOff val="15000"/>
                  </a:schemeClr>
                </a:solidFill>
                <a:latin typeface="Arial" panose="020B0604020202020204" pitchFamily="34" charset="0"/>
                <a:cs typeface="Arial" panose="020B0604020202020204" pitchFamily="34" charset="0"/>
              </a:rPr>
              <a:t>Opening Ceremony</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2. Roll Call of Officers/Member Present </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3. Introduction of Visitors</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4. Reading Minutes Last Meeting</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5. Treasurer’s Report</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6. Bills Against the Chapter</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7. Sickness and Distress</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8. Application for Membership (</a:t>
            </a:r>
            <a:r>
              <a:rPr lang="en-US" sz="2000" i="1" spc="110" dirty="0">
                <a:solidFill>
                  <a:schemeClr val="tx1">
                    <a:lumMod val="85000"/>
                    <a:lumOff val="15000"/>
                  </a:schemeClr>
                </a:solidFill>
                <a:latin typeface="Arial" panose="020B0604020202020204" pitchFamily="34" charset="0"/>
                <a:cs typeface="Arial" panose="020B0604020202020204" pitchFamily="34" charset="0"/>
              </a:rPr>
              <a:t>and action thereon</a:t>
            </a:r>
            <a:r>
              <a:rPr lang="en-US" sz="2000" spc="110" dirty="0">
                <a:solidFill>
                  <a:schemeClr val="tx1">
                    <a:lumMod val="85000"/>
                    <a:lumOff val="15000"/>
                  </a:schemeClr>
                </a:solidFill>
                <a:latin typeface="Arial" panose="020B0604020202020204" pitchFamily="34" charset="0"/>
                <a:cs typeface="Arial" panose="020B0604020202020204" pitchFamily="34" charset="0"/>
              </a:rPr>
              <a:t>)</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  9. Introduction New Members</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10. Reading of Communications</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11. Reports of Committees</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12. Unfinished Business </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13. New Business</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14. Good of the Order</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15. Memorial Ceremony </a:t>
            </a:r>
          </a:p>
          <a:p>
            <a:r>
              <a:rPr lang="en-US" sz="2000" spc="110" dirty="0">
                <a:solidFill>
                  <a:schemeClr val="tx1">
                    <a:lumMod val="85000"/>
                    <a:lumOff val="15000"/>
                  </a:schemeClr>
                </a:solidFill>
                <a:latin typeface="Arial" panose="020B0604020202020204" pitchFamily="34" charset="0"/>
                <a:cs typeface="Arial" panose="020B0604020202020204" pitchFamily="34" charset="0"/>
              </a:rPr>
              <a:t>16. Adjournment, with Closing Ceremonies </a:t>
            </a:r>
            <a:endParaRPr lang="en-US" spc="11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F09C7B7-552B-4687-9FD7-32DE4EFA6FE3}"/>
              </a:ext>
            </a:extLst>
          </p:cNvPr>
          <p:cNvSpPr txBox="1"/>
          <p:nvPr/>
        </p:nvSpPr>
        <p:spPr>
          <a:xfrm>
            <a:off x="2777613" y="815472"/>
            <a:ext cx="6636774" cy="461665"/>
          </a:xfrm>
          <a:prstGeom prst="rect">
            <a:avLst/>
          </a:prstGeom>
          <a:noFill/>
        </p:spPr>
        <p:txBody>
          <a:bodyPr wrap="square" rtlCol="0">
            <a:spAutoFit/>
          </a:bodyPr>
          <a:lstStyle/>
          <a:p>
            <a:pPr algn="ctr"/>
            <a:r>
              <a:rPr lang="en-US" sz="24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Short Form Order of Business</a:t>
            </a:r>
          </a:p>
        </p:txBody>
      </p:sp>
    </p:spTree>
    <p:extLst>
      <p:ext uri="{BB962C8B-B14F-4D97-AF65-F5344CB8AC3E}">
        <p14:creationId xmlns:p14="http://schemas.microsoft.com/office/powerpoint/2010/main" val="527082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Conduct During Meetings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24</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Placeholder 3">
            <a:extLst>
              <a:ext uri="{FF2B5EF4-FFF2-40B4-BE49-F238E27FC236}">
                <a16:creationId xmlns:a16="http://schemas.microsoft.com/office/drawing/2014/main" id="{274CF68A-78BA-406B-A1CA-F7E869ADA550}"/>
              </a:ext>
            </a:extLst>
          </p:cNvPr>
          <p:cNvSpPr txBox="1">
            <a:spLocks/>
          </p:cNvSpPr>
          <p:nvPr/>
        </p:nvSpPr>
        <p:spPr>
          <a:xfrm>
            <a:off x="272970" y="729626"/>
            <a:ext cx="3328664" cy="5955481"/>
          </a:xfrm>
          <a:prstGeom prst="rect">
            <a:avLst/>
          </a:prstGeom>
          <a:solidFill>
            <a:srgbClr val="F9FCF2"/>
          </a:solidFill>
          <a:ln w="3175" cap="rnd" cmpd="sng" algn="ctr">
            <a:solidFill>
              <a:schemeClr val="accent1">
                <a:lumMod val="50000"/>
              </a:schemeClr>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lnRef>
          <a:fillRef idx="1">
            <a:schemeClr val="lt1"/>
          </a:fillRef>
          <a:effectRef idx="0">
            <a:schemeClr val="accent4"/>
          </a:effectRef>
          <a:fontRef idx="minor">
            <a:schemeClr val="dk1"/>
          </a:fontRef>
        </p:style>
        <p:txBody>
          <a:bodyPr>
            <a:normAutofit fontScale="400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dk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dk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dk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dk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dk1"/>
                </a:solidFill>
                <a:effectLst/>
                <a:latin typeface="+mn-lt"/>
                <a:ea typeface="+mn-ea"/>
                <a:cs typeface="+mn-cs"/>
              </a:defRPr>
            </a:lvl9pPr>
          </a:lstStyle>
          <a:p>
            <a:pPr marL="0" indent="0" algn="ctr">
              <a:buNone/>
            </a:pPr>
            <a:endParaRPr lang="en-US" sz="400" b="1" u="sng" spc="100"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3000" b="1" u="sng" spc="100"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Follow established Meeting Outline</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Adhere to the Constitution &amp; Bylaws</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Treat everyone with respect as a Comrade</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Remember the DAV mission</a:t>
            </a:r>
          </a:p>
          <a:p>
            <a:pPr>
              <a:buClr>
                <a:schemeClr val="accent3">
                  <a:lumMod val="50000"/>
                </a:schemeClr>
              </a:buClr>
              <a:buSzPct val="90000"/>
              <a:buFont typeface="Wingdings" panose="05000000000000000000" pitchFamily="2" charset="2"/>
              <a:buChar char="Ø"/>
            </a:pPr>
            <a:endParaRPr lang="en-US" sz="2900" spc="100" dirty="0">
              <a:solidFill>
                <a:schemeClr val="tx1">
                  <a:lumMod val="85000"/>
                  <a:lumOff val="15000"/>
                </a:schemeClr>
              </a:solidFill>
              <a:latin typeface="Arial" panose="020B0604020202020204" pitchFamily="34" charset="0"/>
              <a:cs typeface="Arial" panose="020B0604020202020204" pitchFamily="34" charset="0"/>
            </a:endParaRPr>
          </a:p>
          <a:p>
            <a:pPr marL="0" indent="0" algn="ctr">
              <a:buClr>
                <a:schemeClr val="accent3">
                  <a:lumMod val="50000"/>
                </a:schemeClr>
              </a:buClr>
              <a:buSzPct val="90000"/>
              <a:buNone/>
            </a:pPr>
            <a:r>
              <a:rPr lang="en-US" sz="2500" b="1" u="sng" spc="100"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DON’T</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Use foul or profane language</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Enjoy an adult beverage before or during the meeting</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Refer to Comrades in the  DAVA as the “ladies auxiliary”</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Disparage other VSOs</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Tell off-color or racially charged jokes or stories</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Openly support political candidates or parties</a:t>
            </a:r>
          </a:p>
          <a:p>
            <a:pPr>
              <a:lnSpc>
                <a:spcPct val="120000"/>
              </a:lnSpc>
              <a:buClr>
                <a:schemeClr val="accent3">
                  <a:lumMod val="50000"/>
                </a:schemeClr>
              </a:buClr>
              <a:buSzPct val="90000"/>
              <a:buFont typeface="Wingdings" panose="05000000000000000000" pitchFamily="2" charset="2"/>
              <a:buChar char="Ø"/>
            </a:pPr>
            <a:r>
              <a:rPr lang="en-US" sz="2900" spc="100" dirty="0">
                <a:solidFill>
                  <a:schemeClr val="tx1">
                    <a:lumMod val="85000"/>
                    <a:lumOff val="15000"/>
                  </a:schemeClr>
                </a:solidFill>
                <a:latin typeface="Arial" panose="020B0604020202020204" pitchFamily="34" charset="0"/>
                <a:cs typeface="Arial" panose="020B0604020202020204" pitchFamily="34" charset="0"/>
              </a:rPr>
              <a:t>Wear other VSO items or pins on DAV shirts and caps</a:t>
            </a:r>
          </a:p>
          <a:p>
            <a:pPr>
              <a:buFont typeface="Wingdings" panose="05000000000000000000" pitchFamily="2" charset="2"/>
              <a:buChar char="Ø"/>
            </a:pPr>
            <a:endParaRPr lang="en-US" sz="2900" b="1" spc="100" dirty="0">
              <a:solidFill>
                <a:schemeClr val="tx2">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solidFill>
                <a:schemeClr val="tx2">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solidFill>
                <a:schemeClr val="tx2">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solidFill>
                <a:schemeClr val="tx2">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solidFill>
                <a:schemeClr val="tx2">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solidFill>
                <a:schemeClr val="tx2">
                  <a:lumMod val="50000"/>
                </a:schemeClr>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16BB807D-A007-4766-B2F7-692C5A59D07A}"/>
              </a:ext>
            </a:extLst>
          </p:cNvPr>
          <p:cNvSpPr>
            <a:spLocks noGrp="1"/>
          </p:cNvSpPr>
          <p:nvPr>
            <p:ph idx="1"/>
          </p:nvPr>
        </p:nvSpPr>
        <p:spPr>
          <a:xfrm>
            <a:off x="3663440" y="1015303"/>
            <a:ext cx="7895303" cy="5695349"/>
          </a:xfrm>
        </p:spPr>
        <p:txBody>
          <a:bodyPr>
            <a:normAutofit fontScale="92500" lnSpcReduction="20000"/>
          </a:bodyPr>
          <a:lstStyle/>
          <a:p>
            <a:pPr algn="just">
              <a:buClr>
                <a:srgbClr val="C00000"/>
              </a:buClr>
              <a:buFont typeface="Wingdings" pitchFamily="2" charset="2"/>
              <a:buChar char="Ø"/>
            </a:pPr>
            <a:endParaRPr lang="en-US" sz="1700" dirty="0">
              <a:latin typeface="Arial" panose="020B0604020202020204" pitchFamily="34" charset="0"/>
              <a:cs typeface="Arial" panose="020B0604020202020204" pitchFamily="34" charset="0"/>
            </a:endParaRPr>
          </a:p>
          <a:p>
            <a:pPr marL="118872" indent="0" algn="just">
              <a:buClr>
                <a:srgbClr val="C00000"/>
              </a:buClr>
              <a:buNone/>
            </a:pPr>
            <a:r>
              <a:rPr lang="en-US" sz="2600" spc="100" dirty="0">
                <a:solidFill>
                  <a:schemeClr val="tx1">
                    <a:lumMod val="85000"/>
                    <a:lumOff val="15000"/>
                  </a:schemeClr>
                </a:solidFill>
                <a:latin typeface="Arial" panose="020B0604020202020204" pitchFamily="34" charset="0"/>
                <a:cs typeface="Arial" panose="020B0604020202020204" pitchFamily="34" charset="0"/>
              </a:rPr>
              <a:t> You must be cognizant of your actions, speech, and demeanor during any Chapter functions.  </a:t>
            </a:r>
          </a:p>
          <a:p>
            <a:pPr marL="118872" indent="0" algn="just">
              <a:buClr>
                <a:srgbClr val="C00000"/>
              </a:buClr>
              <a:buNone/>
            </a:pPr>
            <a:r>
              <a:rPr lang="en-US" sz="2600" spc="100" dirty="0">
                <a:solidFill>
                  <a:schemeClr val="tx1">
                    <a:lumMod val="85000"/>
                    <a:lumOff val="15000"/>
                  </a:schemeClr>
                </a:solidFill>
                <a:latin typeface="Arial" panose="020B0604020202020204" pitchFamily="34" charset="0"/>
                <a:cs typeface="Arial" panose="020B0604020202020204" pitchFamily="34" charset="0"/>
              </a:rPr>
              <a:t>Remember that you represent the entire DAV organization from the National Commander to the newest member. </a:t>
            </a:r>
          </a:p>
          <a:p>
            <a:pPr marL="118872" indent="0" algn="just">
              <a:buClr>
                <a:srgbClr val="C00000"/>
              </a:buClr>
              <a:buNone/>
            </a:pPr>
            <a:endParaRPr lang="en-US" sz="2600" spc="100" dirty="0">
              <a:solidFill>
                <a:schemeClr val="tx1">
                  <a:lumMod val="85000"/>
                  <a:lumOff val="15000"/>
                </a:schemeClr>
              </a:solidFill>
              <a:latin typeface="Arial" panose="020B0604020202020204" pitchFamily="34" charset="0"/>
              <a:cs typeface="Arial" panose="020B0604020202020204" pitchFamily="34" charset="0"/>
            </a:endParaRPr>
          </a:p>
          <a:p>
            <a:pPr marL="118872" indent="0" algn="just">
              <a:buClr>
                <a:srgbClr val="C00000"/>
              </a:buClr>
              <a:buNone/>
            </a:pPr>
            <a:r>
              <a:rPr lang="en-US" sz="2600" spc="100" dirty="0">
                <a:solidFill>
                  <a:schemeClr val="tx1">
                    <a:lumMod val="85000"/>
                    <a:lumOff val="15000"/>
                  </a:schemeClr>
                </a:solidFill>
                <a:latin typeface="Arial" panose="020B0604020202020204" pitchFamily="34" charset="0"/>
                <a:cs typeface="Arial" panose="020B0604020202020204" pitchFamily="34" charset="0"/>
              </a:rPr>
              <a:t> Words can - </a:t>
            </a:r>
            <a:r>
              <a:rPr lang="en-US" sz="2600" i="1" spc="100" dirty="0">
                <a:solidFill>
                  <a:schemeClr val="tx1">
                    <a:lumMod val="85000"/>
                    <a:lumOff val="15000"/>
                  </a:schemeClr>
                </a:solidFill>
                <a:latin typeface="Arial" panose="020B0604020202020204" pitchFamily="34" charset="0"/>
                <a:cs typeface="Arial" panose="020B0604020202020204" pitchFamily="34" charset="0"/>
              </a:rPr>
              <a:t>and do </a:t>
            </a:r>
            <a:r>
              <a:rPr lang="en-US" sz="2600" spc="100" dirty="0">
                <a:solidFill>
                  <a:schemeClr val="tx1">
                    <a:lumMod val="85000"/>
                    <a:lumOff val="15000"/>
                  </a:schemeClr>
                </a:solidFill>
                <a:latin typeface="Arial" panose="020B0604020202020204" pitchFamily="34" charset="0"/>
                <a:cs typeface="Arial" panose="020B0604020202020204" pitchFamily="34" charset="0"/>
              </a:rPr>
              <a:t>- harm your reputation and Chapter.  Even something you say as a joke can be taken another way by persons within earshot.</a:t>
            </a:r>
          </a:p>
          <a:p>
            <a:pPr marL="118872" indent="0" algn="just">
              <a:buClr>
                <a:srgbClr val="C00000"/>
              </a:buClr>
              <a:buNone/>
            </a:pPr>
            <a:endParaRPr lang="en-US" sz="2600" spc="100" dirty="0">
              <a:solidFill>
                <a:schemeClr val="tx1">
                  <a:lumMod val="85000"/>
                  <a:lumOff val="15000"/>
                </a:schemeClr>
              </a:solidFill>
              <a:latin typeface="Arial" panose="020B0604020202020204" pitchFamily="34" charset="0"/>
              <a:cs typeface="Arial" panose="020B0604020202020204" pitchFamily="34" charset="0"/>
            </a:endParaRPr>
          </a:p>
          <a:p>
            <a:pPr marL="118872" indent="0" algn="just">
              <a:buClr>
                <a:srgbClr val="C00000"/>
              </a:buClr>
              <a:buNone/>
            </a:pPr>
            <a:r>
              <a:rPr lang="en-US" sz="2600" spc="100" dirty="0">
                <a:solidFill>
                  <a:schemeClr val="tx1">
                    <a:lumMod val="85000"/>
                    <a:lumOff val="15000"/>
                  </a:schemeClr>
                </a:solidFill>
                <a:latin typeface="Arial" panose="020B0604020202020204" pitchFamily="34" charset="0"/>
                <a:cs typeface="Arial" panose="020B0604020202020204" pitchFamily="34" charset="0"/>
              </a:rPr>
              <a:t>  Remember your days in the military: your actions, words, and attitude reflect on all of us.</a:t>
            </a:r>
          </a:p>
          <a:p>
            <a:pPr marL="118872" indent="0" algn="just">
              <a:buClr>
                <a:srgbClr val="C00000"/>
              </a:buClr>
              <a:buNone/>
            </a:pPr>
            <a:endParaRPr lang="en-US" dirty="0">
              <a:latin typeface="Arial" panose="020B0604020202020204" pitchFamily="34" charset="0"/>
              <a:cs typeface="Arial" panose="020B0604020202020204" pitchFamily="34" charset="0"/>
            </a:endParaRPr>
          </a:p>
          <a:p>
            <a:pPr marL="118872" indent="0" algn="just">
              <a:buClr>
                <a:srgbClr val="C00000"/>
              </a:buClr>
              <a:buNone/>
            </a:pP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393844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r>
              <a:rPr lang="en-US" sz="3200" b="1"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Operations -  Miscellaneous Items </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25</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9D4DA804-B38A-4D87-A962-DFCCA4E36D67}"/>
              </a:ext>
            </a:extLst>
          </p:cNvPr>
          <p:cNvSpPr txBox="1"/>
          <p:nvPr/>
        </p:nvSpPr>
        <p:spPr>
          <a:xfrm>
            <a:off x="1612490" y="797510"/>
            <a:ext cx="10068233" cy="5001369"/>
          </a:xfrm>
          <a:prstGeom prst="rect">
            <a:avLst/>
          </a:prstGeom>
          <a:noFill/>
        </p:spPr>
        <p:txBody>
          <a:bodyPr wrap="square" rtlCol="0">
            <a:spAutoFit/>
          </a:bodyPr>
          <a:lstStyle/>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Contracts and Expenditure of Funds</a:t>
            </a:r>
            <a:br>
              <a:rPr lang="en-US" b="1" u="sng" spc="100" dirty="0">
                <a:solidFill>
                  <a:schemeClr val="tx1">
                    <a:lumMod val="75000"/>
                    <a:lumOff val="25000"/>
                  </a:schemeClr>
                </a:solidFill>
                <a:latin typeface="Arial" panose="020B0604020202020204" pitchFamily="34" charset="0"/>
                <a:cs typeface="Arial" panose="020B0604020202020204" pitchFamily="34" charset="0"/>
              </a:rPr>
            </a:br>
            <a:r>
              <a:rPr lang="en-US" spc="100" dirty="0">
                <a:solidFill>
                  <a:schemeClr val="tx1">
                    <a:lumMod val="75000"/>
                    <a:lumOff val="25000"/>
                  </a:schemeClr>
                </a:solidFill>
                <a:latin typeface="Arial" panose="020B0604020202020204" pitchFamily="34" charset="0"/>
                <a:cs typeface="Arial" panose="020B0604020202020204" pitchFamily="34" charset="0"/>
              </a:rPr>
              <a:t> </a:t>
            </a:r>
            <a:r>
              <a:rPr lang="en-US" sz="1700" spc="100" dirty="0">
                <a:solidFill>
                  <a:schemeClr val="tx1">
                    <a:lumMod val="75000"/>
                    <a:lumOff val="25000"/>
                  </a:schemeClr>
                </a:solidFill>
                <a:latin typeface="Arial" panose="020B0604020202020204" pitchFamily="34" charset="0"/>
                <a:cs typeface="Arial" panose="020B0604020202020204" pitchFamily="34" charset="0"/>
              </a:rPr>
              <a:t>For big-ticket items such as repairs to your Chapter home, or any large-scale project; bids should be accepted from at least 3 businesses, the pros and cons of each weighed; and the results presented to the membership. Membership must be made aware if a bid is from a chapter family-owned business. Remember the cheapest bid is not always the best.</a:t>
            </a:r>
          </a:p>
          <a:p>
            <a:endParaRPr lang="en-US" spc="100" dirty="0">
              <a:solidFill>
                <a:schemeClr val="tx1">
                  <a:lumMod val="75000"/>
                  <a:lumOff val="25000"/>
                </a:schemeClr>
              </a:solidFill>
              <a:latin typeface="Arial" panose="020B0604020202020204" pitchFamily="34" charset="0"/>
              <a:cs typeface="Arial" panose="020B0604020202020204" pitchFamily="34" charset="0"/>
            </a:endParaRPr>
          </a:p>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Incorporation and Tax-Exempt Status:</a:t>
            </a:r>
          </a:p>
          <a:p>
            <a:r>
              <a:rPr lang="en-US" sz="1700" spc="100" dirty="0">
                <a:solidFill>
                  <a:schemeClr val="tx1">
                    <a:lumMod val="75000"/>
                    <a:lumOff val="25000"/>
                  </a:schemeClr>
                </a:solidFill>
                <a:latin typeface="Arial" panose="020B0604020202020204" pitchFamily="34" charset="0"/>
                <a:cs typeface="Arial" panose="020B0604020202020204" pitchFamily="34" charset="0"/>
              </a:rPr>
              <a:t>There are many advantages to becoming incorporated; and obtaining – and keeping – the tax-exempt status of your Chapter is very important.  If you lose your tax exemption it is a long and difficult procedure to reinstate it.  For a more detailed explanation, contact a Department Line Officer who can assist you. </a:t>
            </a:r>
          </a:p>
          <a:p>
            <a:endParaRPr lang="en-US" spc="100" dirty="0">
              <a:solidFill>
                <a:schemeClr val="tx1">
                  <a:lumMod val="75000"/>
                  <a:lumOff val="25000"/>
                </a:schemeClr>
              </a:solidFill>
              <a:latin typeface="Arial" panose="020B0604020202020204" pitchFamily="34" charset="0"/>
              <a:cs typeface="Arial" panose="020B0604020202020204" pitchFamily="34" charset="0"/>
            </a:endParaRPr>
          </a:p>
          <a:p>
            <a:r>
              <a:rPr lang="en-US" sz="2000" b="1" u="sng" spc="100" dirty="0">
                <a:solidFill>
                  <a:schemeClr val="tx1">
                    <a:lumMod val="85000"/>
                    <a:lumOff val="15000"/>
                  </a:schemeClr>
                </a:solidFill>
                <a:latin typeface="Arial" panose="020B0604020202020204" pitchFamily="34" charset="0"/>
                <a:cs typeface="Arial" panose="020B0604020202020204" pitchFamily="34" charset="0"/>
              </a:rPr>
              <a:t>Local Ordinances and State Law:</a:t>
            </a:r>
          </a:p>
          <a:p>
            <a:r>
              <a:rPr lang="en-US" sz="1700" spc="100" dirty="0">
                <a:solidFill>
                  <a:schemeClr val="tx1">
                    <a:lumMod val="75000"/>
                    <a:lumOff val="25000"/>
                  </a:schemeClr>
                </a:solidFill>
                <a:latin typeface="Arial" panose="020B0604020202020204" pitchFamily="34" charset="0"/>
                <a:cs typeface="Arial" panose="020B0604020202020204" pitchFamily="34" charset="0"/>
              </a:rPr>
              <a:t> Certain operations at your local Chapter may be covered by city or county ordinances or state law.  For example, some cities in the Commonwealth of Virginia have ordinances that specifically address rentals of buildings (</a:t>
            </a:r>
            <a:r>
              <a:rPr lang="en-US" sz="1700" i="1" spc="100" dirty="0">
                <a:solidFill>
                  <a:schemeClr val="tx1">
                    <a:lumMod val="75000"/>
                    <a:lumOff val="25000"/>
                  </a:schemeClr>
                </a:solidFill>
                <a:latin typeface="Arial" panose="020B0604020202020204" pitchFamily="34" charset="0"/>
                <a:cs typeface="Arial" panose="020B0604020202020204" pitchFamily="34" charset="0"/>
              </a:rPr>
              <a:t>which would include a Chapter Home</a:t>
            </a:r>
            <a:r>
              <a:rPr lang="en-US" sz="1700" spc="100" dirty="0">
                <a:solidFill>
                  <a:schemeClr val="tx1">
                    <a:lumMod val="75000"/>
                    <a:lumOff val="25000"/>
                  </a:schemeClr>
                </a:solidFill>
                <a:latin typeface="Arial" panose="020B0604020202020204" pitchFamily="34" charset="0"/>
                <a:cs typeface="Arial" panose="020B0604020202020204" pitchFamily="34" charset="0"/>
              </a:rPr>
              <a:t>). State law dictates operations of bingo, lotteries, sweepstakes and other games of chance.  </a:t>
            </a:r>
          </a:p>
          <a:p>
            <a:r>
              <a:rPr lang="en-US" spc="50" dirty="0">
                <a:solidFill>
                  <a:schemeClr val="tx1">
                    <a:lumMod val="75000"/>
                    <a:lumOff val="2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284129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r>
              <a:rPr lang="en-US" sz="3200" b="1"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Website Overview</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26</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9D4DA804-B38A-4D87-A962-DFCCA4E36D67}"/>
              </a:ext>
            </a:extLst>
          </p:cNvPr>
          <p:cNvSpPr txBox="1"/>
          <p:nvPr/>
        </p:nvSpPr>
        <p:spPr>
          <a:xfrm>
            <a:off x="1490510" y="1775338"/>
            <a:ext cx="10068233" cy="2246769"/>
          </a:xfrm>
          <a:prstGeom prst="rect">
            <a:avLst/>
          </a:prstGeom>
          <a:noFill/>
        </p:spPr>
        <p:txBody>
          <a:bodyPr wrap="square" rtlCol="0">
            <a:spAutoFit/>
          </a:bodyPr>
          <a:lstStyle/>
          <a:p>
            <a:pPr algn="ctr"/>
            <a:r>
              <a:rPr lang="en-US" sz="28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Two websites with information for you:</a:t>
            </a:r>
          </a:p>
          <a:p>
            <a:pPr algn="ctr"/>
            <a:endParaRPr lang="en-US" sz="2800" dirty="0">
              <a:solidFill>
                <a:schemeClr val="tx1">
                  <a:lumMod val="85000"/>
                  <a:lumOff val="15000"/>
                </a:schemeClr>
              </a:solidFill>
              <a:latin typeface="Arial" panose="020B0604020202020204" pitchFamily="34" charset="0"/>
              <a:cs typeface="Arial" panose="020B0604020202020204" pitchFamily="34" charset="0"/>
            </a:endParaRPr>
          </a:p>
          <a:p>
            <a:pPr lvl="1" algn="ctr"/>
            <a:r>
              <a:rPr lang="en-US" sz="2800" dirty="0">
                <a:solidFill>
                  <a:schemeClr val="tx1">
                    <a:lumMod val="75000"/>
                    <a:lumOff val="25000"/>
                  </a:schemeClr>
                </a:solidFill>
                <a:latin typeface="Arial" panose="020B0604020202020204" pitchFamily="34" charset="0"/>
                <a:cs typeface="Arial" panose="020B0604020202020204" pitchFamily="34" charset="0"/>
              </a:rPr>
              <a:t>DAV.org</a:t>
            </a:r>
          </a:p>
          <a:p>
            <a:pPr lvl="1" algn="ctr"/>
            <a:endParaRPr lang="en-US" sz="2800" dirty="0">
              <a:solidFill>
                <a:schemeClr val="tx1">
                  <a:lumMod val="75000"/>
                  <a:lumOff val="25000"/>
                </a:schemeClr>
              </a:solidFill>
              <a:latin typeface="Arial" panose="020B0604020202020204" pitchFamily="34" charset="0"/>
              <a:cs typeface="Arial" panose="020B0604020202020204" pitchFamily="34" charset="0"/>
            </a:endParaRPr>
          </a:p>
          <a:p>
            <a:pPr lvl="1" algn="ctr"/>
            <a:r>
              <a:rPr lang="en-US" sz="2800" dirty="0">
                <a:solidFill>
                  <a:schemeClr val="tx1">
                    <a:lumMod val="75000"/>
                    <a:lumOff val="25000"/>
                  </a:schemeClr>
                </a:solidFill>
                <a:latin typeface="Arial" panose="020B0604020202020204" pitchFamily="34" charset="0"/>
                <a:cs typeface="Arial" panose="020B0604020202020204" pitchFamily="34" charset="0"/>
              </a:rPr>
              <a:t>VirginiaDAV.org</a:t>
            </a:r>
            <a:r>
              <a:rPr lang="en-US" sz="2800" spc="50" dirty="0">
                <a:solidFill>
                  <a:schemeClr val="tx1">
                    <a:lumMod val="75000"/>
                    <a:lumOff val="2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692908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373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Conclusion</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27</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BDD39361-0CBF-4744-877F-0D1674F37091}"/>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FADB7166-A452-44D7-9A27-F4F0CF60F6DC}"/>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a:extLst>
              <a:ext uri="{FF2B5EF4-FFF2-40B4-BE49-F238E27FC236}">
                <a16:creationId xmlns:a16="http://schemas.microsoft.com/office/drawing/2014/main" id="{A8F71C59-B28D-4A3E-A9FD-5594A54426EC}"/>
              </a:ext>
            </a:extLst>
          </p:cNvPr>
          <p:cNvSpPr txBox="1"/>
          <p:nvPr/>
        </p:nvSpPr>
        <p:spPr>
          <a:xfrm>
            <a:off x="1543665" y="704759"/>
            <a:ext cx="9739495" cy="5447645"/>
          </a:xfrm>
          <a:prstGeom prst="rect">
            <a:avLst/>
          </a:prstGeom>
          <a:noFill/>
        </p:spPr>
        <p:txBody>
          <a:bodyPr wrap="square" rtlCol="0">
            <a:spAutoFit/>
          </a:bodyPr>
          <a:lstStyle/>
          <a:p>
            <a:r>
              <a:rPr lang="en-US" sz="2000" b="1" spc="100" dirty="0">
                <a:latin typeface="Arial" panose="020B0604020202020204" pitchFamily="34" charset="0"/>
                <a:cs typeface="Arial" panose="020B0604020202020204" pitchFamily="34" charset="0"/>
              </a:rPr>
              <a:t>  </a:t>
            </a:r>
            <a:r>
              <a:rPr lang="en-US" sz="2400" spc="100" dirty="0">
                <a:solidFill>
                  <a:schemeClr val="tx1">
                    <a:lumMod val="85000"/>
                    <a:lumOff val="15000"/>
                  </a:schemeClr>
                </a:solidFill>
                <a:latin typeface="Arial" panose="020B0604020202020204" pitchFamily="34" charset="0"/>
                <a:cs typeface="Arial" panose="020B0604020202020204" pitchFamily="34" charset="0"/>
              </a:rPr>
              <a:t>The Department of Virginia, in accordance with Art. 8, Sec. 8.1 of the National Constitution &amp; Bylaws; is </a:t>
            </a:r>
            <a:r>
              <a:rPr lang="en-US" sz="2400" i="1" u="sng" spc="100" dirty="0">
                <a:solidFill>
                  <a:schemeClr val="tx1">
                    <a:lumMod val="85000"/>
                    <a:lumOff val="15000"/>
                  </a:schemeClr>
                </a:solidFill>
                <a:latin typeface="Arial" panose="020B0604020202020204" pitchFamily="34" charset="0"/>
                <a:cs typeface="Arial" panose="020B0604020202020204" pitchFamily="34" charset="0"/>
              </a:rPr>
              <a:t>responsible</a:t>
            </a:r>
            <a:r>
              <a:rPr lang="en-US" sz="2400" spc="100" dirty="0">
                <a:solidFill>
                  <a:schemeClr val="tx1">
                    <a:lumMod val="85000"/>
                    <a:lumOff val="15000"/>
                  </a:schemeClr>
                </a:solidFill>
                <a:latin typeface="Arial" panose="020B0604020202020204" pitchFamily="34" charset="0"/>
                <a:cs typeface="Arial" panose="020B0604020202020204" pitchFamily="34" charset="0"/>
              </a:rPr>
              <a:t> for the operation of Chapters within the Commonwealth of Virginia.</a:t>
            </a:r>
          </a:p>
          <a:p>
            <a:pPr algn="just"/>
            <a:endParaRPr lang="en-US" sz="2000" spc="100" dirty="0">
              <a:solidFill>
                <a:schemeClr val="tx1">
                  <a:lumMod val="85000"/>
                  <a:lumOff val="15000"/>
                </a:schemeClr>
              </a:solidFill>
              <a:latin typeface="Arial" panose="020B0604020202020204" pitchFamily="34" charset="0"/>
              <a:cs typeface="Arial" panose="020B0604020202020204" pitchFamily="34" charset="0"/>
            </a:endParaRPr>
          </a:p>
          <a:p>
            <a:pPr algn="just"/>
            <a:r>
              <a:rPr lang="en-US" sz="2400" spc="100" dirty="0">
                <a:solidFill>
                  <a:schemeClr val="tx1">
                    <a:lumMod val="85000"/>
                    <a:lumOff val="15000"/>
                  </a:schemeClr>
                </a:solidFill>
                <a:latin typeface="Arial" panose="020B0604020202020204" pitchFamily="34" charset="0"/>
                <a:cs typeface="Arial" panose="020B0604020202020204" pitchFamily="34" charset="0"/>
              </a:rPr>
              <a:t>  It is our mission - </a:t>
            </a:r>
            <a:r>
              <a:rPr lang="en-US" sz="2400" i="1" spc="100" dirty="0">
                <a:solidFill>
                  <a:schemeClr val="tx1">
                    <a:lumMod val="85000"/>
                    <a:lumOff val="15000"/>
                  </a:schemeClr>
                </a:solidFill>
                <a:latin typeface="Arial" panose="020B0604020202020204" pitchFamily="34" charset="0"/>
                <a:cs typeface="Arial" panose="020B0604020202020204" pitchFamily="34" charset="0"/>
              </a:rPr>
              <a:t>and duty </a:t>
            </a:r>
            <a:r>
              <a:rPr lang="en-US" sz="2400" spc="100" dirty="0">
                <a:solidFill>
                  <a:schemeClr val="tx1">
                    <a:lumMod val="85000"/>
                    <a:lumOff val="15000"/>
                  </a:schemeClr>
                </a:solidFill>
                <a:latin typeface="Arial" panose="020B0604020202020204" pitchFamily="34" charset="0"/>
                <a:cs typeface="Arial" panose="020B0604020202020204" pitchFamily="34" charset="0"/>
              </a:rPr>
              <a:t>- to provide you with guidance and mentorship so that your Chapter is operating within the Constitution &amp; Bylaws, NEC Regulations, and Department policies.</a:t>
            </a:r>
          </a:p>
          <a:p>
            <a:pPr algn="just"/>
            <a:endParaRPr lang="en-US" sz="2000" spc="100" dirty="0">
              <a:solidFill>
                <a:schemeClr val="tx1">
                  <a:lumMod val="85000"/>
                  <a:lumOff val="15000"/>
                </a:schemeClr>
              </a:solidFill>
              <a:latin typeface="Arial" panose="020B0604020202020204" pitchFamily="34" charset="0"/>
              <a:cs typeface="Arial" panose="020B0604020202020204" pitchFamily="34" charset="0"/>
            </a:endParaRPr>
          </a:p>
          <a:p>
            <a:r>
              <a:rPr lang="en-US" sz="2400" spc="100" dirty="0">
                <a:solidFill>
                  <a:schemeClr val="tx1">
                    <a:lumMod val="85000"/>
                    <a:lumOff val="15000"/>
                  </a:schemeClr>
                </a:solidFill>
                <a:latin typeface="Arial" panose="020B0604020202020204" pitchFamily="34" charset="0"/>
                <a:cs typeface="Arial" panose="020B0604020202020204" pitchFamily="34" charset="0"/>
              </a:rPr>
              <a:t>  Our Department Line Officers, Inspectors, Adjutant and Judge Advocate are all available to assist.  Line Officers will be visiting Chapters in both official and unofficial capacities to observe and mentor. </a:t>
            </a:r>
          </a:p>
          <a:p>
            <a:pPr algn="just"/>
            <a:endParaRPr lang="en-US" sz="2000" spc="100" dirty="0">
              <a:solidFill>
                <a:schemeClr val="tx1">
                  <a:lumMod val="85000"/>
                  <a:lumOff val="15000"/>
                </a:schemeClr>
              </a:solidFill>
              <a:latin typeface="Arial" panose="020B0604020202020204" pitchFamily="34" charset="0"/>
              <a:cs typeface="Arial" panose="020B0604020202020204" pitchFamily="34" charset="0"/>
            </a:endParaRPr>
          </a:p>
          <a:p>
            <a:pPr algn="just"/>
            <a:r>
              <a:rPr lang="en-US" sz="2400" spc="100" dirty="0">
                <a:solidFill>
                  <a:schemeClr val="tx1">
                    <a:lumMod val="85000"/>
                    <a:lumOff val="15000"/>
                  </a:schemeClr>
                </a:solidFill>
                <a:latin typeface="Arial" panose="020B0604020202020204" pitchFamily="34" charset="0"/>
                <a:cs typeface="Arial" panose="020B0604020202020204" pitchFamily="34" charset="0"/>
              </a:rPr>
              <a:t>  Working together as a team, our  DAV mission </a:t>
            </a:r>
            <a:r>
              <a:rPr lang="en-US" sz="2400" u="sng" spc="100" dirty="0">
                <a:solidFill>
                  <a:schemeClr val="tx1">
                    <a:lumMod val="85000"/>
                    <a:lumOff val="15000"/>
                  </a:schemeClr>
                </a:solidFill>
                <a:latin typeface="Arial" panose="020B0604020202020204" pitchFamily="34" charset="0"/>
                <a:cs typeface="Arial" panose="020B0604020202020204" pitchFamily="34" charset="0"/>
              </a:rPr>
              <a:t>will</a:t>
            </a:r>
            <a:r>
              <a:rPr lang="en-US" sz="2400" spc="100" dirty="0">
                <a:solidFill>
                  <a:schemeClr val="tx1">
                    <a:lumMod val="85000"/>
                    <a:lumOff val="15000"/>
                  </a:schemeClr>
                </a:solidFill>
                <a:latin typeface="Arial" panose="020B0604020202020204" pitchFamily="34" charset="0"/>
                <a:cs typeface="Arial" panose="020B0604020202020204" pitchFamily="34" charset="0"/>
              </a:rPr>
              <a:t> be achieved.</a:t>
            </a:r>
          </a:p>
        </p:txBody>
      </p:sp>
    </p:spTree>
    <p:extLst>
      <p:ext uri="{BB962C8B-B14F-4D97-AF65-F5344CB8AC3E}">
        <p14:creationId xmlns:p14="http://schemas.microsoft.com/office/powerpoint/2010/main" val="1127003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1269546" y="1184604"/>
            <a:ext cx="10084905" cy="5293757"/>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chemeClr val="tx1">
                    <a:lumMod val="65000"/>
                    <a:lumOff val="35000"/>
                  </a:schemeClr>
                </a:solidFill>
                <a:latin typeface="Arial" panose="020B0604020202020204" pitchFamily="34" charset="0"/>
                <a:cs typeface="Arial" panose="020B0604020202020204" pitchFamily="34" charset="0"/>
              </a:rPr>
              <a:t>Department of Virginia</a:t>
            </a:r>
            <a:br>
              <a:rPr lang="en-US" sz="5400" b="1" dirty="0">
                <a:ln/>
                <a:solidFill>
                  <a:schemeClr val="tx1">
                    <a:lumMod val="65000"/>
                    <a:lumOff val="35000"/>
                  </a:schemeClr>
                </a:solidFill>
                <a:latin typeface="Arial" panose="020B0604020202020204" pitchFamily="34" charset="0"/>
                <a:cs typeface="Arial" panose="020B0604020202020204" pitchFamily="34" charset="0"/>
              </a:rPr>
            </a:br>
            <a:r>
              <a:rPr lang="en-US" sz="4400" b="1" dirty="0">
                <a:ln/>
                <a:solidFill>
                  <a:schemeClr val="tx1">
                    <a:lumMod val="65000"/>
                    <a:lumOff val="35000"/>
                  </a:schemeClr>
                </a:solidFill>
                <a:latin typeface="Arial" panose="020B0604020202020204" pitchFamily="34" charset="0"/>
                <a:cs typeface="Arial" panose="020B0604020202020204" pitchFamily="34" charset="0"/>
              </a:rPr>
              <a:t>P.O. Box 7176</a:t>
            </a:r>
            <a:br>
              <a:rPr lang="en-US" sz="4400" b="1" dirty="0">
                <a:ln/>
                <a:solidFill>
                  <a:schemeClr val="tx1">
                    <a:lumMod val="65000"/>
                    <a:lumOff val="35000"/>
                  </a:schemeClr>
                </a:solidFill>
                <a:latin typeface="Arial" panose="020B0604020202020204" pitchFamily="34" charset="0"/>
                <a:cs typeface="Arial" panose="020B0604020202020204" pitchFamily="34" charset="0"/>
              </a:rPr>
            </a:br>
            <a:r>
              <a:rPr lang="en-US" sz="4400" b="1" dirty="0">
                <a:ln/>
                <a:solidFill>
                  <a:schemeClr val="tx1">
                    <a:lumMod val="65000"/>
                    <a:lumOff val="35000"/>
                  </a:schemeClr>
                </a:solidFill>
                <a:latin typeface="Arial" panose="020B0604020202020204" pitchFamily="34" charset="0"/>
                <a:cs typeface="Arial" panose="020B0604020202020204" pitchFamily="34" charset="0"/>
              </a:rPr>
              <a:t>Roanoke, VA  24019-0147</a:t>
            </a:r>
            <a:br>
              <a:rPr lang="en-US" sz="4400" b="1" dirty="0">
                <a:ln/>
                <a:solidFill>
                  <a:schemeClr val="tx1">
                    <a:lumMod val="65000"/>
                    <a:lumOff val="35000"/>
                  </a:schemeClr>
                </a:solidFill>
                <a:latin typeface="Arial" panose="020B0604020202020204" pitchFamily="34" charset="0"/>
                <a:cs typeface="Arial" panose="020B0604020202020204" pitchFamily="34" charset="0"/>
              </a:rPr>
            </a:br>
            <a:br>
              <a:rPr lang="en-US" sz="2000" b="1" dirty="0">
                <a:ln/>
                <a:solidFill>
                  <a:schemeClr val="tx1">
                    <a:lumMod val="65000"/>
                    <a:lumOff val="35000"/>
                  </a:schemeClr>
                </a:solidFill>
                <a:latin typeface="Arial" panose="020B0604020202020204" pitchFamily="34" charset="0"/>
                <a:cs typeface="Arial" panose="020B0604020202020204" pitchFamily="34" charset="0"/>
              </a:rPr>
            </a:br>
            <a:r>
              <a:rPr lang="en-US" sz="2400" b="1" dirty="0">
                <a:ln/>
                <a:solidFill>
                  <a:schemeClr val="tx1">
                    <a:lumMod val="65000"/>
                    <a:lumOff val="35000"/>
                  </a:schemeClr>
                </a:solidFill>
                <a:latin typeface="Arial" panose="020B0604020202020204" pitchFamily="34" charset="0"/>
                <a:cs typeface="Arial" panose="020B0604020202020204" pitchFamily="34" charset="0"/>
              </a:rPr>
              <a:t>540-206-2575       </a:t>
            </a:r>
            <a:r>
              <a:rPr lang="en-US" sz="1800" b="1" i="1" dirty="0">
                <a:ln/>
                <a:solidFill>
                  <a:schemeClr val="tx1">
                    <a:lumMod val="65000"/>
                    <a:lumOff val="35000"/>
                  </a:schemeClr>
                </a:solidFill>
                <a:latin typeface="Arial" panose="020B0604020202020204" pitchFamily="34" charset="0"/>
                <a:cs typeface="Arial" panose="020B0604020202020204" pitchFamily="34" charset="0"/>
              </a:rPr>
              <a:t>toll free</a:t>
            </a:r>
            <a:r>
              <a:rPr lang="en-US" sz="1800" b="1" dirty="0">
                <a:ln/>
                <a:solidFill>
                  <a:schemeClr val="tx1">
                    <a:lumMod val="65000"/>
                    <a:lumOff val="35000"/>
                  </a:schemeClr>
                </a:solidFill>
                <a:latin typeface="Arial" panose="020B0604020202020204" pitchFamily="34" charset="0"/>
                <a:cs typeface="Arial" panose="020B0604020202020204" pitchFamily="34" charset="0"/>
              </a:rPr>
              <a:t>: </a:t>
            </a:r>
            <a:r>
              <a:rPr lang="en-US" sz="2400" b="1" dirty="0">
                <a:ln/>
                <a:solidFill>
                  <a:schemeClr val="tx1">
                    <a:lumMod val="65000"/>
                    <a:lumOff val="35000"/>
                  </a:schemeClr>
                </a:solidFill>
                <a:latin typeface="Arial" panose="020B0604020202020204" pitchFamily="34" charset="0"/>
                <a:cs typeface="Arial" panose="020B0604020202020204" pitchFamily="34" charset="0"/>
              </a:rPr>
              <a:t>866-706-5889</a:t>
            </a:r>
            <a:br>
              <a:rPr lang="en-US" sz="2400" b="1" dirty="0">
                <a:ln/>
                <a:solidFill>
                  <a:schemeClr val="tx1">
                    <a:lumMod val="65000"/>
                    <a:lumOff val="35000"/>
                  </a:schemeClr>
                </a:solidFill>
                <a:latin typeface="Arial" panose="020B0604020202020204" pitchFamily="34" charset="0"/>
                <a:cs typeface="Arial" panose="020B0604020202020204" pitchFamily="34" charset="0"/>
              </a:rPr>
            </a:br>
            <a:br>
              <a:rPr lang="en-US" sz="1800" b="1" dirty="0">
                <a:ln/>
                <a:solidFill>
                  <a:schemeClr val="tx1">
                    <a:lumMod val="65000"/>
                    <a:lumOff val="35000"/>
                  </a:schemeClr>
                </a:solidFill>
                <a:latin typeface="Arial" panose="020B0604020202020204" pitchFamily="34" charset="0"/>
                <a:cs typeface="Arial" panose="020B0604020202020204" pitchFamily="34" charset="0"/>
              </a:rPr>
            </a:br>
            <a:r>
              <a:rPr lang="en-US" sz="1800" b="1" dirty="0">
                <a:ln/>
                <a:solidFill>
                  <a:schemeClr val="tx1">
                    <a:lumMod val="65000"/>
                    <a:lumOff val="35000"/>
                  </a:schemeClr>
                </a:solidFill>
                <a:latin typeface="Arial" panose="020B0604020202020204" pitchFamily="34" charset="0"/>
                <a:cs typeface="Arial" panose="020B0604020202020204" pitchFamily="34" charset="0"/>
              </a:rPr>
              <a:t>www.</a:t>
            </a:r>
            <a:r>
              <a:rPr lang="en-US" sz="2000" b="1" dirty="0">
                <a:ln/>
                <a:solidFill>
                  <a:schemeClr val="tx1">
                    <a:lumMod val="65000"/>
                    <a:lumOff val="35000"/>
                  </a:schemeClr>
                </a:solidFill>
                <a:latin typeface="Arial" panose="020B0604020202020204" pitchFamily="34" charset="0"/>
                <a:cs typeface="Arial" panose="020B0604020202020204" pitchFamily="34" charset="0"/>
              </a:rPr>
              <a:t>V</a:t>
            </a:r>
            <a:r>
              <a:rPr lang="en-US" sz="1800" b="1" dirty="0">
                <a:ln/>
                <a:solidFill>
                  <a:schemeClr val="tx1">
                    <a:lumMod val="65000"/>
                    <a:lumOff val="35000"/>
                  </a:schemeClr>
                </a:solidFill>
                <a:latin typeface="Arial" panose="020B0604020202020204" pitchFamily="34" charset="0"/>
                <a:cs typeface="Arial" panose="020B0604020202020204" pitchFamily="34" charset="0"/>
              </a:rPr>
              <a:t>irginia</a:t>
            </a:r>
            <a:r>
              <a:rPr lang="en-US" sz="2000" b="1" dirty="0">
                <a:ln/>
                <a:solidFill>
                  <a:schemeClr val="tx1">
                    <a:lumMod val="65000"/>
                    <a:lumOff val="35000"/>
                  </a:schemeClr>
                </a:solidFill>
                <a:latin typeface="Arial" panose="020B0604020202020204" pitchFamily="34" charset="0"/>
                <a:cs typeface="Arial" panose="020B0604020202020204" pitchFamily="34" charset="0"/>
              </a:rPr>
              <a:t>DAV</a:t>
            </a:r>
            <a:r>
              <a:rPr lang="en-US" sz="1800" b="1" dirty="0">
                <a:ln/>
                <a:solidFill>
                  <a:schemeClr val="tx1">
                    <a:lumMod val="65000"/>
                    <a:lumOff val="35000"/>
                  </a:schemeClr>
                </a:solidFill>
                <a:latin typeface="Arial" panose="020B0604020202020204" pitchFamily="34" charset="0"/>
                <a:cs typeface="Arial" panose="020B0604020202020204" pitchFamily="34" charset="0"/>
              </a:rPr>
              <a:t>.org </a:t>
            </a:r>
            <a:br>
              <a:rPr lang="en-US" sz="1600" b="1" dirty="0">
                <a:ln/>
                <a:solidFill>
                  <a:schemeClr val="tx1">
                    <a:lumMod val="65000"/>
                    <a:lumOff val="35000"/>
                  </a:schemeClr>
                </a:solidFill>
                <a:latin typeface="Arial" panose="020B0604020202020204" pitchFamily="34" charset="0"/>
                <a:cs typeface="Arial" panose="020B0604020202020204" pitchFamily="34" charset="0"/>
              </a:rPr>
            </a:br>
            <a:br>
              <a:rPr lang="en-US" sz="1600" b="1" dirty="0">
                <a:ln/>
                <a:solidFill>
                  <a:schemeClr val="tx1">
                    <a:lumMod val="65000"/>
                    <a:lumOff val="35000"/>
                  </a:schemeClr>
                </a:solidFill>
                <a:latin typeface="Arial" panose="020B0604020202020204" pitchFamily="34" charset="0"/>
                <a:cs typeface="Arial" panose="020B0604020202020204" pitchFamily="34" charset="0"/>
              </a:rPr>
            </a:br>
            <a:r>
              <a:rPr lang="en-US" sz="1600" b="1" dirty="0">
                <a:ln/>
                <a:solidFill>
                  <a:schemeClr val="tx1">
                    <a:lumMod val="65000"/>
                    <a:lumOff val="35000"/>
                  </a:schemeClr>
                </a:solidFill>
                <a:latin typeface="Arial" panose="020B0604020202020204" pitchFamily="34" charset="0"/>
                <a:cs typeface="Arial" panose="020B0604020202020204" pitchFamily="34" charset="0"/>
              </a:rPr>
              <a:t>                                                            </a:t>
            </a:r>
            <a:r>
              <a:rPr lang="en-US" sz="1200" b="1" dirty="0">
                <a:ln/>
                <a:solidFill>
                  <a:schemeClr val="tx1">
                    <a:lumMod val="65000"/>
                    <a:lumOff val="35000"/>
                  </a:schemeClr>
                </a:solidFill>
                <a:latin typeface="Arial" panose="020B0604020202020204" pitchFamily="34" charset="0"/>
                <a:cs typeface="Arial" panose="020B0604020202020204" pitchFamily="34" charset="0"/>
              </a:rPr>
              <a:t>@</a:t>
            </a:r>
            <a:r>
              <a:rPr lang="en-US" sz="1200" b="1" dirty="0" err="1">
                <a:ln/>
                <a:solidFill>
                  <a:schemeClr val="tx1">
                    <a:lumMod val="65000"/>
                    <a:lumOff val="35000"/>
                  </a:schemeClr>
                </a:solidFill>
                <a:latin typeface="Arial" panose="020B0604020202020204" pitchFamily="34" charset="0"/>
                <a:cs typeface="Arial" panose="020B0604020202020204" pitchFamily="34" charset="0"/>
              </a:rPr>
              <a:t>DAVVirginia</a:t>
            </a:r>
            <a:r>
              <a:rPr lang="en-US" sz="1200" b="1" dirty="0">
                <a:ln/>
                <a:solidFill>
                  <a:schemeClr val="tx1">
                    <a:lumMod val="65000"/>
                    <a:lumOff val="35000"/>
                  </a:schemeClr>
                </a:solidFill>
                <a:latin typeface="Arial" panose="020B0604020202020204" pitchFamily="34" charset="0"/>
                <a:cs typeface="Arial" panose="020B0604020202020204" pitchFamily="34" charset="0"/>
              </a:rPr>
              <a:t>                     </a:t>
            </a:r>
            <a:br>
              <a:rPr lang="en-US" sz="1600" b="1" dirty="0">
                <a:ln/>
                <a:solidFill>
                  <a:schemeClr val="tx1">
                    <a:lumMod val="65000"/>
                    <a:lumOff val="35000"/>
                  </a:schemeClr>
                </a:solidFill>
                <a:latin typeface="Arial" panose="020B0604020202020204" pitchFamily="34" charset="0"/>
                <a:cs typeface="Arial" panose="020B0604020202020204" pitchFamily="34" charset="0"/>
              </a:rPr>
            </a:br>
            <a:br>
              <a:rPr lang="en-US" sz="1600" b="1" dirty="0">
                <a:ln/>
                <a:solidFill>
                  <a:schemeClr val="tx1">
                    <a:lumMod val="65000"/>
                    <a:lumOff val="35000"/>
                  </a:schemeClr>
                </a:solidFill>
                <a:latin typeface="Arial" panose="020B0604020202020204" pitchFamily="34" charset="0"/>
                <a:cs typeface="Arial" panose="020B0604020202020204" pitchFamily="34" charset="0"/>
              </a:rPr>
            </a:br>
            <a:r>
              <a:rPr lang="en-US" sz="1600" b="1" dirty="0">
                <a:ln/>
                <a:solidFill>
                  <a:schemeClr val="accent3"/>
                </a:solidFill>
                <a:latin typeface="Arial" panose="020B0604020202020204" pitchFamily="34" charset="0"/>
                <a:cs typeface="Arial" panose="020B0604020202020204" pitchFamily="34" charset="0"/>
              </a:rPr>
              <a:t>                                             </a:t>
            </a:r>
            <a:br>
              <a:rPr lang="en-US" sz="1400" b="1" dirty="0">
                <a:ln/>
                <a:solidFill>
                  <a:schemeClr val="accent3"/>
                </a:solidFill>
                <a:latin typeface="Arial" panose="020B0604020202020204" pitchFamily="34" charset="0"/>
                <a:cs typeface="Arial" panose="020B0604020202020204" pitchFamily="34" charset="0"/>
              </a:rPr>
            </a:br>
            <a:br>
              <a:rPr lang="en-US" sz="1800" b="1" dirty="0">
                <a:ln/>
                <a:solidFill>
                  <a:schemeClr val="accent3"/>
                </a:solidFill>
                <a:latin typeface="Arial" panose="020B0604020202020204" pitchFamily="34" charset="0"/>
                <a:cs typeface="Arial" panose="020B0604020202020204" pitchFamily="34" charset="0"/>
              </a:rPr>
            </a:br>
            <a:endParaRPr lang="en-US" sz="1800" b="1" dirty="0">
              <a:ln/>
              <a:solidFill>
                <a:schemeClr val="accent3"/>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11354451" y="6322383"/>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28</a:t>
            </a:fld>
            <a:endParaRPr lang="en-US" dirty="0">
              <a:solidFill>
                <a:prstClr val="black">
                  <a:tint val="75000"/>
                </a:prstClr>
              </a:solidFill>
              <a:latin typeface="Calibri" panose="020F0502020204030204"/>
            </a:endParaRPr>
          </a:p>
        </p:txBody>
      </p:sp>
      <p:sp>
        <p:nvSpPr>
          <p:cNvPr id="4" name="Rectangle 3"/>
          <p:cNvSpPr/>
          <p:nvPr/>
        </p:nvSpPr>
        <p:spPr>
          <a:xfrm>
            <a:off x="2603524" y="6650379"/>
            <a:ext cx="7736306" cy="199285"/>
          </a:xfrm>
          <a:prstGeom prst="rect">
            <a:avLst/>
          </a:prstGeom>
        </p:spPr>
        <p:txBody>
          <a:bodyPr wrap="square">
            <a:spAutoFit/>
          </a:bodyPr>
          <a:lstStyle/>
          <a:p>
            <a:pPr defTabSz="914400">
              <a:lnSpc>
                <a:spcPct val="107000"/>
              </a:lnSpc>
              <a:defRPr/>
            </a:pPr>
            <a:r>
              <a:rPr lang="en-US" sz="700" dirty="0">
                <a:solidFill>
                  <a:schemeClr val="accent2">
                    <a:lumMod val="50000"/>
                  </a:schemeClr>
                </a:solidFill>
                <a:latin typeface="Arial" panose="020B0604020202020204" pitchFamily="34" charset="0"/>
                <a:ea typeface="Calibri" panose="020F0502020204030204" pitchFamily="34" charset="0"/>
                <a:cs typeface="Arial" panose="020B0604020202020204" pitchFamily="34" charset="0"/>
              </a:rPr>
              <a:t>No part of this work covered by the copyright herein may be reproduced or used in any form or by any means without permission from DAV-Department of Virginia</a:t>
            </a:r>
          </a:p>
        </p:txBody>
      </p:sp>
      <p:sp>
        <p:nvSpPr>
          <p:cNvPr id="6" name="Rectangle 5"/>
          <p:cNvSpPr/>
          <p:nvPr/>
        </p:nvSpPr>
        <p:spPr>
          <a:xfrm>
            <a:off x="2603524" y="6487453"/>
            <a:ext cx="6413957" cy="200055"/>
          </a:xfrm>
          <a:prstGeom prst="rect">
            <a:avLst/>
          </a:prstGeom>
        </p:spPr>
        <p:txBody>
          <a:bodyPr wrap="square">
            <a:spAutoFit/>
          </a:bodyPr>
          <a:lstStyle/>
          <a:p>
            <a:pPr defTabSz="914400">
              <a:defRPr/>
            </a:pPr>
            <a:r>
              <a:rPr lang="en-US" sz="700" b="1" dirty="0">
                <a:solidFill>
                  <a:schemeClr val="accent3">
                    <a:lumMod val="50000"/>
                  </a:schemeClr>
                </a:solidFill>
                <a:latin typeface="Arial" panose="020B0604020202020204" pitchFamily="34" charset="0"/>
                <a:cs typeface="Arial" panose="020B0604020202020204" pitchFamily="34" charset="0"/>
              </a:rPr>
              <a:t>© 2020 DAV-Department of Virginia. ALL RIGHTS RESERVED</a:t>
            </a:r>
          </a:p>
        </p:txBody>
      </p:sp>
      <p:grpSp>
        <p:nvGrpSpPr>
          <p:cNvPr id="11" name="Group 10">
            <a:extLst>
              <a:ext uri="{FF2B5EF4-FFF2-40B4-BE49-F238E27FC236}">
                <a16:creationId xmlns:a16="http://schemas.microsoft.com/office/drawing/2014/main" id="{2CE876A6-7AE7-4680-8C7A-218CC5870907}"/>
              </a:ext>
            </a:extLst>
          </p:cNvPr>
          <p:cNvGrpSpPr/>
          <p:nvPr/>
        </p:nvGrpSpPr>
        <p:grpSpPr>
          <a:xfrm>
            <a:off x="4870017" y="5041206"/>
            <a:ext cx="2451965" cy="418099"/>
            <a:chOff x="4375880" y="5178700"/>
            <a:chExt cx="2451965" cy="418099"/>
          </a:xfrm>
        </p:grpSpPr>
        <p:pic>
          <p:nvPicPr>
            <p:cNvPr id="2" name="Picture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68191" y="5183045"/>
              <a:ext cx="359654" cy="354880"/>
            </a:xfrm>
            <a:prstGeom prst="rect">
              <a:avLst/>
            </a:prstGeom>
          </p:spPr>
        </p:pic>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03051" y="5183045"/>
              <a:ext cx="498941" cy="401149"/>
            </a:xfrm>
            <a:prstGeom prst="rect">
              <a:avLst/>
            </a:prstGeom>
          </p:spPr>
        </p:pic>
        <p:pic>
          <p:nvPicPr>
            <p:cNvPr id="9" name="Picture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375880" y="5211431"/>
              <a:ext cx="382225" cy="382225"/>
            </a:xfrm>
            <a:prstGeom prst="rect">
              <a:avLst/>
            </a:prstGeom>
          </p:spPr>
        </p:pic>
        <p:pic>
          <p:nvPicPr>
            <p:cNvPr id="10" name="Picture 9"/>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089899" y="5178700"/>
              <a:ext cx="412548" cy="418099"/>
            </a:xfrm>
            <a:prstGeom prst="rect">
              <a:avLst/>
            </a:prstGeom>
          </p:spPr>
        </p:pic>
      </p:grpSp>
      <p:pic>
        <p:nvPicPr>
          <p:cNvPr id="12" name="Picture 11">
            <a:extLst>
              <a:ext uri="{FF2B5EF4-FFF2-40B4-BE49-F238E27FC236}">
                <a16:creationId xmlns:a16="http://schemas.microsoft.com/office/drawing/2014/main" id="{19AFCFF2-CBFB-446A-BD30-BD28C617A228}"/>
              </a:ext>
            </a:extLst>
          </p:cNvPr>
          <p:cNvPicPr>
            <a:picLocks noChangeAspect="1" noChangeArrowheads="1"/>
          </p:cNvPicPr>
          <p:nvPr/>
        </p:nvPicPr>
        <p:blipFill>
          <a:blip r:embed="rId6">
            <a:extLst>
              <a:ext uri="{28A0092B-C50C-407E-A947-70E740481C1C}">
                <a14:useLocalDpi xmlns:a14="http://schemas.microsoft.com/office/drawing/2010/main"/>
              </a:ext>
            </a:extLst>
          </a:blip>
          <a:stretch>
            <a:fillRect/>
          </a:stretch>
        </p:blipFill>
        <p:spPr bwMode="auto">
          <a:xfrm>
            <a:off x="225048" y="427303"/>
            <a:ext cx="1868980" cy="1435376"/>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3122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DCDBEA0F-A108-4353-90A7-BF17D0B8D2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5" name="Freeform 6">
              <a:extLst>
                <a:ext uri="{FF2B5EF4-FFF2-40B4-BE49-F238E27FC236}">
                  <a16:creationId xmlns:a16="http://schemas.microsoft.com/office/drawing/2014/main" id="{995CA3FF-C7B7-4925-839C-2964031A2F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36" name="Freeform 7">
              <a:extLst>
                <a:ext uri="{FF2B5EF4-FFF2-40B4-BE49-F238E27FC236}">
                  <a16:creationId xmlns:a16="http://schemas.microsoft.com/office/drawing/2014/main" id="{2F295FED-2731-4AE1-8A15-70625050D8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37" name="Freeform 8">
              <a:extLst>
                <a:ext uri="{FF2B5EF4-FFF2-40B4-BE49-F238E27FC236}">
                  <a16:creationId xmlns:a16="http://schemas.microsoft.com/office/drawing/2014/main" id="{44695954-F76F-43EF-9154-7F75A1FAF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38" name="Freeform 9">
              <a:extLst>
                <a:ext uri="{FF2B5EF4-FFF2-40B4-BE49-F238E27FC236}">
                  <a16:creationId xmlns:a16="http://schemas.microsoft.com/office/drawing/2014/main" id="{D259EAC8-11A2-41BF-9DED-1E0926E4F7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39" name="Freeform 10">
              <a:extLst>
                <a:ext uri="{FF2B5EF4-FFF2-40B4-BE49-F238E27FC236}">
                  <a16:creationId xmlns:a16="http://schemas.microsoft.com/office/drawing/2014/main" id="{09E28710-F8B9-4D97-87F8-2FB672BE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40" name="Freeform 11">
              <a:extLst>
                <a:ext uri="{FF2B5EF4-FFF2-40B4-BE49-F238E27FC236}">
                  <a16:creationId xmlns:a16="http://schemas.microsoft.com/office/drawing/2014/main" id="{BFA17A07-C153-4CAA-80DD-675249B97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42" name="Freeform: Shape 41">
            <a:extLst>
              <a:ext uri="{FF2B5EF4-FFF2-40B4-BE49-F238E27FC236}">
                <a16:creationId xmlns:a16="http://schemas.microsoft.com/office/drawing/2014/main" id="{DADCEC0B-C4E5-43D6-9C25-53BA2F56D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066" y="321734"/>
            <a:ext cx="11074201" cy="6214533"/>
          </a:xfrm>
          <a:custGeom>
            <a:avLst/>
            <a:gdLst>
              <a:gd name="connsiteX0" fmla="*/ 815396 w 11074201"/>
              <a:gd name="connsiteY0" fmla="*/ 0 h 6214533"/>
              <a:gd name="connsiteX1" fmla="*/ 11074201 w 11074201"/>
              <a:gd name="connsiteY1" fmla="*/ 0 h 6214533"/>
              <a:gd name="connsiteX2" fmla="*/ 11074201 w 11074201"/>
              <a:gd name="connsiteY2" fmla="*/ 6214533 h 6214533"/>
              <a:gd name="connsiteX3" fmla="*/ 1498193 w 11074201"/>
              <a:gd name="connsiteY3" fmla="*/ 6214533 h 6214533"/>
              <a:gd name="connsiteX4" fmla="*/ 0 w 11074201"/>
              <a:gd name="connsiteY4" fmla="*/ 4992543 h 6214533"/>
              <a:gd name="connsiteX5" fmla="*/ 433971 w 11074201"/>
              <a:gd name="connsiteY5" fmla="*/ 2335405 h 6214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74201" h="6214533">
                <a:moveTo>
                  <a:pt x="815396" y="0"/>
                </a:moveTo>
                <a:lnTo>
                  <a:pt x="11074201" y="0"/>
                </a:lnTo>
                <a:lnTo>
                  <a:pt x="11074201" y="6214533"/>
                </a:lnTo>
                <a:lnTo>
                  <a:pt x="1498193" y="6214533"/>
                </a:lnTo>
                <a:lnTo>
                  <a:pt x="0" y="4992543"/>
                </a:lnTo>
                <a:cubicBezTo>
                  <a:pt x="141071" y="4106831"/>
                  <a:pt x="287521" y="3221118"/>
                  <a:pt x="433971" y="2335405"/>
                </a:cubicBezTo>
                <a:close/>
              </a:path>
            </a:pathLst>
          </a:custGeom>
          <a:solidFill>
            <a:srgbClr val="FFFFFF"/>
          </a:solidFill>
          <a:ln w="38100">
            <a:gradFill flip="none" rotWithShape="1">
              <a:gsLst>
                <a:gs pos="0">
                  <a:schemeClr val="bg2"/>
                </a:gs>
                <a:gs pos="100000">
                  <a:schemeClr val="bg2">
                    <a:lumMod val="75000"/>
                  </a:schemeClr>
                </a:gs>
              </a:gsLst>
              <a:lin ang="5400000" scaled="1"/>
              <a:tileRect/>
            </a:gra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a:ea typeface="+mn-ea"/>
              <a:cs typeface="+mn-cs"/>
            </a:endParaRPr>
          </a:p>
        </p:txBody>
      </p:sp>
      <p:pic>
        <p:nvPicPr>
          <p:cNvPr id="7" name="Picture 6" descr="A drawing of a person&#10;&#10;Description automatically generated">
            <a:extLst>
              <a:ext uri="{FF2B5EF4-FFF2-40B4-BE49-F238E27FC236}">
                <a16:creationId xmlns:a16="http://schemas.microsoft.com/office/drawing/2014/main" id="{69F8D13D-BC31-40F6-85E5-8728894D3D4B}"/>
              </a:ext>
            </a:extLst>
          </p:cNvPr>
          <p:cNvPicPr>
            <a:picLocks noChangeAspect="1"/>
          </p:cNvPicPr>
          <p:nvPr/>
        </p:nvPicPr>
        <p:blipFill>
          <a:blip r:embed="rId2"/>
          <a:stretch>
            <a:fillRect/>
          </a:stretch>
        </p:blipFill>
        <p:spPr>
          <a:xfrm>
            <a:off x="1653670" y="1920360"/>
            <a:ext cx="4513201" cy="2743906"/>
          </a:xfrm>
          <a:prstGeom prst="rect">
            <a:avLst/>
          </a:prstGeom>
          <a:effectLst>
            <a:outerShdw blurRad="63500" sx="102000" sy="102000" algn="ctr" rotWithShape="0">
              <a:prstClr val="black">
                <a:alpha val="40000"/>
              </a:prstClr>
            </a:outerShdw>
          </a:effectLst>
        </p:spPr>
      </p:pic>
      <p:pic>
        <p:nvPicPr>
          <p:cNvPr id="12" name="Picture 11" descr="A person posing for the camera&#10;&#10;Description automatically generated">
            <a:extLst>
              <a:ext uri="{FF2B5EF4-FFF2-40B4-BE49-F238E27FC236}">
                <a16:creationId xmlns:a16="http://schemas.microsoft.com/office/drawing/2014/main" id="{CBC00AE0-561A-4191-BAE0-1A046D17CB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3280" y="2428875"/>
            <a:ext cx="4725657" cy="1571280"/>
          </a:xfrm>
          <a:prstGeom prst="rect">
            <a:avLst/>
          </a:prstGeom>
          <a:effectLst>
            <a:outerShdw blurRad="63500" sx="102000" sy="102000" algn="ctr" rotWithShape="0">
              <a:prstClr val="black">
                <a:alpha val="40000"/>
              </a:prstClr>
            </a:outerShdw>
          </a:effectLst>
        </p:spPr>
      </p:pic>
      <p:sp>
        <p:nvSpPr>
          <p:cNvPr id="4" name="Footer Placeholder 3">
            <a:extLst>
              <a:ext uri="{FF2B5EF4-FFF2-40B4-BE49-F238E27FC236}">
                <a16:creationId xmlns:a16="http://schemas.microsoft.com/office/drawing/2014/main" id="{DB5FF1E7-9D1A-447B-812E-2A2872E1CC4E}"/>
              </a:ext>
            </a:extLst>
          </p:cNvPr>
          <p:cNvSpPr>
            <a:spLocks noGrp="1"/>
          </p:cNvSpPr>
          <p:nvPr>
            <p:ph type="ftr" sz="quarter" idx="11"/>
          </p:nvPr>
        </p:nvSpPr>
        <p:spPr>
          <a:xfrm>
            <a:off x="2777393" y="6536266"/>
            <a:ext cx="7084177" cy="365125"/>
          </a:xfrm>
        </p:spPr>
        <p:txBody>
          <a:bodyPr vert="horz" lIns="91440" tIns="45720" rIns="91440" bIns="45720" rtlCol="0">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100" normalizeH="0" baseline="0" noProof="0" dirty="0">
                <a:ln>
                  <a:noFill/>
                </a:ln>
                <a:solidFill>
                  <a:srgbClr val="000000"/>
                </a:solidFill>
                <a:effectLst/>
                <a:uLnTx/>
                <a:uFillTx/>
                <a:latin typeface="Calibri Light" panose="020F0302020204030204" pitchFamily="34" charset="0"/>
                <a:ea typeface="+mn-ea"/>
                <a:cs typeface="Calibri Light" panose="020F0302020204030204" pitchFamily="34" charset="0"/>
              </a:rPr>
              <a:t>Department </a:t>
            </a:r>
            <a:r>
              <a:rPr kumimoji="0" lang="en-US" sz="900" b="0" i="0" u="none" strike="noStrike" kern="1200" cap="none" spc="100" normalizeH="0" baseline="0" noProof="0" dirty="0">
                <a:ln>
                  <a:noFill/>
                </a:ln>
                <a:solidFill>
                  <a:srgbClr val="3594B4">
                    <a:lumMod val="50000"/>
                  </a:srgbClr>
                </a:solidFill>
                <a:effectLst/>
                <a:uLnTx/>
                <a:uFillTx/>
                <a:latin typeface="Calibri Light" panose="020F0302020204030204" pitchFamily="34" charset="0"/>
                <a:ea typeface="+mn-ea"/>
                <a:cs typeface="Calibri Light" panose="020F0302020204030204" pitchFamily="34" charset="0"/>
              </a:rPr>
              <a:t>of</a:t>
            </a:r>
            <a:r>
              <a:rPr kumimoji="0" lang="en-US" sz="1000" b="0" i="0" u="none" strike="noStrike" kern="1200" cap="none" spc="100" normalizeH="0" baseline="0" noProof="0" dirty="0">
                <a:ln>
                  <a:noFill/>
                </a:ln>
                <a:solidFill>
                  <a:srgbClr val="000000"/>
                </a:solidFill>
                <a:effectLst/>
                <a:uLnTx/>
                <a:uFillTx/>
                <a:latin typeface="Calibri Light" panose="020F0302020204030204" pitchFamily="34" charset="0"/>
                <a:ea typeface="+mn-ea"/>
                <a:cs typeface="Calibri Light" panose="020F0302020204030204" pitchFamily="34" charset="0"/>
              </a:rPr>
              <a:t> Virginia</a:t>
            </a:r>
          </a:p>
        </p:txBody>
      </p:sp>
      <p:sp>
        <p:nvSpPr>
          <p:cNvPr id="8" name="Slide Number Placeholder 4">
            <a:extLst>
              <a:ext uri="{FF2B5EF4-FFF2-40B4-BE49-F238E27FC236}">
                <a16:creationId xmlns:a16="http://schemas.microsoft.com/office/drawing/2014/main" id="{ECCAAA0B-055A-46C9-AC0A-B4C86A23AD9C}"/>
              </a:ext>
            </a:extLst>
          </p:cNvPr>
          <p:cNvSpPr txBox="1">
            <a:spLocks/>
          </p:cNvSpPr>
          <p:nvPr/>
        </p:nvSpPr>
        <p:spPr>
          <a:xfrm>
            <a:off x="11534065" y="6487837"/>
            <a:ext cx="551167" cy="365125"/>
          </a:xfrm>
          <a:prstGeom prst="rect">
            <a:avLst/>
          </a:prstGeom>
        </p:spPr>
        <p:txBody>
          <a:bodyPr vert="horz" lIns="91440" tIns="45720" rIns="45720" bIns="45720" rtlCol="0" anchor="ctr"/>
          <a:lstStyle>
            <a:defPPr>
              <a:defRPr lang="en-US"/>
            </a:defPPr>
            <a:lvl1pPr marL="0" algn="r" defTabSz="457200" rtl="0" eaLnBrk="1" latinLnBrk="0" hangingPunct="1">
              <a:defRPr sz="1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600"/>
              </a:spcAft>
              <a:buClrTx/>
              <a:buSzTx/>
              <a:buFontTx/>
              <a:buNone/>
              <a:tabLst/>
              <a:defRPr/>
            </a:pPr>
            <a:fld id="{FF9353F9-6FC0-4501-B721-5C92757755E0}" type="slidenum">
              <a:rPr kumimoji="0" lang="en-US" sz="1800" b="0" i="0" u="none" strike="noStrike" kern="1200" cap="none" spc="0" normalizeH="0" baseline="0" noProof="0" smtClean="0">
                <a:ln>
                  <a:noFill/>
                </a:ln>
                <a:solidFill>
                  <a:srgbClr val="CDD0D1">
                    <a:lumMod val="90000"/>
                    <a:lumOff val="1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29</a:t>
            </a:fld>
            <a:endParaRPr kumimoji="0" lang="en-US" sz="1800" b="0" i="0" u="none" strike="noStrike" kern="1200" cap="none" spc="0" normalizeH="0" baseline="0" noProof="0">
              <a:ln>
                <a:noFill/>
              </a:ln>
              <a:solidFill>
                <a:srgbClr val="CDD0D1">
                  <a:lumMod val="90000"/>
                  <a:lumOff val="1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590192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750" fill="hold"/>
                                        <p:tgtEl>
                                          <p:spTgt spid="12"/>
                                        </p:tgtEl>
                                        <p:attrNameLst>
                                          <p:attrName>ppt_w</p:attrName>
                                        </p:attrNameLst>
                                      </p:cBhvr>
                                      <p:tavLst>
                                        <p:tav tm="0">
                                          <p:val>
                                            <p:fltVal val="0"/>
                                          </p:val>
                                        </p:tav>
                                        <p:tav tm="100000">
                                          <p:val>
                                            <p:strVal val="#ppt_w"/>
                                          </p:val>
                                        </p:tav>
                                      </p:tavLst>
                                    </p:anim>
                                    <p:anim calcmode="lin" valueType="num">
                                      <p:cBhvr>
                                        <p:cTn id="8" dur="2750" fill="hold"/>
                                        <p:tgtEl>
                                          <p:spTgt spid="12"/>
                                        </p:tgtEl>
                                        <p:attrNameLst>
                                          <p:attrName>ppt_h</p:attrName>
                                        </p:attrNameLst>
                                      </p:cBhvr>
                                      <p:tavLst>
                                        <p:tav tm="0">
                                          <p:val>
                                            <p:fltVal val="0"/>
                                          </p:val>
                                        </p:tav>
                                        <p:tav tm="100000">
                                          <p:val>
                                            <p:strVal val="#ppt_h"/>
                                          </p:val>
                                        </p:tav>
                                      </p:tavLst>
                                    </p:anim>
                                    <p:animEffect transition="in" filter="fade">
                                      <p:cBhvr>
                                        <p:cTn id="9" dur="2750"/>
                                        <p:tgtEl>
                                          <p:spTgt spid="12"/>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2750" fill="hold"/>
                                        <p:tgtEl>
                                          <p:spTgt spid="7"/>
                                        </p:tgtEl>
                                        <p:attrNameLst>
                                          <p:attrName>ppt_w</p:attrName>
                                        </p:attrNameLst>
                                      </p:cBhvr>
                                      <p:tavLst>
                                        <p:tav tm="0">
                                          <p:val>
                                            <p:fltVal val="0"/>
                                          </p:val>
                                        </p:tav>
                                        <p:tav tm="100000">
                                          <p:val>
                                            <p:strVal val="#ppt_w"/>
                                          </p:val>
                                        </p:tav>
                                      </p:tavLst>
                                    </p:anim>
                                    <p:anim calcmode="lin" valueType="num">
                                      <p:cBhvr>
                                        <p:cTn id="13" dur="2750" fill="hold"/>
                                        <p:tgtEl>
                                          <p:spTgt spid="7"/>
                                        </p:tgtEl>
                                        <p:attrNameLst>
                                          <p:attrName>ppt_h</p:attrName>
                                        </p:attrNameLst>
                                      </p:cBhvr>
                                      <p:tavLst>
                                        <p:tav tm="0">
                                          <p:val>
                                            <p:fltVal val="0"/>
                                          </p:val>
                                        </p:tav>
                                        <p:tav tm="100000">
                                          <p:val>
                                            <p:strVal val="#ppt_h"/>
                                          </p:val>
                                        </p:tav>
                                      </p:tavLst>
                                    </p:anim>
                                    <p:animEffect transition="in" filter="fade">
                                      <p:cBhvr>
                                        <p:cTn id="14" dur="2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27777" y="69574"/>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Overview</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3</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1667DA4C-3A8B-4468-AE01-C63F50D8FF40}"/>
              </a:ext>
            </a:extLst>
          </p:cNvPr>
          <p:cNvSpPr>
            <a:spLocks noGrp="1"/>
          </p:cNvSpPr>
          <p:nvPr>
            <p:ph type="ftr" sz="quarter" idx="11"/>
          </p:nvPr>
        </p:nvSpPr>
        <p:spPr>
          <a:xfrm>
            <a:off x="0" y="6489027"/>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37DA9E33-3281-41A0-9AD9-1230C8D6AED1}"/>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6" name="Diagram 5">
            <a:extLst>
              <a:ext uri="{FF2B5EF4-FFF2-40B4-BE49-F238E27FC236}">
                <a16:creationId xmlns:a16="http://schemas.microsoft.com/office/drawing/2014/main" id="{F049BB45-172C-473E-9EAB-6A551B6458D6}"/>
              </a:ext>
            </a:extLst>
          </p:cNvPr>
          <p:cNvGraphicFramePr/>
          <p:nvPr>
            <p:extLst>
              <p:ext uri="{D42A27DB-BD31-4B8C-83A1-F6EECF244321}">
                <p14:modId xmlns:p14="http://schemas.microsoft.com/office/powerpoint/2010/main" val="967368173"/>
              </p:ext>
            </p:extLst>
          </p:nvPr>
        </p:nvGraphicFramePr>
        <p:xfrm>
          <a:off x="923926" y="1915244"/>
          <a:ext cx="2734321" cy="47698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DD70BEB7-7AD7-4BF8-B805-CD6289AD9D47}"/>
              </a:ext>
            </a:extLst>
          </p:cNvPr>
          <p:cNvSpPr txBox="1"/>
          <p:nvPr/>
        </p:nvSpPr>
        <p:spPr>
          <a:xfrm>
            <a:off x="1683646" y="795200"/>
            <a:ext cx="9725025" cy="201593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2500" spc="100" dirty="0">
                <a:solidFill>
                  <a:schemeClr val="tx1">
                    <a:lumMod val="85000"/>
                    <a:lumOff val="15000"/>
                  </a:schemeClr>
                </a:solidFill>
                <a:latin typeface="Arial" panose="020B0604020202020204" pitchFamily="34" charset="0"/>
                <a:cs typeface="Arial" panose="020B0604020202020204" pitchFamily="34" charset="0"/>
              </a:rPr>
              <a:t>To properly operate the business of a Chapter…</a:t>
            </a:r>
            <a:r>
              <a:rPr lang="en-US" sz="2500" b="1" i="1" spc="100" dirty="0">
                <a:solidFill>
                  <a:schemeClr val="tx1">
                    <a:lumMod val="85000"/>
                    <a:lumOff val="15000"/>
                  </a:schemeClr>
                </a:solidFill>
                <a:latin typeface="Arial" panose="020B0604020202020204" pitchFamily="34" charset="0"/>
                <a:cs typeface="Arial" panose="020B0604020202020204" pitchFamily="34" charset="0"/>
              </a:rPr>
              <a:t>which should be operated like a business</a:t>
            </a:r>
            <a:r>
              <a:rPr lang="en-US" sz="2500" spc="100" dirty="0">
                <a:solidFill>
                  <a:schemeClr val="tx1">
                    <a:lumMod val="85000"/>
                    <a:lumOff val="15000"/>
                  </a:schemeClr>
                </a:solidFill>
                <a:latin typeface="Arial" panose="020B0604020202020204" pitchFamily="34" charset="0"/>
                <a:cs typeface="Arial" panose="020B0604020202020204" pitchFamily="34" charset="0"/>
              </a:rPr>
              <a:t>….. you will  require knowledge of many procedures, both administrative and financial, which come from National, Department and Chapter policies and the Constitution and Bylaws.            </a:t>
            </a:r>
          </a:p>
        </p:txBody>
      </p:sp>
      <p:sp>
        <p:nvSpPr>
          <p:cNvPr id="2" name="TextBox 1">
            <a:extLst>
              <a:ext uri="{FF2B5EF4-FFF2-40B4-BE49-F238E27FC236}">
                <a16:creationId xmlns:a16="http://schemas.microsoft.com/office/drawing/2014/main" id="{9A97828C-34F8-4A93-B641-66A4E66DB74D}"/>
              </a:ext>
            </a:extLst>
          </p:cNvPr>
          <p:cNvSpPr txBox="1"/>
          <p:nvPr/>
        </p:nvSpPr>
        <p:spPr>
          <a:xfrm>
            <a:off x="3658247" y="2979494"/>
            <a:ext cx="7624913" cy="1569660"/>
          </a:xfrm>
          <a:prstGeom prst="rect">
            <a:avLst/>
          </a:prstGeom>
          <a:noFill/>
        </p:spPr>
        <p:txBody>
          <a:bodyPr wrap="square" rtlCol="0">
            <a:spAutoFit/>
          </a:bodyPr>
          <a:lstStyle/>
          <a:p>
            <a:r>
              <a:rPr lang="en-US" sz="2400" spc="100" dirty="0">
                <a:solidFill>
                  <a:schemeClr val="tx1">
                    <a:lumMod val="85000"/>
                    <a:lumOff val="15000"/>
                  </a:schemeClr>
                </a:solidFill>
                <a:latin typeface="Arial" panose="020B0604020202020204" pitchFamily="34" charset="0"/>
                <a:cs typeface="Arial" panose="020B0604020202020204" pitchFamily="34" charset="0"/>
              </a:rPr>
              <a:t> In this overview, the department website, publications, directives and forms will be briefly reviewed to give you a very broad overview of effective Chapter operations.</a:t>
            </a:r>
            <a:endParaRPr lang="en-US" spc="1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302078C-1441-4D28-BA30-27DC3B738EA6}"/>
              </a:ext>
            </a:extLst>
          </p:cNvPr>
          <p:cNvSpPr txBox="1"/>
          <p:nvPr/>
        </p:nvSpPr>
        <p:spPr>
          <a:xfrm>
            <a:off x="3658247" y="4718199"/>
            <a:ext cx="7867650" cy="1200329"/>
          </a:xfrm>
          <a:prstGeom prst="rect">
            <a:avLst/>
          </a:prstGeom>
          <a:noFill/>
        </p:spPr>
        <p:txBody>
          <a:bodyPr wrap="square" rtlCol="0">
            <a:spAutoFit/>
          </a:bodyPr>
          <a:lstStyle/>
          <a:p>
            <a:r>
              <a:rPr lang="en-US" spc="100" dirty="0">
                <a:solidFill>
                  <a:schemeClr val="tx1">
                    <a:lumMod val="85000"/>
                    <a:lumOff val="15000"/>
                  </a:schemeClr>
                </a:solidFill>
                <a:latin typeface="Arial" panose="020B0604020202020204" pitchFamily="34" charset="0"/>
                <a:cs typeface="Arial" panose="020B0604020202020204" pitchFamily="34" charset="0"/>
              </a:rPr>
              <a:t> </a:t>
            </a:r>
            <a:r>
              <a:rPr lang="en-US" sz="2400" spc="100" dirty="0">
                <a:solidFill>
                  <a:schemeClr val="tx1">
                    <a:lumMod val="85000"/>
                    <a:lumOff val="15000"/>
                  </a:schemeClr>
                </a:solidFill>
                <a:latin typeface="Arial" panose="020B0604020202020204" pitchFamily="34" charset="0"/>
                <a:cs typeface="Arial" panose="020B0604020202020204" pitchFamily="34" charset="0"/>
              </a:rPr>
              <a:t>Every Chapter - </a:t>
            </a:r>
            <a:r>
              <a:rPr lang="en-US" sz="2400" i="1" spc="100" dirty="0">
                <a:solidFill>
                  <a:schemeClr val="tx1">
                    <a:lumMod val="85000"/>
                    <a:lumOff val="15000"/>
                  </a:schemeClr>
                </a:solidFill>
                <a:latin typeface="Arial" panose="020B0604020202020204" pitchFamily="34" charset="0"/>
                <a:cs typeface="Arial" panose="020B0604020202020204" pitchFamily="34" charset="0"/>
              </a:rPr>
              <a:t>and individual </a:t>
            </a:r>
            <a:r>
              <a:rPr lang="en-US" sz="2400" spc="100" dirty="0">
                <a:solidFill>
                  <a:schemeClr val="tx1">
                    <a:lumMod val="85000"/>
                    <a:lumOff val="15000"/>
                  </a:schemeClr>
                </a:solidFill>
                <a:latin typeface="Arial" panose="020B0604020202020204" pitchFamily="34" charset="0"/>
                <a:cs typeface="Arial" panose="020B0604020202020204" pitchFamily="34" charset="0"/>
              </a:rPr>
              <a:t>- should obtain copies of the various publications mentioned in this briefing and refer to them often.</a:t>
            </a:r>
            <a:endParaRPr lang="en-US" dirty="0"/>
          </a:p>
        </p:txBody>
      </p:sp>
      <p:pic>
        <p:nvPicPr>
          <p:cNvPr id="13" name="Picture 12" descr="A sign in a dark room&#10;&#10;Description automatically generated">
            <a:extLst>
              <a:ext uri="{FF2B5EF4-FFF2-40B4-BE49-F238E27FC236}">
                <a16:creationId xmlns:a16="http://schemas.microsoft.com/office/drawing/2014/main" id="{6E906384-9A67-4780-A133-9F38987C787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27777" y="4115330"/>
            <a:ext cx="834074" cy="287677"/>
          </a:xfrm>
          <a:prstGeom prst="rect">
            <a:avLst/>
          </a:prstGeom>
        </p:spPr>
      </p:pic>
    </p:spTree>
    <p:extLst>
      <p:ext uri="{BB962C8B-B14F-4D97-AF65-F5344CB8AC3E}">
        <p14:creationId xmlns:p14="http://schemas.microsoft.com/office/powerpoint/2010/main" val="350448895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8992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Officers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4</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DA32F8AF-9DF6-46B8-B7A2-3DE50F756688}"/>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3A8DA818-64F3-457C-97B3-56267B97AC66}"/>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1463D4CA-E619-401D-9B0B-FFEDDE511071}"/>
              </a:ext>
            </a:extLst>
          </p:cNvPr>
          <p:cNvSpPr>
            <a:spLocks noGrp="1"/>
          </p:cNvSpPr>
          <p:nvPr>
            <p:ph idx="1"/>
          </p:nvPr>
        </p:nvSpPr>
        <p:spPr>
          <a:xfrm>
            <a:off x="1381150" y="848417"/>
            <a:ext cx="10272868" cy="4822275"/>
          </a:xfrm>
        </p:spPr>
        <p:txBody>
          <a:bodyPr>
            <a:normAutofit/>
          </a:bodyPr>
          <a:lstStyle/>
          <a:p>
            <a:pPr marL="118872" indent="0">
              <a:buClr>
                <a:srgbClr val="C00000"/>
              </a:buClr>
              <a:buNone/>
            </a:pPr>
            <a:r>
              <a:rPr lang="en-US" sz="3400" spc="100" dirty="0">
                <a:solidFill>
                  <a:schemeClr val="tx1">
                    <a:lumMod val="85000"/>
                    <a:lumOff val="15000"/>
                  </a:schemeClr>
                </a:solidFill>
                <a:latin typeface="Arial" panose="020B0604020202020204" pitchFamily="34" charset="0"/>
                <a:cs typeface="Arial" panose="020B0604020202020204" pitchFamily="34" charset="0"/>
              </a:rPr>
              <a:t>Chapter Officers, both elected and appointed, serve the members of their Chapter as administrative, financial, and procedure experts; manage the day-to-day business and financial records, and act as the “face” of the Chapter.”</a:t>
            </a:r>
            <a:endParaRPr lang="en-US" sz="3400" u="sng" dirty="0">
              <a:solidFill>
                <a:schemeClr val="tx1">
                  <a:lumMod val="85000"/>
                  <a:lumOff val="15000"/>
                </a:schemeClr>
              </a:solidFill>
              <a:latin typeface="Arial" panose="020B0604020202020204" pitchFamily="34" charset="0"/>
              <a:cs typeface="Arial" panose="020B0604020202020204" pitchFamily="34" charset="0"/>
            </a:endParaRPr>
          </a:p>
          <a:p>
            <a:pPr marL="118872" indent="0" algn="just">
              <a:lnSpc>
                <a:spcPct val="120000"/>
              </a:lnSpc>
              <a:buClr>
                <a:srgbClr val="C00000"/>
              </a:buClr>
              <a:buNone/>
            </a:pPr>
            <a:endParaRPr lang="en-US" sz="2000" b="1" u="sng"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11" name="Horizontal Scroll 1">
            <a:extLst>
              <a:ext uri="{FF2B5EF4-FFF2-40B4-BE49-F238E27FC236}">
                <a16:creationId xmlns:a16="http://schemas.microsoft.com/office/drawing/2014/main" id="{5BE56956-4A3F-4716-938B-D9CC391DB4D2}"/>
              </a:ext>
            </a:extLst>
          </p:cNvPr>
          <p:cNvSpPr/>
          <p:nvPr/>
        </p:nvSpPr>
        <p:spPr>
          <a:xfrm>
            <a:off x="2657475" y="5607121"/>
            <a:ext cx="7329668" cy="984540"/>
          </a:xfrm>
          <a:prstGeom prst="horizontalScroll">
            <a:avLst/>
          </a:prstGeom>
          <a:solidFill>
            <a:schemeClr val="accent1">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8872" indent="0" algn="ctr">
              <a:lnSpc>
                <a:spcPct val="120000"/>
              </a:lnSpc>
              <a:buClr>
                <a:srgbClr val="C00000"/>
              </a:buClr>
              <a:buNone/>
            </a:pPr>
            <a:r>
              <a:rPr lang="en-US" b="1" u="sng" spc="50" dirty="0">
                <a:solidFill>
                  <a:schemeClr val="accent1">
                    <a:lumMod val="50000"/>
                  </a:schemeClr>
                </a:solidFill>
                <a:latin typeface="Arial" panose="020B0604020202020204" pitchFamily="34" charset="0"/>
                <a:cs typeface="Arial" panose="020B0604020202020204" pitchFamily="34" charset="0"/>
              </a:rPr>
              <a:t>All</a:t>
            </a:r>
            <a:r>
              <a:rPr lang="en-US" b="1" spc="50" dirty="0">
                <a:solidFill>
                  <a:schemeClr val="accent1">
                    <a:lumMod val="50000"/>
                  </a:schemeClr>
                </a:solidFill>
                <a:latin typeface="Arial" panose="020B0604020202020204" pitchFamily="34" charset="0"/>
                <a:cs typeface="Arial" panose="020B0604020202020204" pitchFamily="34" charset="0"/>
              </a:rPr>
              <a:t> elected officers - Chapter, Department, or National </a:t>
            </a:r>
          </a:p>
          <a:p>
            <a:pPr marL="118872" indent="0" algn="ctr">
              <a:lnSpc>
                <a:spcPct val="120000"/>
              </a:lnSpc>
              <a:buClr>
                <a:srgbClr val="C00000"/>
              </a:buClr>
              <a:buNone/>
            </a:pPr>
            <a:r>
              <a:rPr lang="en-US" b="1" spc="50" dirty="0">
                <a:solidFill>
                  <a:schemeClr val="accent1">
                    <a:lumMod val="50000"/>
                  </a:schemeClr>
                </a:solidFill>
                <a:latin typeface="Arial" panose="020B0604020202020204" pitchFamily="34" charset="0"/>
                <a:cs typeface="Arial" panose="020B0604020202020204" pitchFamily="34" charset="0"/>
              </a:rPr>
              <a:t> serve at the will of the body </a:t>
            </a:r>
            <a:r>
              <a:rPr lang="en-US" sz="1600" b="1" i="1" spc="50" dirty="0">
                <a:solidFill>
                  <a:schemeClr val="accent1">
                    <a:lumMod val="50000"/>
                  </a:schemeClr>
                </a:solidFill>
                <a:latin typeface="Arial" panose="020B0604020202020204" pitchFamily="34" charset="0"/>
                <a:cs typeface="Arial" panose="020B0604020202020204" pitchFamily="34" charset="0"/>
              </a:rPr>
              <a:t>(membership)</a:t>
            </a:r>
            <a:endParaRPr lang="en-US" i="1" spc="5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0924108"/>
      </p:ext>
    </p:extLst>
  </p:cSld>
  <p:clrMapOvr>
    <a:masterClrMapping/>
  </p:clrMapOvr>
  <mc:AlternateContent xmlns:mc="http://schemas.openxmlformats.org/markup-compatibility/2006" xmlns:p14="http://schemas.microsoft.com/office/powerpoint/2010/main">
    <mc:Choice Requires="p14">
      <p:transition spd="slow" p14:dur="125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965877"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Officers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5</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DB7CAAD0-4CBB-4ED5-8667-4E441A5A1BAA}"/>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596070A8-372E-4E7A-BB13-1F289378C8C5}"/>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1F8E3B4D-031D-4396-82A5-0C0350023214}"/>
              </a:ext>
            </a:extLst>
          </p:cNvPr>
          <p:cNvSpPr>
            <a:spLocks noGrp="1"/>
          </p:cNvSpPr>
          <p:nvPr>
            <p:ph idx="1"/>
          </p:nvPr>
        </p:nvSpPr>
        <p:spPr>
          <a:xfrm>
            <a:off x="1965877" y="1311777"/>
            <a:ext cx="9236765" cy="4558885"/>
          </a:xfrm>
        </p:spPr>
        <p:txBody>
          <a:bodyPr>
            <a:noAutofit/>
          </a:bodyPr>
          <a:lstStyle/>
          <a:p>
            <a:pPr marL="118872" indent="0" algn="ctr">
              <a:buClr>
                <a:srgbClr val="C00000"/>
              </a:buClr>
              <a:buNone/>
            </a:pPr>
            <a:r>
              <a:rPr lang="en-US" sz="2800" b="1" spc="1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Elected / Appointed Officers </a:t>
            </a:r>
          </a:p>
          <a:p>
            <a:pPr>
              <a:buClr>
                <a:srgbClr val="C00000"/>
              </a:buClr>
              <a:buFont typeface="Wingdings" panose="05000000000000000000" pitchFamily="2" charset="2"/>
              <a:buChar char="Ø"/>
            </a:pPr>
            <a:endParaRPr lang="en-US" sz="300" b="1" spc="1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buClr>
                <a:schemeClr val="accent3">
                  <a:lumMod val="50000"/>
                </a:schemeClr>
              </a:buClr>
              <a:buSzPct val="95000"/>
              <a:buFont typeface="Wingdings" panose="05000000000000000000" pitchFamily="2" charset="2"/>
              <a:buChar char="Ø"/>
            </a:pPr>
            <a:r>
              <a:rPr lang="en-US" sz="2400" spc="100" dirty="0">
                <a:latin typeface="Arial" panose="020B0604020202020204" pitchFamily="34" charset="0"/>
                <a:cs typeface="Arial" panose="020B0604020202020204" pitchFamily="34" charset="0"/>
              </a:rPr>
              <a:t> </a:t>
            </a:r>
            <a:r>
              <a:rPr lang="en-US" sz="3200" spc="100" dirty="0">
                <a:solidFill>
                  <a:schemeClr val="tx1">
                    <a:lumMod val="75000"/>
                    <a:lumOff val="25000"/>
                  </a:schemeClr>
                </a:solidFill>
                <a:latin typeface="Arial" panose="020B0604020202020204" pitchFamily="34" charset="0"/>
                <a:cs typeface="Arial" panose="020B0604020202020204" pitchFamily="34" charset="0"/>
              </a:rPr>
              <a:t>Commander </a:t>
            </a:r>
          </a:p>
          <a:p>
            <a:pPr lvl="1">
              <a:buClr>
                <a:schemeClr val="accent3">
                  <a:lumMod val="50000"/>
                </a:schemeClr>
              </a:buClr>
              <a:buSzPct val="95000"/>
              <a:buFont typeface="Wingdings" panose="05000000000000000000" pitchFamily="2" charset="2"/>
              <a:buChar char="Ø"/>
            </a:pPr>
            <a:r>
              <a:rPr lang="en-US" sz="3200" spc="100" dirty="0">
                <a:solidFill>
                  <a:schemeClr val="tx1">
                    <a:lumMod val="75000"/>
                    <a:lumOff val="25000"/>
                  </a:schemeClr>
                </a:solidFill>
                <a:latin typeface="Arial" panose="020B0604020202020204" pitchFamily="34" charset="0"/>
                <a:cs typeface="Arial" panose="020B0604020202020204" pitchFamily="34" charset="0"/>
              </a:rPr>
              <a:t> Senior Vice Commander </a:t>
            </a:r>
          </a:p>
          <a:p>
            <a:pPr lvl="1">
              <a:buClr>
                <a:schemeClr val="accent3">
                  <a:lumMod val="50000"/>
                </a:schemeClr>
              </a:buClr>
              <a:buSzPct val="95000"/>
              <a:buFont typeface="Wingdings" panose="05000000000000000000" pitchFamily="2" charset="2"/>
              <a:buChar char="Ø"/>
            </a:pPr>
            <a:r>
              <a:rPr lang="en-US" sz="3200" spc="100" dirty="0">
                <a:solidFill>
                  <a:schemeClr val="tx1">
                    <a:lumMod val="75000"/>
                    <a:lumOff val="25000"/>
                  </a:schemeClr>
                </a:solidFill>
                <a:latin typeface="Arial" panose="020B0604020202020204" pitchFamily="34" charset="0"/>
                <a:cs typeface="Arial" panose="020B0604020202020204" pitchFamily="34" charset="0"/>
              </a:rPr>
              <a:t> Junior Vice Commander(s) </a:t>
            </a:r>
          </a:p>
          <a:p>
            <a:pPr lvl="1">
              <a:buClr>
                <a:schemeClr val="accent3">
                  <a:lumMod val="50000"/>
                </a:schemeClr>
              </a:buClr>
              <a:buSzPct val="95000"/>
              <a:buFont typeface="Wingdings" panose="05000000000000000000" pitchFamily="2" charset="2"/>
              <a:buChar char="Ø"/>
            </a:pPr>
            <a:r>
              <a:rPr lang="en-US" sz="3200" spc="100" dirty="0">
                <a:solidFill>
                  <a:schemeClr val="tx1">
                    <a:lumMod val="75000"/>
                    <a:lumOff val="25000"/>
                  </a:schemeClr>
                </a:solidFill>
                <a:latin typeface="Arial" panose="020B0604020202020204" pitchFamily="34" charset="0"/>
                <a:cs typeface="Arial" panose="020B0604020202020204" pitchFamily="34" charset="0"/>
              </a:rPr>
              <a:t> Adjutant </a:t>
            </a:r>
          </a:p>
          <a:p>
            <a:pPr lvl="1">
              <a:buClr>
                <a:schemeClr val="accent3">
                  <a:lumMod val="50000"/>
                </a:schemeClr>
              </a:buClr>
              <a:buSzPct val="95000"/>
              <a:buFont typeface="Wingdings" panose="05000000000000000000" pitchFamily="2" charset="2"/>
              <a:buChar char="Ø"/>
            </a:pPr>
            <a:r>
              <a:rPr lang="en-US" sz="3200" spc="100" dirty="0">
                <a:solidFill>
                  <a:schemeClr val="tx1">
                    <a:lumMod val="75000"/>
                    <a:lumOff val="25000"/>
                  </a:schemeClr>
                </a:solidFill>
                <a:latin typeface="Arial" panose="020B0604020202020204" pitchFamily="34" charset="0"/>
                <a:cs typeface="Arial" panose="020B0604020202020204" pitchFamily="34" charset="0"/>
              </a:rPr>
              <a:t> Treasurer </a:t>
            </a:r>
          </a:p>
          <a:p>
            <a:pPr lvl="1">
              <a:buClr>
                <a:schemeClr val="accent3">
                  <a:lumMod val="50000"/>
                </a:schemeClr>
              </a:buClr>
              <a:buSzPct val="95000"/>
              <a:buFont typeface="Wingdings" panose="05000000000000000000" pitchFamily="2" charset="2"/>
              <a:buChar char="Ø"/>
            </a:pPr>
            <a:r>
              <a:rPr lang="en-US" sz="3200" spc="100" dirty="0">
                <a:solidFill>
                  <a:schemeClr val="tx1">
                    <a:lumMod val="75000"/>
                    <a:lumOff val="25000"/>
                  </a:schemeClr>
                </a:solidFill>
                <a:latin typeface="Arial" panose="020B0604020202020204" pitchFamily="34" charset="0"/>
                <a:cs typeface="Arial" panose="020B0604020202020204" pitchFamily="34" charset="0"/>
              </a:rPr>
              <a:t> Judge Advocate </a:t>
            </a:r>
          </a:p>
          <a:p>
            <a:pPr lvl="1">
              <a:buClr>
                <a:schemeClr val="accent3">
                  <a:lumMod val="50000"/>
                </a:schemeClr>
              </a:buClr>
              <a:buSzPct val="95000"/>
              <a:buFont typeface="Wingdings" panose="05000000000000000000" pitchFamily="2" charset="2"/>
              <a:buChar char="Ø"/>
            </a:pPr>
            <a:r>
              <a:rPr lang="en-US" sz="3200" spc="100" dirty="0">
                <a:solidFill>
                  <a:schemeClr val="tx1">
                    <a:lumMod val="75000"/>
                    <a:lumOff val="25000"/>
                  </a:schemeClr>
                </a:solidFill>
                <a:latin typeface="Arial" panose="020B0604020202020204" pitchFamily="34" charset="0"/>
                <a:cs typeface="Arial" panose="020B0604020202020204" pitchFamily="34" charset="0"/>
              </a:rPr>
              <a:t> Chaplain</a:t>
            </a:r>
            <a:endParaRPr lang="en-US" sz="2400" spc="1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105482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2118277" y="145774"/>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Commander</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6</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6E84BDE5-E249-43F6-839D-4B3C0C885A7C}"/>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98138CDF-A8F7-4EE9-95F3-D57E252BCAA8}"/>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8C05B84B-4EC4-444B-A989-E1CE4E4FAE42}"/>
              </a:ext>
            </a:extLst>
          </p:cNvPr>
          <p:cNvSpPr>
            <a:spLocks noGrp="1"/>
          </p:cNvSpPr>
          <p:nvPr>
            <p:ph idx="1"/>
          </p:nvPr>
        </p:nvSpPr>
        <p:spPr>
          <a:xfrm>
            <a:off x="1705901" y="1010696"/>
            <a:ext cx="10128426" cy="5309286"/>
          </a:xfrm>
        </p:spPr>
        <p:txBody>
          <a:bodyPr>
            <a:normAutofit lnSpcReduction="10000"/>
          </a:bodyPr>
          <a:lstStyle/>
          <a:p>
            <a:pPr>
              <a:lnSpc>
                <a:spcPct val="12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Elected by the body to act upon the wishes of the Chapter as determined by a majority vote of members</a:t>
            </a:r>
          </a:p>
          <a:p>
            <a:pPr>
              <a:lnSpc>
                <a:spcPct val="120000"/>
              </a:lnSpc>
              <a:buClr>
                <a:schemeClr val="accent3">
                  <a:lumMod val="50000"/>
                </a:schemeClr>
              </a:buClr>
              <a:buSzPct val="90000"/>
              <a:buFont typeface="Wingdings" panose="05000000000000000000" pitchFamily="2" charset="2"/>
              <a:buChar char="Ø"/>
            </a:pPr>
            <a:r>
              <a:rPr lang="en-US" sz="2800" b="1" spc="100" dirty="0">
                <a:solidFill>
                  <a:schemeClr val="tx1">
                    <a:lumMod val="85000"/>
                    <a:lumOff val="15000"/>
                  </a:schemeClr>
                </a:solidFill>
                <a:latin typeface="Arial" panose="020B0604020202020204" pitchFamily="34" charset="0"/>
                <a:cs typeface="Arial" panose="020B0604020202020204" pitchFamily="34" charset="0"/>
              </a:rPr>
              <a:t>Not a ruler or dictator </a:t>
            </a:r>
          </a:p>
          <a:p>
            <a:pPr>
              <a:lnSpc>
                <a:spcPct val="12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Spokesperson of the body </a:t>
            </a:r>
          </a:p>
          <a:p>
            <a:pPr>
              <a:lnSpc>
                <a:spcPct val="12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Ex-Officio on all Committees </a:t>
            </a:r>
          </a:p>
          <a:p>
            <a:pPr>
              <a:lnSpc>
                <a:spcPct val="12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Negotiator / Voice of reason</a:t>
            </a:r>
          </a:p>
          <a:p>
            <a:pPr>
              <a:lnSpc>
                <a:spcPct val="12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Has overall responsibility for ALL financial &amp; administrative aspects of Chapter Operation </a:t>
            </a:r>
            <a:r>
              <a:rPr lang="en-US" sz="2800" i="1" spc="100" dirty="0">
                <a:solidFill>
                  <a:schemeClr val="tx1">
                    <a:lumMod val="85000"/>
                    <a:lumOff val="15000"/>
                  </a:schemeClr>
                </a:solidFill>
                <a:latin typeface="Arial" panose="020B0604020202020204" pitchFamily="34" charset="0"/>
                <a:cs typeface="Arial" panose="020B0604020202020204" pitchFamily="34" charset="0"/>
              </a:rPr>
              <a:t>(as per the C&amp;B)  </a:t>
            </a:r>
          </a:p>
        </p:txBody>
      </p:sp>
    </p:spTree>
    <p:extLst>
      <p:ext uri="{BB962C8B-B14F-4D97-AF65-F5344CB8AC3E}">
        <p14:creationId xmlns:p14="http://schemas.microsoft.com/office/powerpoint/2010/main" val="32432865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2118277" y="145774"/>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Senior Vice Commander</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7</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6E84BDE5-E249-43F6-839D-4B3C0C885A7C}"/>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98138CDF-A8F7-4EE9-95F3-D57E252BCAA8}"/>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CCDFF0B1-3806-4E5D-8154-A031AFF4178F}"/>
              </a:ext>
            </a:extLst>
          </p:cNvPr>
          <p:cNvSpPr>
            <a:spLocks noGrp="1"/>
          </p:cNvSpPr>
          <p:nvPr>
            <p:ph idx="1"/>
          </p:nvPr>
        </p:nvSpPr>
        <p:spPr>
          <a:xfrm>
            <a:off x="1480102" y="938657"/>
            <a:ext cx="10668000" cy="4558885"/>
          </a:xfrm>
        </p:spPr>
        <p:txBody>
          <a:bodyPr>
            <a:normAutofit/>
          </a:bodyPr>
          <a:lstStyle/>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Fills in for the Commander in their absence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Usually, the Ex-Officio member of the Membership Committee. Not all chapters use the SVC the same way</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Stays engaged and learns for future opportunities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Other duties as outlined in Chapter Constitution &amp; Bylaws</a:t>
            </a:r>
          </a:p>
        </p:txBody>
      </p:sp>
    </p:spTree>
    <p:extLst>
      <p:ext uri="{BB962C8B-B14F-4D97-AF65-F5344CB8AC3E}">
        <p14:creationId xmlns:p14="http://schemas.microsoft.com/office/powerpoint/2010/main" val="393034727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899202" y="69779"/>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spc="100"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Junior Vice Commanders</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8</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DA32F8AF-9DF6-46B8-B7A2-3DE50F756688}"/>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3A8DA818-64F3-457C-97B3-56267B97AC66}"/>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26CC17F9-491A-47AA-BB94-67BFA5E21EE0}"/>
              </a:ext>
            </a:extLst>
          </p:cNvPr>
          <p:cNvSpPr/>
          <p:nvPr/>
        </p:nvSpPr>
        <p:spPr>
          <a:xfrm>
            <a:off x="1514475" y="1343025"/>
            <a:ext cx="10401300" cy="4752263"/>
          </a:xfrm>
          <a:prstGeom prst="rect">
            <a:avLst/>
          </a:prstGeom>
        </p:spPr>
        <p:txBody>
          <a:bodyPr wrap="square">
            <a:spAutoFit/>
          </a:bodyPr>
          <a:lstStyle/>
          <a:p>
            <a:pPr>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Serves as Sr. Vice Commander in the absence of  the Sr. Vice Commander</a:t>
            </a:r>
          </a:p>
          <a:p>
            <a:pPr>
              <a:buClr>
                <a:schemeClr val="accent3">
                  <a:lumMod val="50000"/>
                </a:schemeClr>
              </a:buClr>
              <a:buSzPct val="90000"/>
              <a:buFont typeface="Wingdings" panose="05000000000000000000" pitchFamily="2" charset="2"/>
              <a:buChar char="Ø"/>
            </a:pPr>
            <a:endParaRPr lang="en-US" sz="1400" spc="100" dirty="0">
              <a:solidFill>
                <a:schemeClr val="tx1">
                  <a:lumMod val="85000"/>
                  <a:lumOff val="15000"/>
                </a:schemeClr>
              </a:solidFill>
              <a:latin typeface="Arial" panose="020B0604020202020204" pitchFamily="34" charset="0"/>
              <a:cs typeface="Arial" panose="020B0604020202020204" pitchFamily="34" charset="0"/>
            </a:endParaRP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Ex-Officio of Various Committees (</a:t>
            </a:r>
            <a:r>
              <a:rPr lang="en-US" sz="2800" spc="100" dirty="0" err="1">
                <a:solidFill>
                  <a:schemeClr val="tx1">
                    <a:lumMod val="85000"/>
                    <a:lumOff val="15000"/>
                  </a:schemeClr>
                </a:solidFill>
                <a:latin typeface="Arial" panose="020B0604020202020204" pitchFamily="34" charset="0"/>
                <a:cs typeface="Arial" panose="020B0604020202020204" pitchFamily="34" charset="0"/>
              </a:rPr>
              <a:t>Legislative,</a:t>
            </a:r>
            <a:r>
              <a:rPr lang="en-US" sz="2800" i="1" spc="100" dirty="0" err="1">
                <a:solidFill>
                  <a:schemeClr val="tx1">
                    <a:lumMod val="85000"/>
                    <a:lumOff val="15000"/>
                  </a:schemeClr>
                </a:solidFill>
                <a:latin typeface="Arial" panose="020B0604020202020204" pitchFamily="34" charset="0"/>
                <a:cs typeface="Arial" panose="020B0604020202020204" pitchFamily="34" charset="0"/>
              </a:rPr>
              <a:t>VAVS</a:t>
            </a:r>
            <a:r>
              <a:rPr lang="en-US" sz="2800" i="1" spc="100" dirty="0">
                <a:solidFill>
                  <a:schemeClr val="tx1">
                    <a:lumMod val="85000"/>
                    <a:lumOff val="15000"/>
                  </a:schemeClr>
                </a:solidFill>
                <a:latin typeface="Arial" panose="020B0604020202020204" pitchFamily="34" charset="0"/>
                <a:cs typeface="Arial" panose="020B0604020202020204" pitchFamily="34" charset="0"/>
              </a:rPr>
              <a:t>, Fundraising, etc.</a:t>
            </a:r>
            <a:r>
              <a:rPr lang="en-US" sz="2800" spc="100" dirty="0">
                <a:solidFill>
                  <a:schemeClr val="tx1">
                    <a:lumMod val="85000"/>
                    <a:lumOff val="15000"/>
                  </a:schemeClr>
                </a:solidFill>
                <a:latin typeface="Arial" panose="020B0604020202020204" pitchFamily="34" charset="0"/>
                <a:cs typeface="Arial" panose="020B0604020202020204" pitchFamily="34" charset="0"/>
              </a:rPr>
              <a:t>) </a:t>
            </a:r>
          </a:p>
          <a:p>
            <a:pPr>
              <a:lnSpc>
                <a:spcPct val="150000"/>
              </a:lnSpc>
              <a:buClr>
                <a:schemeClr val="accent3">
                  <a:lumMod val="50000"/>
                </a:schemeClr>
              </a:buClr>
              <a:buSzPct val="90000"/>
              <a:buFont typeface="Wingdings" panose="05000000000000000000" pitchFamily="2" charset="2"/>
              <a:buChar char="Ø"/>
            </a:pPr>
            <a:endParaRPr lang="en-US" sz="1400" spc="100" dirty="0">
              <a:solidFill>
                <a:schemeClr val="tx1">
                  <a:lumMod val="85000"/>
                  <a:lumOff val="15000"/>
                </a:schemeClr>
              </a:solidFill>
              <a:latin typeface="Arial" panose="020B0604020202020204" pitchFamily="34" charset="0"/>
              <a:cs typeface="Arial" panose="020B0604020202020204" pitchFamily="34" charset="0"/>
            </a:endParaRP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Stays engaged and learns for future opportunities</a:t>
            </a:r>
          </a:p>
          <a:p>
            <a:pPr>
              <a:lnSpc>
                <a:spcPct val="150000"/>
              </a:lnSpc>
              <a:buClr>
                <a:schemeClr val="accent3">
                  <a:lumMod val="50000"/>
                </a:schemeClr>
              </a:buClr>
              <a:buSzPct val="90000"/>
              <a:buFont typeface="Wingdings" panose="05000000000000000000" pitchFamily="2" charset="2"/>
              <a:buChar char="Ø"/>
            </a:pPr>
            <a:endParaRPr lang="en-US" sz="1400" spc="100" dirty="0">
              <a:solidFill>
                <a:schemeClr val="tx1">
                  <a:lumMod val="85000"/>
                  <a:lumOff val="15000"/>
                </a:schemeClr>
              </a:solidFill>
              <a:latin typeface="Arial" panose="020B06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Other duties as outlined in Chapter Constitution &amp;  Bylaws</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Mentors' members </a:t>
            </a:r>
          </a:p>
        </p:txBody>
      </p:sp>
    </p:spTree>
    <p:extLst>
      <p:ext uri="{BB962C8B-B14F-4D97-AF65-F5344CB8AC3E}">
        <p14:creationId xmlns:p14="http://schemas.microsoft.com/office/powerpoint/2010/main" val="248475335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p:cNvSpPr txBox="1">
            <a:spLocks noGrp="1"/>
          </p:cNvSpPr>
          <p:nvPr>
            <p:ph type="title"/>
          </p:nvPr>
        </p:nvSpPr>
        <p:spPr>
          <a:xfrm>
            <a:off x="1794427" y="69574"/>
            <a:ext cx="9236765" cy="584775"/>
          </a:xfrm>
          <a:prstGeom prst="rect">
            <a:avLst/>
          </a:prstGeom>
          <a:noFill/>
          <a:ln>
            <a:solidFill>
              <a:schemeClr val="accent1">
                <a:lumMod val="60000"/>
                <a:lumOff val="40000"/>
              </a:schemeClr>
            </a:solidFill>
          </a:ln>
        </p:spPr>
        <p:txBody>
          <a:bodyPr wrap="square" rtlCol="0">
            <a:spAutoFit/>
          </a:bodyPr>
          <a:lstStyle/>
          <a:p>
            <a:pPr algn="ctr"/>
            <a:r>
              <a:rPr lang="en-US" sz="3200" b="1" dirty="0">
                <a:solidFill>
                  <a:schemeClr val="tx1">
                    <a:lumMod val="85000"/>
                    <a:lumOff val="1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Chapter Adjutant</a:t>
            </a:r>
          </a:p>
        </p:txBody>
      </p:sp>
      <p:sp>
        <p:nvSpPr>
          <p:cNvPr id="5" name="Slide Number Placeholder 4"/>
          <p:cNvSpPr>
            <a:spLocks noGrp="1"/>
          </p:cNvSpPr>
          <p:nvPr>
            <p:ph type="sldNum" sz="quarter" idx="12"/>
          </p:nvPr>
        </p:nvSpPr>
        <p:spPr>
          <a:xfrm>
            <a:off x="11283160" y="6319982"/>
            <a:ext cx="551167" cy="365125"/>
          </a:xfrm>
        </p:spPr>
        <p:txBody>
          <a:bodyPr/>
          <a:lstStyle/>
          <a:p>
            <a:pPr defTabSz="914400">
              <a:defRPr/>
            </a:pPr>
            <a:fld id="{FF9353F9-6FC0-4501-B721-5C92757755E0}" type="slidenum">
              <a:rPr lang="en-US">
                <a:solidFill>
                  <a:prstClr val="black">
                    <a:tint val="75000"/>
                  </a:prstClr>
                </a:solidFill>
                <a:latin typeface="Calibri" panose="020F0502020204030204"/>
              </a:rPr>
              <a:pPr defTabSz="914400">
                <a:defRPr/>
              </a:pPr>
              <a:t>9</a:t>
            </a:fld>
            <a:endParaRPr lang="en-US" dirty="0">
              <a:solidFill>
                <a:prstClr val="black">
                  <a:tint val="75000"/>
                </a:prstClr>
              </a:solidFill>
              <a:latin typeface="Calibri" panose="020F0502020204030204"/>
            </a:endParaRPr>
          </a:p>
        </p:txBody>
      </p:sp>
      <p:sp>
        <p:nvSpPr>
          <p:cNvPr id="8" name="Footer Placeholder 3">
            <a:extLst>
              <a:ext uri="{FF2B5EF4-FFF2-40B4-BE49-F238E27FC236}">
                <a16:creationId xmlns:a16="http://schemas.microsoft.com/office/drawing/2014/main" id="{E6598087-D3EC-462F-89A8-E8B923701CFC}"/>
              </a:ext>
            </a:extLst>
          </p:cNvPr>
          <p:cNvSpPr>
            <a:spLocks noGrp="1"/>
          </p:cNvSpPr>
          <p:nvPr>
            <p:ph type="ftr" sz="quarter" idx="11"/>
          </p:nvPr>
        </p:nvSpPr>
        <p:spPr>
          <a:xfrm>
            <a:off x="0" y="6528090"/>
            <a:ext cx="12192000" cy="365125"/>
          </a:xfrm>
        </p:spPr>
        <p:txBody>
          <a:bodyPr/>
          <a:lstStyle/>
          <a:p>
            <a:pPr algn="ctr" defTabSz="914400">
              <a:defRPr/>
            </a:pPr>
            <a:r>
              <a:rPr lang="en-US" dirty="0">
                <a:solidFill>
                  <a:schemeClr val="accent3">
                    <a:lumMod val="50000"/>
                  </a:schemeClr>
                </a:solidFill>
                <a:latin typeface="Calibri" panose="020F0502020204030204"/>
              </a:rPr>
              <a:t>Department of Virginia</a:t>
            </a:r>
          </a:p>
        </p:txBody>
      </p:sp>
      <p:pic>
        <p:nvPicPr>
          <p:cNvPr id="9" name="Picture 8">
            <a:extLst>
              <a:ext uri="{FF2B5EF4-FFF2-40B4-BE49-F238E27FC236}">
                <a16:creationId xmlns:a16="http://schemas.microsoft.com/office/drawing/2014/main" id="{723BD2A1-F7A5-4194-AE4D-B0243418F1D1}"/>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56482" y="69574"/>
            <a:ext cx="761426" cy="584775"/>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extLst>
              <a:ext uri="{FF2B5EF4-FFF2-40B4-BE49-F238E27FC236}">
                <a16:creationId xmlns:a16="http://schemas.microsoft.com/office/drawing/2014/main" id="{E6EEAE8D-C9B5-46F1-BDF7-581D04A0F357}"/>
              </a:ext>
            </a:extLst>
          </p:cNvPr>
          <p:cNvSpPr txBox="1"/>
          <p:nvPr/>
        </p:nvSpPr>
        <p:spPr>
          <a:xfrm>
            <a:off x="1418696" y="1103950"/>
            <a:ext cx="10591799" cy="5398594"/>
          </a:xfrm>
          <a:prstGeom prst="rect">
            <a:avLst/>
          </a:prstGeom>
          <a:noFill/>
        </p:spPr>
        <p:txBody>
          <a:bodyPr wrap="square" rtlCol="0">
            <a:spAutoFit/>
          </a:bodyPr>
          <a:lstStyle/>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  CEO/Executive Director of the body </a:t>
            </a:r>
          </a:p>
          <a:p>
            <a:pPr>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  Secretary at all meetings </a:t>
            </a:r>
          </a:p>
          <a:p>
            <a:pPr marL="457200" indent="-457200">
              <a:lnSpc>
                <a:spcPct val="150000"/>
              </a:lnSpc>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Handles correspondence and ensures timely submission</a:t>
            </a:r>
          </a:p>
          <a:p>
            <a:pPr>
              <a:buClr>
                <a:schemeClr val="accent3">
                  <a:lumMod val="50000"/>
                </a:schemeClr>
              </a:buClr>
              <a:buSzPct val="90000"/>
            </a:pPr>
            <a:r>
              <a:rPr lang="en-US" sz="2800" spc="100" dirty="0">
                <a:solidFill>
                  <a:schemeClr val="tx1">
                    <a:lumMod val="85000"/>
                    <a:lumOff val="15000"/>
                  </a:schemeClr>
                </a:solidFill>
                <a:latin typeface="Arial" panose="020B0604020202020204" pitchFamily="34" charset="0"/>
                <a:cs typeface="Arial" panose="020B0604020202020204" pitchFamily="34" charset="0"/>
              </a:rPr>
              <a:t>     of all reports</a:t>
            </a:r>
          </a:p>
          <a:p>
            <a:pPr>
              <a:buClr>
                <a:schemeClr val="accent3">
                  <a:lumMod val="50000"/>
                </a:schemeClr>
              </a:buClr>
              <a:buSzPct val="90000"/>
              <a:buFont typeface="Wingdings" panose="05000000000000000000" pitchFamily="2" charset="2"/>
              <a:buChar char="Ø"/>
            </a:pPr>
            <a:endParaRPr lang="en-US" spc="100" dirty="0">
              <a:solidFill>
                <a:schemeClr val="tx1">
                  <a:lumMod val="85000"/>
                  <a:lumOff val="15000"/>
                </a:schemeClr>
              </a:solidFill>
              <a:latin typeface="Arial" panose="020B0604020202020204" pitchFamily="34" charset="0"/>
              <a:cs typeface="Arial" panose="020B0604020202020204" pitchFamily="34" charset="0"/>
            </a:endParaRPr>
          </a:p>
          <a:p>
            <a:pPr marL="457200" indent="-457200">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Must be organized, and able to communicate effectively on behalf of the body</a:t>
            </a:r>
          </a:p>
          <a:p>
            <a:pPr marL="457200" indent="-457200">
              <a:buClr>
                <a:schemeClr val="accent3">
                  <a:lumMod val="50000"/>
                </a:schemeClr>
              </a:buClr>
              <a:buSzPct val="90000"/>
              <a:buFont typeface="Wingdings" panose="05000000000000000000" pitchFamily="2" charset="2"/>
              <a:buChar char="Ø"/>
            </a:pPr>
            <a:endParaRPr lang="en-US" spc="100" dirty="0">
              <a:solidFill>
                <a:schemeClr val="tx1">
                  <a:lumMod val="85000"/>
                  <a:lumOff val="15000"/>
                </a:schemeClr>
              </a:solidFill>
              <a:latin typeface="Arial" panose="020B0604020202020204" pitchFamily="34" charset="0"/>
              <a:cs typeface="Arial" panose="020B0604020202020204" pitchFamily="34" charset="0"/>
            </a:endParaRPr>
          </a:p>
          <a:p>
            <a:pPr>
              <a:buClr>
                <a:schemeClr val="accent3">
                  <a:lumMod val="50000"/>
                </a:schemeClr>
              </a:buClr>
              <a:buSzPct val="90000"/>
              <a:buFont typeface="Wingdings" panose="05000000000000000000" pitchFamily="2" charset="2"/>
              <a:buChar char="Ø"/>
            </a:pPr>
            <a:r>
              <a:rPr lang="en-US" sz="2800" spc="100" dirty="0">
                <a:solidFill>
                  <a:schemeClr val="tx1">
                    <a:lumMod val="85000"/>
                    <a:lumOff val="15000"/>
                  </a:schemeClr>
                </a:solidFill>
                <a:latin typeface="Arial" panose="020B0604020202020204" pitchFamily="34" charset="0"/>
                <a:cs typeface="Arial" panose="020B0604020202020204" pitchFamily="34" charset="0"/>
              </a:rPr>
              <a:t>  Responsible for maintenance of all Chapter administrative</a:t>
            </a:r>
          </a:p>
          <a:p>
            <a:pPr>
              <a:buClr>
                <a:schemeClr val="accent3">
                  <a:lumMod val="50000"/>
                </a:schemeClr>
              </a:buClr>
              <a:buSzPct val="90000"/>
            </a:pPr>
            <a:r>
              <a:rPr lang="en-US" sz="2800" spc="100" dirty="0">
                <a:solidFill>
                  <a:schemeClr val="tx1">
                    <a:lumMod val="85000"/>
                    <a:lumOff val="15000"/>
                  </a:schemeClr>
                </a:solidFill>
                <a:latin typeface="Arial" panose="020B0604020202020204" pitchFamily="34" charset="0"/>
                <a:cs typeface="Arial" panose="020B0604020202020204" pitchFamily="34" charset="0"/>
              </a:rPr>
              <a:t>    reports</a:t>
            </a:r>
          </a:p>
          <a:p>
            <a:pPr>
              <a:lnSpc>
                <a:spcPct val="150000"/>
              </a:lnSpc>
              <a:buClr>
                <a:schemeClr val="accent3">
                  <a:lumMod val="50000"/>
                </a:schemeClr>
              </a:buClr>
              <a:buSzPct val="90000"/>
              <a:buFont typeface="Wingdings" panose="05000000000000000000" pitchFamily="2" charset="2"/>
              <a:buChar char="Ø"/>
            </a:pPr>
            <a:endParaRPr lang="en-US" sz="2800" spc="100" dirty="0">
              <a:solidFill>
                <a:schemeClr val="tx1">
                  <a:lumMod val="85000"/>
                  <a:lumOff val="1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913041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333</TotalTime>
  <Words>3273</Words>
  <Application>Microsoft Office PowerPoint</Application>
  <PresentationFormat>Widescreen</PresentationFormat>
  <Paragraphs>379</Paragraphs>
  <Slides>29</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Arial Narrow</vt:lpstr>
      <vt:lpstr>Arial Nova</vt:lpstr>
      <vt:lpstr>Arial Nova Light</vt:lpstr>
      <vt:lpstr>Calibri</vt:lpstr>
      <vt:lpstr>Calibri Light</vt:lpstr>
      <vt:lpstr>Corbel</vt:lpstr>
      <vt:lpstr>Wingdings</vt:lpstr>
      <vt:lpstr>Parallax</vt:lpstr>
      <vt:lpstr>Effective  Chapter Operations</vt:lpstr>
      <vt:lpstr>DAV Mission Statement</vt:lpstr>
      <vt:lpstr>Overview</vt:lpstr>
      <vt:lpstr>Chapter Officers</vt:lpstr>
      <vt:lpstr>Chapter Officers</vt:lpstr>
      <vt:lpstr>Chapter Commander</vt:lpstr>
      <vt:lpstr>Chapter Senior Vice Commander</vt:lpstr>
      <vt:lpstr>Chapter Junior Vice Commanders</vt:lpstr>
      <vt:lpstr>Chapter Adjutant</vt:lpstr>
      <vt:lpstr>Chapter Treasurer</vt:lpstr>
      <vt:lpstr>Chapter Judge Advocate</vt:lpstr>
      <vt:lpstr>Chapter Chaplain</vt:lpstr>
      <vt:lpstr>Chapter Officer Qualifications</vt:lpstr>
      <vt:lpstr>Publications, Reports &amp; Forms</vt:lpstr>
      <vt:lpstr>National Publications &amp; Forms</vt:lpstr>
      <vt:lpstr>National Publications &amp; Forms</vt:lpstr>
      <vt:lpstr>National Publications &amp; Forms</vt:lpstr>
      <vt:lpstr>Department Publications &amp; Forms</vt:lpstr>
      <vt:lpstr>Department Publications &amp; Forms</vt:lpstr>
      <vt:lpstr>Department Publications &amp; Forms</vt:lpstr>
      <vt:lpstr>PowerPoint Presentation</vt:lpstr>
      <vt:lpstr>Chapter Forms</vt:lpstr>
      <vt:lpstr>Chapter Meeting</vt:lpstr>
      <vt:lpstr>Conduct During Meetings</vt:lpstr>
      <vt:lpstr>Chapter Operations -  Miscellaneous Items </vt:lpstr>
      <vt:lpstr>Website Overview</vt:lpstr>
      <vt:lpstr>Conclusion</vt:lpstr>
      <vt:lpstr>Department of Virginia P.O. Box 7176 Roanoke, VA  24019-0147  540-206-2575       toll free: 866-706-5889  www.VirginiaDAV.org                                                               @DAVVirginia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Department of Virginia Master Slide Deck</dc:title>
  <dc:creator>James Procunier</dc:creator>
  <cp:lastModifiedBy>Jim Procunier</cp:lastModifiedBy>
  <cp:revision>48</cp:revision>
  <dcterms:created xsi:type="dcterms:W3CDTF">2017-07-24T20:16:59Z</dcterms:created>
  <dcterms:modified xsi:type="dcterms:W3CDTF">2023-10-23T19:09:25Z</dcterms:modified>
</cp:coreProperties>
</file>