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0"/>
  </p:notesMasterIdLst>
  <p:handoutMasterIdLst>
    <p:handoutMasterId r:id="rId31"/>
  </p:handoutMasterIdLst>
  <p:sldIdLst>
    <p:sldId id="256" r:id="rId5"/>
    <p:sldId id="285" r:id="rId6"/>
    <p:sldId id="271" r:id="rId7"/>
    <p:sldId id="302" r:id="rId8"/>
    <p:sldId id="279" r:id="rId9"/>
    <p:sldId id="281" r:id="rId10"/>
    <p:sldId id="286" r:id="rId11"/>
    <p:sldId id="287" r:id="rId12"/>
    <p:sldId id="295" r:id="rId13"/>
    <p:sldId id="296" r:id="rId14"/>
    <p:sldId id="297" r:id="rId15"/>
    <p:sldId id="298" r:id="rId16"/>
    <p:sldId id="299" r:id="rId17"/>
    <p:sldId id="283" r:id="rId18"/>
    <p:sldId id="280" r:id="rId19"/>
    <p:sldId id="257" r:id="rId20"/>
    <p:sldId id="284" r:id="rId21"/>
    <p:sldId id="292" r:id="rId22"/>
    <p:sldId id="275" r:id="rId23"/>
    <p:sldId id="289" r:id="rId24"/>
    <p:sldId id="290" r:id="rId25"/>
    <p:sldId id="291" r:id="rId26"/>
    <p:sldId id="301" r:id="rId27"/>
    <p:sldId id="288"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 Homeless Programs" id="{E75E278A-FF0E-49A4-B170-79828D63BBAD}">
          <p14:sldIdLst>
            <p14:sldId id="256"/>
            <p14:sldId id="285"/>
            <p14:sldId id="271"/>
            <p14:sldId id="302"/>
            <p14:sldId id="279"/>
            <p14:sldId id="281"/>
            <p14:sldId id="286"/>
            <p14:sldId id="287"/>
            <p14:sldId id="295"/>
            <p14:sldId id="296"/>
            <p14:sldId id="297"/>
            <p14:sldId id="298"/>
            <p14:sldId id="299"/>
            <p14:sldId id="283"/>
            <p14:sldId id="280"/>
            <p14:sldId id="257"/>
            <p14:sldId id="284"/>
            <p14:sldId id="292"/>
            <p14:sldId id="275"/>
            <p14:sldId id="289"/>
            <p14:sldId id="290"/>
            <p14:sldId id="291"/>
            <p14:sldId id="301"/>
            <p14:sldId id="288"/>
            <p14:sldId id="276"/>
          </p14:sldIdLst>
        </p14:section>
        <p14:section name="Learn More" id="{2CC34DB2-6590-42C0-AD4B-A04C6060184E}">
          <p14:sldIdLst/>
        </p14:section>
      </p14:sectionLst>
    </p:ext>
    <p:ext uri="{EFAFB233-063F-42B5-8137-9DF3F51BA10A}">
      <p15:sldGuideLst xmlns:p15="http://schemas.microsoft.com/office/powerpoint/2012/main">
        <p15:guide id="1" orient="horz" pos="1968" userDrawn="1">
          <p15:clr>
            <a:srgbClr val="A4A3A4"/>
          </p15:clr>
        </p15:guide>
        <p15:guide id="2" pos="47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462F"/>
    <a:srgbClr val="D24726"/>
    <a:srgbClr val="404040"/>
    <a:srgbClr val="FF9B45"/>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241" autoAdjust="0"/>
  </p:normalViewPr>
  <p:slideViewPr>
    <p:cSldViewPr snapToGrid="0">
      <p:cViewPr varScale="1">
        <p:scale>
          <a:sx n="63" d="100"/>
          <a:sy n="63" d="100"/>
        </p:scale>
        <p:origin x="804" y="44"/>
      </p:cViewPr>
      <p:guideLst>
        <p:guide orient="horz" pos="1968"/>
        <p:guide pos="470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11BAF-CDB7-42DF-BE05-39456BD3D49F}" type="doc">
      <dgm:prSet loTypeId="urn:microsoft.com/office/officeart/2005/8/layout/venn1" loCatId="relationship" qsTypeId="urn:microsoft.com/office/officeart/2005/8/quickstyle/simple1" qsCatId="simple" csTypeId="urn:microsoft.com/office/officeart/2005/8/colors/accent1_2" csCatId="accent1" phldr="1"/>
      <dgm:spPr/>
    </dgm:pt>
    <dgm:pt modelId="{412BBD8D-3DB4-4ABA-8B36-60AD264556F9}">
      <dgm:prSet phldrT="[Text]" custT="1"/>
      <dgm:spPr/>
      <dgm:t>
        <a:bodyPr/>
        <a:lstStyle/>
        <a:p>
          <a:r>
            <a:rPr lang="en-US" sz="4400" dirty="0"/>
            <a:t>HCHV</a:t>
          </a:r>
        </a:p>
      </dgm:t>
    </dgm:pt>
    <dgm:pt modelId="{740B73DD-3997-4DBA-8733-E3CD554ACD00}" type="parTrans" cxnId="{A56CBD72-7F13-43B5-AED0-4710B36A5B4E}">
      <dgm:prSet/>
      <dgm:spPr/>
      <dgm:t>
        <a:bodyPr/>
        <a:lstStyle/>
        <a:p>
          <a:endParaRPr lang="en-US"/>
        </a:p>
      </dgm:t>
    </dgm:pt>
    <dgm:pt modelId="{9B2A6680-F568-4DFB-BB65-5E022CB8A6AC}" type="sibTrans" cxnId="{A56CBD72-7F13-43B5-AED0-4710B36A5B4E}">
      <dgm:prSet/>
      <dgm:spPr/>
      <dgm:t>
        <a:bodyPr/>
        <a:lstStyle/>
        <a:p>
          <a:endParaRPr lang="en-US"/>
        </a:p>
      </dgm:t>
    </dgm:pt>
    <dgm:pt modelId="{1A1174EB-2ABA-493F-801C-1609DC013A2A}">
      <dgm:prSet phldrT="[Text]" custT="1"/>
      <dgm:spPr/>
      <dgm:t>
        <a:bodyPr/>
        <a:lstStyle/>
        <a:p>
          <a:r>
            <a:rPr lang="en-US" sz="4400" dirty="0"/>
            <a:t>HUD-VASH</a:t>
          </a:r>
        </a:p>
      </dgm:t>
    </dgm:pt>
    <dgm:pt modelId="{D88F8438-CDEB-4E0C-8588-C55BCD0F91FF}" type="parTrans" cxnId="{B88DE2EA-2ADC-4C9D-A099-BC363B87A9FC}">
      <dgm:prSet/>
      <dgm:spPr/>
      <dgm:t>
        <a:bodyPr/>
        <a:lstStyle/>
        <a:p>
          <a:endParaRPr lang="en-US"/>
        </a:p>
      </dgm:t>
    </dgm:pt>
    <dgm:pt modelId="{24B0E0C0-0445-4269-A567-EB8FD1E52B83}" type="sibTrans" cxnId="{B88DE2EA-2ADC-4C9D-A099-BC363B87A9FC}">
      <dgm:prSet/>
      <dgm:spPr/>
      <dgm:t>
        <a:bodyPr/>
        <a:lstStyle/>
        <a:p>
          <a:endParaRPr lang="en-US"/>
        </a:p>
      </dgm:t>
    </dgm:pt>
    <dgm:pt modelId="{922293DB-2DBC-46FA-B4F4-7F768AB9EDF6}">
      <dgm:prSet phldrT="[Text]" custT="1"/>
      <dgm:spPr/>
      <dgm:t>
        <a:bodyPr/>
        <a:lstStyle/>
        <a:p>
          <a:r>
            <a:rPr lang="en-US" sz="4400" dirty="0"/>
            <a:t>H-PACT</a:t>
          </a:r>
        </a:p>
      </dgm:t>
    </dgm:pt>
    <dgm:pt modelId="{6592E0E5-F354-4F92-BDDC-A1255B3D2705}" type="parTrans" cxnId="{505B98DB-A61C-4B73-96A9-E16B79168251}">
      <dgm:prSet/>
      <dgm:spPr/>
      <dgm:t>
        <a:bodyPr/>
        <a:lstStyle/>
        <a:p>
          <a:endParaRPr lang="en-US"/>
        </a:p>
      </dgm:t>
    </dgm:pt>
    <dgm:pt modelId="{CD45F1F8-A890-42EB-9BBA-9C8A97A38B01}" type="sibTrans" cxnId="{505B98DB-A61C-4B73-96A9-E16B79168251}">
      <dgm:prSet/>
      <dgm:spPr/>
      <dgm:t>
        <a:bodyPr/>
        <a:lstStyle/>
        <a:p>
          <a:endParaRPr lang="en-US"/>
        </a:p>
      </dgm:t>
    </dgm:pt>
    <dgm:pt modelId="{77FCCB56-4A29-4F71-8409-646EFD96DA73}" type="pres">
      <dgm:prSet presAssocID="{63011BAF-CDB7-42DF-BE05-39456BD3D49F}" presName="compositeShape" presStyleCnt="0">
        <dgm:presLayoutVars>
          <dgm:chMax val="7"/>
          <dgm:dir/>
          <dgm:resizeHandles val="exact"/>
        </dgm:presLayoutVars>
      </dgm:prSet>
      <dgm:spPr/>
    </dgm:pt>
    <dgm:pt modelId="{600D1123-92F1-4C73-8DBF-AF2DC3433725}" type="pres">
      <dgm:prSet presAssocID="{412BBD8D-3DB4-4ABA-8B36-60AD264556F9}" presName="circ1" presStyleLbl="vennNode1" presStyleIdx="0" presStyleCnt="3" custScaleX="114882" custScaleY="109788" custLinFactNeighborX="-1779" custLinFactNeighborY="-3433"/>
      <dgm:spPr/>
    </dgm:pt>
    <dgm:pt modelId="{4E186380-16F4-43A6-8316-2DFE1F6EA47D}" type="pres">
      <dgm:prSet presAssocID="{412BBD8D-3DB4-4ABA-8B36-60AD264556F9}" presName="circ1Tx" presStyleLbl="revTx" presStyleIdx="0" presStyleCnt="0">
        <dgm:presLayoutVars>
          <dgm:chMax val="0"/>
          <dgm:chPref val="0"/>
          <dgm:bulletEnabled val="1"/>
        </dgm:presLayoutVars>
      </dgm:prSet>
      <dgm:spPr/>
    </dgm:pt>
    <dgm:pt modelId="{D8B00949-1A02-4FE4-9A9B-F806DE69091D}" type="pres">
      <dgm:prSet presAssocID="{1A1174EB-2ABA-493F-801C-1609DC013A2A}" presName="circ2" presStyleLbl="vennNode1" presStyleIdx="1" presStyleCnt="3" custScaleX="114744" custScaleY="108628" custLinFactNeighborX="433" custLinFactNeighborY="-7637"/>
      <dgm:spPr/>
    </dgm:pt>
    <dgm:pt modelId="{9F2DFBBE-3A58-42DD-9793-5279930E715D}" type="pres">
      <dgm:prSet presAssocID="{1A1174EB-2ABA-493F-801C-1609DC013A2A}" presName="circ2Tx" presStyleLbl="revTx" presStyleIdx="0" presStyleCnt="0">
        <dgm:presLayoutVars>
          <dgm:chMax val="0"/>
          <dgm:chPref val="0"/>
          <dgm:bulletEnabled val="1"/>
        </dgm:presLayoutVars>
      </dgm:prSet>
      <dgm:spPr/>
    </dgm:pt>
    <dgm:pt modelId="{81DBC452-18ED-45DF-9563-382292E42F77}" type="pres">
      <dgm:prSet presAssocID="{922293DB-2DBC-46FA-B4F4-7F768AB9EDF6}" presName="circ3" presStyleLbl="vennNode1" presStyleIdx="2" presStyleCnt="3" custScaleX="112199" custScaleY="104804" custLinFactNeighborX="-6578" custLinFactNeighborY="-6570"/>
      <dgm:spPr/>
    </dgm:pt>
    <dgm:pt modelId="{EA30CEC6-4AA9-47FC-B3D2-A72A6F5A9F3C}" type="pres">
      <dgm:prSet presAssocID="{922293DB-2DBC-46FA-B4F4-7F768AB9EDF6}" presName="circ3Tx" presStyleLbl="revTx" presStyleIdx="0" presStyleCnt="0">
        <dgm:presLayoutVars>
          <dgm:chMax val="0"/>
          <dgm:chPref val="0"/>
          <dgm:bulletEnabled val="1"/>
        </dgm:presLayoutVars>
      </dgm:prSet>
      <dgm:spPr/>
    </dgm:pt>
  </dgm:ptLst>
  <dgm:cxnLst>
    <dgm:cxn modelId="{CF68FA1D-3602-43DD-8CE2-494B4ACCBFB3}" type="presOf" srcId="{412BBD8D-3DB4-4ABA-8B36-60AD264556F9}" destId="{4E186380-16F4-43A6-8316-2DFE1F6EA47D}" srcOrd="1" destOrd="0" presId="urn:microsoft.com/office/officeart/2005/8/layout/venn1"/>
    <dgm:cxn modelId="{589F4438-8131-4801-9E89-1A44F53669BA}" type="presOf" srcId="{63011BAF-CDB7-42DF-BE05-39456BD3D49F}" destId="{77FCCB56-4A29-4F71-8409-646EFD96DA73}" srcOrd="0" destOrd="0" presId="urn:microsoft.com/office/officeart/2005/8/layout/venn1"/>
    <dgm:cxn modelId="{C6A21069-8A5E-43E5-BB6E-CA66BB50C80C}" type="presOf" srcId="{922293DB-2DBC-46FA-B4F4-7F768AB9EDF6}" destId="{81DBC452-18ED-45DF-9563-382292E42F77}" srcOrd="0" destOrd="0" presId="urn:microsoft.com/office/officeart/2005/8/layout/venn1"/>
    <dgm:cxn modelId="{F1AF5A70-8063-4090-BDC6-3FDB53DE9EBE}" type="presOf" srcId="{412BBD8D-3DB4-4ABA-8B36-60AD264556F9}" destId="{600D1123-92F1-4C73-8DBF-AF2DC3433725}" srcOrd="0" destOrd="0" presId="urn:microsoft.com/office/officeart/2005/8/layout/venn1"/>
    <dgm:cxn modelId="{A56CBD72-7F13-43B5-AED0-4710B36A5B4E}" srcId="{63011BAF-CDB7-42DF-BE05-39456BD3D49F}" destId="{412BBD8D-3DB4-4ABA-8B36-60AD264556F9}" srcOrd="0" destOrd="0" parTransId="{740B73DD-3997-4DBA-8733-E3CD554ACD00}" sibTransId="{9B2A6680-F568-4DFB-BB65-5E022CB8A6AC}"/>
    <dgm:cxn modelId="{78716B90-576D-4BFD-AB18-B0CE94162AB7}" type="presOf" srcId="{922293DB-2DBC-46FA-B4F4-7F768AB9EDF6}" destId="{EA30CEC6-4AA9-47FC-B3D2-A72A6F5A9F3C}" srcOrd="1" destOrd="0" presId="urn:microsoft.com/office/officeart/2005/8/layout/venn1"/>
    <dgm:cxn modelId="{242A8ED7-3AE6-47C0-A35B-78982A0FBF90}" type="presOf" srcId="{1A1174EB-2ABA-493F-801C-1609DC013A2A}" destId="{D8B00949-1A02-4FE4-9A9B-F806DE69091D}" srcOrd="0" destOrd="0" presId="urn:microsoft.com/office/officeart/2005/8/layout/venn1"/>
    <dgm:cxn modelId="{505B98DB-A61C-4B73-96A9-E16B79168251}" srcId="{63011BAF-CDB7-42DF-BE05-39456BD3D49F}" destId="{922293DB-2DBC-46FA-B4F4-7F768AB9EDF6}" srcOrd="2" destOrd="0" parTransId="{6592E0E5-F354-4F92-BDDC-A1255B3D2705}" sibTransId="{CD45F1F8-A890-42EB-9BBA-9C8A97A38B01}"/>
    <dgm:cxn modelId="{B88DE2EA-2ADC-4C9D-A099-BC363B87A9FC}" srcId="{63011BAF-CDB7-42DF-BE05-39456BD3D49F}" destId="{1A1174EB-2ABA-493F-801C-1609DC013A2A}" srcOrd="1" destOrd="0" parTransId="{D88F8438-CDEB-4E0C-8588-C55BCD0F91FF}" sibTransId="{24B0E0C0-0445-4269-A567-EB8FD1E52B83}"/>
    <dgm:cxn modelId="{9C6890F6-CB2E-4BAD-92D7-8282AB8C0531}" type="presOf" srcId="{1A1174EB-2ABA-493F-801C-1609DC013A2A}" destId="{9F2DFBBE-3A58-42DD-9793-5279930E715D}" srcOrd="1" destOrd="0" presId="urn:microsoft.com/office/officeart/2005/8/layout/venn1"/>
    <dgm:cxn modelId="{91EB5690-6BB1-4332-9697-EF81C43DB3C4}" type="presParOf" srcId="{77FCCB56-4A29-4F71-8409-646EFD96DA73}" destId="{600D1123-92F1-4C73-8DBF-AF2DC3433725}" srcOrd="0" destOrd="0" presId="urn:microsoft.com/office/officeart/2005/8/layout/venn1"/>
    <dgm:cxn modelId="{4DD4DB9C-00D4-4EF1-9CFF-0802CE511955}" type="presParOf" srcId="{77FCCB56-4A29-4F71-8409-646EFD96DA73}" destId="{4E186380-16F4-43A6-8316-2DFE1F6EA47D}" srcOrd="1" destOrd="0" presId="urn:microsoft.com/office/officeart/2005/8/layout/venn1"/>
    <dgm:cxn modelId="{A541ADB9-168D-42F3-8640-2F16BF969531}" type="presParOf" srcId="{77FCCB56-4A29-4F71-8409-646EFD96DA73}" destId="{D8B00949-1A02-4FE4-9A9B-F806DE69091D}" srcOrd="2" destOrd="0" presId="urn:microsoft.com/office/officeart/2005/8/layout/venn1"/>
    <dgm:cxn modelId="{07A168EE-CE1A-4153-8E27-B33D5C6197BF}" type="presParOf" srcId="{77FCCB56-4A29-4F71-8409-646EFD96DA73}" destId="{9F2DFBBE-3A58-42DD-9793-5279930E715D}" srcOrd="3" destOrd="0" presId="urn:microsoft.com/office/officeart/2005/8/layout/venn1"/>
    <dgm:cxn modelId="{0C924E93-D837-45FF-9A25-B24A4E624E95}" type="presParOf" srcId="{77FCCB56-4A29-4F71-8409-646EFD96DA73}" destId="{81DBC452-18ED-45DF-9563-382292E42F77}" srcOrd="4" destOrd="0" presId="urn:microsoft.com/office/officeart/2005/8/layout/venn1"/>
    <dgm:cxn modelId="{0263DBF0-6A05-4187-B171-6912CDE5CDA9}" type="presParOf" srcId="{77FCCB56-4A29-4F71-8409-646EFD96DA73}" destId="{EA30CEC6-4AA9-47FC-B3D2-A72A6F5A9F3C}" srcOrd="5" destOrd="0" presId="urn:microsoft.com/office/officeart/2005/8/layout/ven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D1123-92F1-4C73-8DBF-AF2DC3433725}">
      <dsp:nvSpPr>
        <dsp:cNvPr id="0" name=""/>
        <dsp:cNvSpPr/>
      </dsp:nvSpPr>
      <dsp:spPr>
        <a:xfrm>
          <a:off x="1248067" y="-76199"/>
          <a:ext cx="3472889" cy="33188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kern="1200" dirty="0"/>
            <a:t>HCHV</a:t>
          </a:r>
        </a:p>
      </dsp:txBody>
      <dsp:txXfrm>
        <a:off x="1711119" y="504607"/>
        <a:ext cx="2546785" cy="1493503"/>
      </dsp:txXfrm>
    </dsp:sp>
    <dsp:sp modelId="{D8B00949-1A02-4FE4-9A9B-F806DE69091D}">
      <dsp:nvSpPr>
        <dsp:cNvPr id="0" name=""/>
        <dsp:cNvSpPr/>
      </dsp:nvSpPr>
      <dsp:spPr>
        <a:xfrm>
          <a:off x="2407823" y="1599845"/>
          <a:ext cx="3468717" cy="32838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kern="1200" dirty="0"/>
            <a:t>HUD-VASH</a:t>
          </a:r>
        </a:p>
      </dsp:txBody>
      <dsp:txXfrm>
        <a:off x="3468672" y="2448168"/>
        <a:ext cx="2081230" cy="1806106"/>
      </dsp:txXfrm>
    </dsp:sp>
    <dsp:sp modelId="{81DBC452-18ED-45DF-9563-382292E42F77}">
      <dsp:nvSpPr>
        <dsp:cNvPr id="0" name=""/>
        <dsp:cNvSpPr/>
      </dsp:nvSpPr>
      <dsp:spPr>
        <a:xfrm>
          <a:off x="52745" y="1689900"/>
          <a:ext cx="3391782" cy="31682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kern="1200" dirty="0"/>
            <a:t>H-PACT</a:t>
          </a:r>
        </a:p>
      </dsp:txBody>
      <dsp:txXfrm>
        <a:off x="372138" y="2508360"/>
        <a:ext cx="2035069" cy="17425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3/13/2023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3/13/2023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dirty="0"/>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3/13/2023</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3/13/2023</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en.wikipedia.org/wiki/United_States_Department_of_Veterans_Affair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Craver_Apartment_Building"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en/iphone-phone-smartphone-mobile-2464968/"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virginiahousingsearch.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umbrella-non-wet-cloudy-116370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wmf"/><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emf"/><Relationship Id="rId18" Type="http://schemas.openxmlformats.org/officeDocument/2006/relationships/image" Target="../media/image18.jpg"/><Relationship Id="rId3" Type="http://schemas.openxmlformats.org/officeDocument/2006/relationships/diagramLayout" Target="../diagrams/layout1.xml"/><Relationship Id="rId21" Type="http://schemas.openxmlformats.org/officeDocument/2006/relationships/image" Target="../media/image24.png"/><Relationship Id="rId7" Type="http://schemas.openxmlformats.org/officeDocument/2006/relationships/image" Target="../media/image3.jpeg"/><Relationship Id="rId12" Type="http://schemas.openxmlformats.org/officeDocument/2006/relationships/image" Target="../media/image23.jpg"/><Relationship Id="rId17" Type="http://schemas.openxmlformats.org/officeDocument/2006/relationships/image" Target="../media/image19.jpg"/><Relationship Id="rId2" Type="http://schemas.openxmlformats.org/officeDocument/2006/relationships/diagramData" Target="../diagrams/data1.xml"/><Relationship Id="rId16" Type="http://schemas.openxmlformats.org/officeDocument/2006/relationships/hyperlink" Target="http://arkansasgopwing.blogspot.com/2015/04/renewed-scrutiny-of-veteran.html" TargetMode="External"/><Relationship Id="rId20" Type="http://schemas.openxmlformats.org/officeDocument/2006/relationships/hyperlink" Target="https://en.wikipedia.org/wiki/Craver_Apartment_Building" TargetMode="Externa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hyperlink" Target="https://tr.wikipedia.org/wiki/Dosya:Altan.jpg" TargetMode="External"/><Relationship Id="rId5" Type="http://schemas.openxmlformats.org/officeDocument/2006/relationships/diagramColors" Target="../diagrams/colors1.xml"/><Relationship Id="rId15" Type="http://schemas.openxmlformats.org/officeDocument/2006/relationships/image" Target="../media/image5.jpeg"/><Relationship Id="rId10" Type="http://schemas.openxmlformats.org/officeDocument/2006/relationships/image" Target="../media/image7.jpg"/><Relationship Id="rId19" Type="http://schemas.openxmlformats.org/officeDocument/2006/relationships/image" Target="../media/image12.jpg"/><Relationship Id="rId4" Type="http://schemas.openxmlformats.org/officeDocument/2006/relationships/diagramQuickStyle" Target="../diagrams/quickStyle1.xml"/><Relationship Id="rId9" Type="http://schemas.openxmlformats.org/officeDocument/2006/relationships/image" Target="../media/image20.jpg"/><Relationship Id="rId14" Type="http://schemas.openxmlformats.org/officeDocument/2006/relationships/image" Target="../media/image9.jpeg"/><Relationship Id="rId22"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27.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vhahamhpact@va.gov"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pngimg.com/download/3818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PieChartFractionTwoThirdsSplit.svg"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arkansasgopwing.blogspot.com/2015/04/renewed-scrutiny-of-veteran.html"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r.wikipedia.org/wiki/Dosya:Altan.jpg"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15617"/>
            <a:ext cx="10515600" cy="2541105"/>
          </a:xfrm>
        </p:spPr>
        <p:txBody>
          <a:bodyPr anchor="ctr" anchorCtr="0">
            <a:normAutofit/>
          </a:bodyPr>
          <a:lstStyle/>
          <a:p>
            <a:pPr algn="ctr"/>
            <a:r>
              <a:rPr lang="en-US" sz="4800" b="1" dirty="0">
                <a:solidFill>
                  <a:schemeClr val="bg1"/>
                </a:solidFill>
              </a:rPr>
              <a:t>Hampton VA Medical Center</a:t>
            </a:r>
            <a:br>
              <a:rPr lang="en-US" sz="4800" b="1" dirty="0">
                <a:solidFill>
                  <a:schemeClr val="bg1"/>
                </a:solidFill>
              </a:rPr>
            </a:br>
            <a:r>
              <a:rPr lang="en-US" sz="4800" b="1" dirty="0">
                <a:solidFill>
                  <a:schemeClr val="bg1"/>
                </a:solidFill>
              </a:rPr>
              <a:t>Homeless Programs</a:t>
            </a:r>
          </a:p>
        </p:txBody>
      </p:sp>
      <p:pic>
        <p:nvPicPr>
          <p:cNvPr id="6" name="Picture 5" descr="A picture containing food, plate&#10;&#10;Description automatically generated">
            <a:extLst>
              <a:ext uri="{FF2B5EF4-FFF2-40B4-BE49-F238E27FC236}">
                <a16:creationId xmlns:a16="http://schemas.microsoft.com/office/drawing/2014/main" id="{0DDCF0C2-10AB-4D7D-9443-366B1D04A7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14190" y="3256722"/>
            <a:ext cx="3167270" cy="3046265"/>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1207" y="448056"/>
            <a:ext cx="8066201" cy="640080"/>
          </a:xfrm>
        </p:spPr>
        <p:txBody>
          <a:bodyPr>
            <a:noAutofit/>
          </a:bodyPr>
          <a:lstStyle/>
          <a:p>
            <a:r>
              <a:rPr lang="en-US" sz="3600" dirty="0">
                <a:solidFill>
                  <a:schemeClr val="tx1"/>
                </a:solidFill>
                <a:latin typeface="Impact" panose="020B0806030902050204" pitchFamily="34" charset="0"/>
                <a:cs typeface="Segoe UI Light" panose="020B0502040204020203" pitchFamily="34" charset="0"/>
              </a:rPr>
              <a:t>Health Care for Re-entry Veterans (HCRV)</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38" name="Content Placeholder 17"/>
          <p:cNvSpPr txBox="1">
            <a:spLocks/>
          </p:cNvSpPr>
          <p:nvPr/>
        </p:nvSpPr>
        <p:spPr>
          <a:xfrm>
            <a:off x="541608" y="1484243"/>
            <a:ext cx="7714495" cy="492570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1800"/>
              </a:lnSpc>
              <a:spcBef>
                <a:spcPts val="1000"/>
              </a:spcBef>
              <a:spcAft>
                <a:spcPts val="100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chemeClr val="tx1"/>
              </a:solidFill>
              <a:effectLst/>
              <a:uLnTx/>
              <a:uFillTx/>
              <a:latin typeface="Segoe UI"/>
              <a:ea typeface="+mn-ea"/>
              <a:cs typeface="+mn-cs"/>
            </a:endParaRPr>
          </a:p>
          <a:p>
            <a:pPr marL="228600" marR="0" lvl="0" indent="-228600" algn="l" defTabSz="914400" rtl="0" eaLnBrk="1" fontAlgn="auto" latinLnBrk="0" hangingPunct="1">
              <a:lnSpc>
                <a:spcPts val="1800"/>
              </a:lnSpc>
              <a:spcBef>
                <a:spcPts val="1000"/>
              </a:spcBef>
              <a:spcAft>
                <a:spcPts val="10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Segoe UI"/>
                <a:ea typeface="+mn-ea"/>
                <a:cs typeface="+mn-cs"/>
              </a:rPr>
              <a:t>Most Veterans who are in jail or prison will eventually reenter the community. VA’s HCRV program is designed to promote success and prevent homelessness among Veterans returning home after incarceration.</a:t>
            </a:r>
          </a:p>
          <a:p>
            <a:pPr marL="228600" marR="0" lvl="0" indent="-228600" algn="l" defTabSz="914400" rtl="0" eaLnBrk="1" fontAlgn="auto" latinLnBrk="0" hangingPunct="1">
              <a:lnSpc>
                <a:spcPts val="1800"/>
              </a:lnSpc>
              <a:spcBef>
                <a:spcPts val="1000"/>
              </a:spcBef>
              <a:spcAft>
                <a:spcPts val="10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Segoe UI"/>
                <a:ea typeface="+mn-ea"/>
                <a:cs typeface="+mn-cs"/>
              </a:rPr>
              <a:t>HCRV services include outreach, pre-release assessment services for incarcerated Veterans (</a:t>
            </a:r>
            <a:r>
              <a:rPr kumimoji="0" lang="en-US" sz="2100" b="0" i="0" strike="noStrike" kern="1200" cap="none" spc="0" normalizeH="0" baseline="0" noProof="0" dirty="0">
                <a:ln>
                  <a:noFill/>
                </a:ln>
                <a:solidFill>
                  <a:schemeClr val="tx1"/>
                </a:solidFill>
                <a:effectLst/>
                <a:uLnTx/>
                <a:uFillTx/>
                <a:latin typeface="Segoe UI"/>
                <a:ea typeface="+mn-ea"/>
                <a:cs typeface="+mn-cs"/>
              </a:rPr>
              <a:t>in State and Federal prisons</a:t>
            </a:r>
            <a:r>
              <a:rPr kumimoji="0" lang="en-US" sz="2100" b="0" i="0" u="none" strike="noStrike" kern="1200" cap="none" spc="0" normalizeH="0" baseline="0" noProof="0" dirty="0">
                <a:ln>
                  <a:noFill/>
                </a:ln>
                <a:solidFill>
                  <a:schemeClr val="tx1"/>
                </a:solidFill>
                <a:effectLst/>
                <a:uLnTx/>
                <a:uFillTx/>
                <a:latin typeface="Segoe UI"/>
                <a:ea typeface="+mn-ea"/>
                <a:cs typeface="+mn-cs"/>
              </a:rPr>
              <a:t>), referral and linkage to medical, mental health, social services, legal resources, and employment services, upon release. </a:t>
            </a:r>
          </a:p>
          <a:p>
            <a:pPr marL="228600" marR="0" lvl="0" indent="-228600" algn="l" defTabSz="914400" rtl="0" eaLnBrk="1" fontAlgn="auto" latinLnBrk="0" hangingPunct="1">
              <a:lnSpc>
                <a:spcPts val="1800"/>
              </a:lnSpc>
              <a:spcBef>
                <a:spcPts val="1000"/>
              </a:spcBef>
              <a:spcAft>
                <a:spcPts val="10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tx1"/>
                </a:solidFill>
                <a:effectLst/>
                <a:uLnTx/>
                <a:uFillTx/>
                <a:latin typeface="Segoe UI"/>
                <a:ea typeface="+mn-ea"/>
                <a:cs typeface="+mn-cs"/>
              </a:rPr>
              <a:t>HCRV Specialists also perform short term case management, on-going outreach and crisis intervention, care coordination, serve as liaison between the Department of Correction and the Department of Veterans Affairs, serve on reentry council throughout the VA service area, facilitation of groups, perform presentation regarding VA services, resources, and care, and interact with probation/ parole officers, attorneys, and other correctional officials. </a:t>
            </a:r>
          </a:p>
          <a:p>
            <a:pPr marL="228600" marR="0" lvl="0" indent="-228600" algn="l" defTabSz="914400" rtl="0" eaLnBrk="1" fontAlgn="auto" latinLnBrk="0" hangingPunct="1">
              <a:lnSpc>
                <a:spcPts val="1800"/>
              </a:lnSpc>
              <a:spcBef>
                <a:spcPts val="1000"/>
              </a:spcBef>
              <a:spcAft>
                <a:spcPts val="10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ts val="1800"/>
              </a:lnSpc>
              <a:spcBef>
                <a:spcPts val="1000"/>
              </a:spcBef>
              <a:spcAft>
                <a:spcPts val="10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a:t>
            </a: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ts val="1800"/>
              </a:lnSpc>
              <a:spcBef>
                <a:spcPts val="100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pic>
        <p:nvPicPr>
          <p:cNvPr id="3" name="Picture 2" descr="Hand with a gavel">
            <a:extLst>
              <a:ext uri="{FF2B5EF4-FFF2-40B4-BE49-F238E27FC236}">
                <a16:creationId xmlns:a16="http://schemas.microsoft.com/office/drawing/2014/main" id="{2EFFCEF2-F31C-4B85-95F3-49DF730EBF31}"/>
              </a:ext>
            </a:extLst>
          </p:cNvPr>
          <p:cNvPicPr>
            <a:picLocks noChangeAspect="1"/>
          </p:cNvPicPr>
          <p:nvPr/>
        </p:nvPicPr>
        <p:blipFill>
          <a:blip r:embed="rId2"/>
          <a:stretch>
            <a:fillRect/>
          </a:stretch>
        </p:blipFill>
        <p:spPr>
          <a:xfrm>
            <a:off x="8256103" y="2495549"/>
            <a:ext cx="3043238" cy="2028825"/>
          </a:xfrm>
          <a:prstGeom prst="rect">
            <a:avLst/>
          </a:prstGeom>
        </p:spPr>
      </p:pic>
    </p:spTree>
    <p:extLst>
      <p:ext uri="{BB962C8B-B14F-4D97-AF65-F5344CB8AC3E}">
        <p14:creationId xmlns:p14="http://schemas.microsoft.com/office/powerpoint/2010/main" val="4291330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1207" y="448056"/>
            <a:ext cx="10401897" cy="640080"/>
          </a:xfrm>
        </p:spPr>
        <p:txBody>
          <a:bodyPr>
            <a:noAutofit/>
          </a:bodyPr>
          <a:lstStyle/>
          <a:p>
            <a:r>
              <a:rPr lang="en-US" sz="3600" dirty="0">
                <a:solidFill>
                  <a:schemeClr val="tx1"/>
                </a:solidFill>
                <a:latin typeface="Impact" panose="020B0806030902050204" pitchFamily="34" charset="0"/>
                <a:cs typeface="Segoe UI Light" panose="020B0502040204020203" pitchFamily="34" charset="0"/>
              </a:rPr>
              <a:t>Homeless Veteran Community Employment Services</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38" name="Content Placeholder 17"/>
          <p:cNvSpPr txBox="1">
            <a:spLocks/>
          </p:cNvSpPr>
          <p:nvPr/>
        </p:nvSpPr>
        <p:spPr>
          <a:xfrm>
            <a:off x="541608" y="1295401"/>
            <a:ext cx="7240317" cy="511454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lvl="0">
              <a:defRPr/>
            </a:pPr>
            <a:r>
              <a:rPr lang="en-US" sz="1600" dirty="0">
                <a:solidFill>
                  <a:schemeClr val="tx1"/>
                </a:solidFill>
              </a:rPr>
              <a:t>The </a:t>
            </a:r>
            <a:r>
              <a:rPr lang="en-US" sz="1600" b="1" dirty="0">
                <a:solidFill>
                  <a:schemeClr val="tx1"/>
                </a:solidFill>
              </a:rPr>
              <a:t>Homeless Veteran Community Employment Services program (HCVES) </a:t>
            </a:r>
            <a:r>
              <a:rPr lang="en-US" sz="1600" dirty="0">
                <a:solidFill>
                  <a:schemeClr val="tx1"/>
                </a:solidFill>
              </a:rPr>
              <a:t>provides employment services and resources to Veterans participating in Veterans Health Administration (VHA) homeless programs in order to increase access to permanent housing and improve housing stability. This is accomplished both through the provision of direct services and by providing a bridge to employment opportunities and resources in the local community. </a:t>
            </a:r>
          </a:p>
          <a:p>
            <a:pPr lvl="0">
              <a:defRPr/>
            </a:pPr>
            <a:r>
              <a:rPr lang="en-US" sz="1600" dirty="0">
                <a:solidFill>
                  <a:schemeClr val="tx1"/>
                </a:solidFill>
              </a:rPr>
              <a:t>Veterans assessed for VHA Homeless Program services are queried regarding interest in receiving employment services regardless of the Veteran’s disability status. Veterans identified as interested in receiving assistance with employment will have access to employment services that will support them in overcoming barriers in returning to work, including the following: a poor work history, lack of transportation and appropriate clothing, history of justice involvement, and co-occurring substance use and/or mental health issues. Based on individual need, employment assistance will be provided directly.</a:t>
            </a:r>
          </a:p>
          <a:p>
            <a:pPr marL="0" marR="0" lvl="0" indent="0" algn="l" defTabSz="914400" rtl="0" eaLnBrk="1" fontAlgn="auto" latinLnBrk="0" hangingPunct="1">
              <a:lnSpc>
                <a:spcPts val="1800"/>
              </a:lnSpc>
              <a:spcBef>
                <a:spcPts val="1000"/>
              </a:spcBef>
              <a:spcAft>
                <a:spcPts val="10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a:t>
            </a: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ts val="1800"/>
              </a:lnSpc>
              <a:spcBef>
                <a:spcPts val="100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53C5F8BC-6960-4FC1-9F63-8AE91643C97A}"/>
              </a:ext>
            </a:extLst>
          </p:cNvPr>
          <p:cNvPicPr>
            <a:picLocks noChangeAspect="1"/>
          </p:cNvPicPr>
          <p:nvPr/>
        </p:nvPicPr>
        <p:blipFill>
          <a:blip r:embed="rId2"/>
          <a:stretch>
            <a:fillRect/>
          </a:stretch>
        </p:blipFill>
        <p:spPr>
          <a:xfrm>
            <a:off x="8039100" y="2268465"/>
            <a:ext cx="3346450" cy="2854080"/>
          </a:xfrm>
          <a:prstGeom prst="rect">
            <a:avLst/>
          </a:prstGeom>
        </p:spPr>
      </p:pic>
    </p:spTree>
    <p:extLst>
      <p:ext uri="{BB962C8B-B14F-4D97-AF65-F5344CB8AC3E}">
        <p14:creationId xmlns:p14="http://schemas.microsoft.com/office/powerpoint/2010/main" val="3458872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1207" y="448056"/>
            <a:ext cx="11256663" cy="640080"/>
          </a:xfrm>
        </p:spPr>
        <p:txBody>
          <a:bodyPr>
            <a:noAutofit/>
          </a:bodyPr>
          <a:lstStyle/>
          <a:p>
            <a:r>
              <a:rPr lang="en-US" sz="3600" dirty="0">
                <a:solidFill>
                  <a:schemeClr val="tx1"/>
                </a:solidFill>
                <a:latin typeface="Impact" panose="020B0806030902050204" pitchFamily="34" charset="0"/>
                <a:cs typeface="Segoe UI Light" panose="020B0502040204020203" pitchFamily="34" charset="0"/>
              </a:rPr>
              <a:t>Homeless Veteran Community Employment Services cont’d</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38" name="Content Placeholder 17"/>
          <p:cNvSpPr txBox="1">
            <a:spLocks/>
          </p:cNvSpPr>
          <p:nvPr/>
        </p:nvSpPr>
        <p:spPr>
          <a:xfrm>
            <a:off x="541609" y="1323975"/>
            <a:ext cx="7478442" cy="6548139"/>
          </a:xfrm>
          <a:prstGeom prst="rect">
            <a:avLst/>
          </a:prstGeom>
        </p:spPr>
        <p:txBody>
          <a:bodyPr vert="horz" wrap="square" lIns="91440" tIns="45720" rIns="91440" bIns="45720" rtlCol="0">
            <a:sp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lvl="0">
              <a:lnSpc>
                <a:spcPct val="100000"/>
              </a:lnSpc>
              <a:defRPr/>
            </a:pPr>
            <a:r>
              <a:rPr lang="en-US" sz="1600" dirty="0">
                <a:solidFill>
                  <a:schemeClr val="tx1"/>
                </a:solidFill>
              </a:rPr>
              <a:t>The </a:t>
            </a:r>
            <a:r>
              <a:rPr lang="en-US" sz="1600" b="1" dirty="0">
                <a:solidFill>
                  <a:schemeClr val="tx1"/>
                </a:solidFill>
              </a:rPr>
              <a:t>Community Employment Coordinator (CEC) </a:t>
            </a:r>
            <a:r>
              <a:rPr lang="en-US" sz="1600" dirty="0">
                <a:solidFill>
                  <a:schemeClr val="tx1"/>
                </a:solidFill>
              </a:rPr>
              <a:t>helps improve employment outcomes for homeless Veterans through the development of community-based employment opportunities and partnerships with both VA and non-VA employment programs. This includes, but is not limited to, collaboration with VHA Vocational Rehabilitation (formerly Therapeutic and Supported Employment Services (TSES)), Veterans Benefits Administration’s (VBA) Veteran Readiness and Employment (VR&amp;E), Department of Labor (DOL) Veterans Employment and Training Services (VETS), Homeless Veterans Reintegration Program (HVRP), and state and local agencies. </a:t>
            </a:r>
          </a:p>
          <a:p>
            <a:pPr lvl="0">
              <a:lnSpc>
                <a:spcPct val="100000"/>
              </a:lnSpc>
              <a:defRPr/>
            </a:pPr>
            <a:r>
              <a:rPr lang="en-US" sz="1600" dirty="0">
                <a:solidFill>
                  <a:schemeClr val="tx1"/>
                </a:solidFill>
              </a:rPr>
              <a:t>The </a:t>
            </a:r>
            <a:r>
              <a:rPr lang="en-US" sz="1600" b="1" dirty="0">
                <a:solidFill>
                  <a:schemeClr val="tx1"/>
                </a:solidFill>
              </a:rPr>
              <a:t>Employment Specialists</a:t>
            </a:r>
            <a:r>
              <a:rPr lang="en-US" sz="1600" dirty="0">
                <a:solidFill>
                  <a:schemeClr val="tx1"/>
                </a:solidFill>
              </a:rPr>
              <a:t> assess the vocational needs of homeless Veterans and provide direct services and referrals to include, but not be limited to, access to job listings, resume preparation, benefits counseling, job negotiations regarding reasonable accommodations, assistance with completion of job applications, coordination and transportation to interviews, interview skills training, job development, job placement, and ongoing support for job retention. </a:t>
            </a:r>
          </a:p>
          <a:p>
            <a:pPr marL="0" marR="0" lvl="0" indent="0" algn="l" defTabSz="914400" rtl="0" eaLnBrk="1" fontAlgn="auto" latinLnBrk="0" hangingPunct="1">
              <a:lnSpc>
                <a:spcPts val="1800"/>
              </a:lnSpc>
              <a:spcBef>
                <a:spcPts val="1000"/>
              </a:spcBef>
              <a:spcAft>
                <a:spcPts val="10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a:t>
            </a: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ts val="1800"/>
              </a:lnSpc>
              <a:spcBef>
                <a:spcPts val="100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pic>
        <p:nvPicPr>
          <p:cNvPr id="5" name="Picture 4" descr="Chart, line chart&#10;&#10;Description automatically generated">
            <a:extLst>
              <a:ext uri="{FF2B5EF4-FFF2-40B4-BE49-F238E27FC236}">
                <a16:creationId xmlns:a16="http://schemas.microsoft.com/office/drawing/2014/main" id="{9F34BD63-A781-4F99-9104-6C06C214291C}"/>
              </a:ext>
            </a:extLst>
          </p:cNvPr>
          <p:cNvPicPr>
            <a:picLocks noChangeAspect="1"/>
          </p:cNvPicPr>
          <p:nvPr/>
        </p:nvPicPr>
        <p:blipFill>
          <a:blip r:embed="rId2"/>
          <a:stretch>
            <a:fillRect/>
          </a:stretch>
        </p:blipFill>
        <p:spPr>
          <a:xfrm>
            <a:off x="8020051" y="2626733"/>
            <a:ext cx="3638550" cy="2424184"/>
          </a:xfrm>
          <a:prstGeom prst="rect">
            <a:avLst/>
          </a:prstGeom>
        </p:spPr>
      </p:pic>
    </p:spTree>
    <p:extLst>
      <p:ext uri="{BB962C8B-B14F-4D97-AF65-F5344CB8AC3E}">
        <p14:creationId xmlns:p14="http://schemas.microsoft.com/office/powerpoint/2010/main" val="511231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1207" y="418238"/>
            <a:ext cx="11256663" cy="640080"/>
          </a:xfrm>
        </p:spPr>
        <p:txBody>
          <a:bodyPr>
            <a:noAutofit/>
          </a:bodyPr>
          <a:lstStyle/>
          <a:p>
            <a:r>
              <a:rPr lang="en-US" sz="3600" dirty="0">
                <a:solidFill>
                  <a:schemeClr val="tx1"/>
                </a:solidFill>
                <a:latin typeface="Impact" panose="020B0806030902050204" pitchFamily="34" charset="0"/>
                <a:cs typeface="Segoe UI Light" panose="020B0502040204020203" pitchFamily="34" charset="0"/>
              </a:rPr>
              <a:t>Homeless Patient Aligned Care Team (HPACT)</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38" name="Content Placeholder 17"/>
          <p:cNvSpPr txBox="1">
            <a:spLocks/>
          </p:cNvSpPr>
          <p:nvPr/>
        </p:nvSpPr>
        <p:spPr>
          <a:xfrm>
            <a:off x="541608" y="1280160"/>
            <a:ext cx="8348392" cy="512978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6400" b="1" dirty="0">
                <a:solidFill>
                  <a:schemeClr val="tx1"/>
                </a:solidFill>
                <a:latin typeface="Segoe UI"/>
              </a:rPr>
              <a:t>What is HPACT?</a:t>
            </a:r>
          </a:p>
          <a:p>
            <a:pPr>
              <a:lnSpc>
                <a:spcPct val="120000"/>
              </a:lnSpc>
              <a:defRPr/>
            </a:pPr>
            <a:r>
              <a:rPr lang="en-US" sz="5600" dirty="0">
                <a:solidFill>
                  <a:schemeClr val="tx1"/>
                </a:solidFill>
                <a:latin typeface="Segoe UI"/>
              </a:rPr>
              <a:t>A one-stop-shop, comprehensive, easily accessible, primary care medical team for Veterans who are homeless and/or involved in a VA Homeless Program.</a:t>
            </a:r>
          </a:p>
          <a:p>
            <a:pPr>
              <a:lnSpc>
                <a:spcPct val="120000"/>
              </a:lnSpc>
              <a:defRPr/>
            </a:pPr>
            <a:r>
              <a:rPr lang="en-US" sz="5600" dirty="0">
                <a:solidFill>
                  <a:schemeClr val="tx1"/>
                </a:solidFill>
                <a:latin typeface="Segoe UI"/>
              </a:rPr>
              <a:t>Provides medical care and referrals to mental health and other services as needed.</a:t>
            </a:r>
          </a:p>
          <a:p>
            <a:pPr>
              <a:lnSpc>
                <a:spcPct val="120000"/>
              </a:lnSpc>
              <a:defRPr/>
            </a:pPr>
            <a:r>
              <a:rPr lang="en-US" sz="5600" dirty="0">
                <a:solidFill>
                  <a:schemeClr val="tx1"/>
                </a:solidFill>
                <a:latin typeface="Segoe UI"/>
              </a:rPr>
              <a:t>Not intended for Veterans who have an established primary care provider.</a:t>
            </a:r>
          </a:p>
          <a:p>
            <a:pPr marL="0" indent="0">
              <a:lnSpc>
                <a:spcPct val="120000"/>
              </a:lnSpc>
              <a:buNone/>
              <a:defRPr/>
            </a:pPr>
            <a:r>
              <a:rPr lang="en-US" sz="6400" b="1" dirty="0">
                <a:solidFill>
                  <a:schemeClr val="tx1"/>
                </a:solidFill>
                <a:latin typeface="Segoe UI"/>
              </a:rPr>
              <a:t>HPACT Staff:</a:t>
            </a:r>
          </a:p>
          <a:p>
            <a:pPr>
              <a:lnSpc>
                <a:spcPct val="120000"/>
              </a:lnSpc>
              <a:defRPr/>
            </a:pPr>
            <a:r>
              <a:rPr lang="en-US" sz="5600" dirty="0">
                <a:solidFill>
                  <a:schemeClr val="tx1"/>
                </a:solidFill>
                <a:latin typeface="Segoe UI"/>
              </a:rPr>
              <a:t>Kimberley Gipson, MD</a:t>
            </a:r>
          </a:p>
          <a:p>
            <a:pPr>
              <a:lnSpc>
                <a:spcPct val="120000"/>
              </a:lnSpc>
              <a:defRPr/>
            </a:pPr>
            <a:r>
              <a:rPr lang="en-US" sz="5600">
                <a:solidFill>
                  <a:schemeClr val="tx1"/>
                </a:solidFill>
                <a:latin typeface="Segoe UI"/>
              </a:rPr>
              <a:t>Richard </a:t>
            </a:r>
            <a:r>
              <a:rPr lang="en-US" sz="5600" dirty="0">
                <a:solidFill>
                  <a:schemeClr val="tx1"/>
                </a:solidFill>
                <a:latin typeface="Segoe UI"/>
              </a:rPr>
              <a:t>(Trevor) Kay, RN</a:t>
            </a:r>
          </a:p>
          <a:p>
            <a:pPr>
              <a:lnSpc>
                <a:spcPct val="120000"/>
              </a:lnSpc>
              <a:defRPr/>
            </a:pPr>
            <a:r>
              <a:rPr lang="en-US" sz="5600" dirty="0">
                <a:solidFill>
                  <a:schemeClr val="tx1"/>
                </a:solidFill>
                <a:latin typeface="Segoe UI"/>
              </a:rPr>
              <a:t>Erma Jackson, MSA</a:t>
            </a:r>
          </a:p>
          <a:p>
            <a:pPr marL="0" indent="0">
              <a:lnSpc>
                <a:spcPct val="120000"/>
              </a:lnSpc>
              <a:buNone/>
              <a:defRPr/>
            </a:pPr>
            <a:r>
              <a:rPr lang="en-US" sz="5600" dirty="0">
                <a:solidFill>
                  <a:schemeClr val="tx1"/>
                </a:solidFill>
                <a:latin typeface="Segoe UI"/>
              </a:rPr>
              <a:t>To refer a patient or for questions, please feel free to call 757-722-9961, ext. 3349.</a:t>
            </a:r>
          </a:p>
          <a:p>
            <a:pPr>
              <a:defRPr/>
            </a:pPr>
            <a:endParaRPr lang="en-US" sz="2100" dirty="0">
              <a:solidFill>
                <a:prstClr val="black">
                  <a:lumMod val="75000"/>
                  <a:lumOff val="25000"/>
                </a:prstClr>
              </a:solidFill>
            </a:endParaRPr>
          </a:p>
          <a:p>
            <a:pPr marL="0" marR="0" lvl="0" indent="0" algn="l" defTabSz="914400" rtl="0" eaLnBrk="1" fontAlgn="auto" latinLnBrk="0" hangingPunct="1">
              <a:lnSpc>
                <a:spcPts val="1800"/>
              </a:lnSpc>
              <a:spcBef>
                <a:spcPts val="1000"/>
              </a:spcBef>
              <a:spcAft>
                <a:spcPts val="10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a:t>
            </a: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28600" marR="0" lvl="0" indent="-228600" algn="l" defTabSz="914400" rtl="0" eaLnBrk="1" fontAlgn="auto" latinLnBrk="0" hangingPunct="1">
              <a:lnSpc>
                <a:spcPts val="1800"/>
              </a:lnSpc>
              <a:spcBef>
                <a:spcPts val="100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ts val="1800"/>
              </a:lnSpc>
              <a:spcBef>
                <a:spcPts val="100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pic>
        <p:nvPicPr>
          <p:cNvPr id="2" name="Picture 1">
            <a:extLst>
              <a:ext uri="{FF2B5EF4-FFF2-40B4-BE49-F238E27FC236}">
                <a16:creationId xmlns:a16="http://schemas.microsoft.com/office/drawing/2014/main" id="{7D0D1E83-3952-49D5-BD7D-5589EDA1F89C}"/>
              </a:ext>
            </a:extLst>
          </p:cNvPr>
          <p:cNvPicPr>
            <a:picLocks noChangeAspect="1"/>
          </p:cNvPicPr>
          <p:nvPr/>
        </p:nvPicPr>
        <p:blipFill>
          <a:blip r:embed="rId2"/>
          <a:stretch>
            <a:fillRect/>
          </a:stretch>
        </p:blipFill>
        <p:spPr>
          <a:xfrm>
            <a:off x="9074467" y="2489200"/>
            <a:ext cx="2575925" cy="2575925"/>
          </a:xfrm>
          <a:prstGeom prst="rect">
            <a:avLst/>
          </a:prstGeom>
        </p:spPr>
      </p:pic>
    </p:spTree>
    <p:extLst>
      <p:ext uri="{BB962C8B-B14F-4D97-AF65-F5344CB8AC3E}">
        <p14:creationId xmlns:p14="http://schemas.microsoft.com/office/powerpoint/2010/main" val="2384629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VA Housing Programs</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8E63B6B7-A44A-4044-958D-407FB396D67C}"/>
              </a:ext>
            </a:extLst>
          </p:cNvPr>
          <p:cNvSpPr txBox="1"/>
          <p:nvPr/>
        </p:nvSpPr>
        <p:spPr>
          <a:xfrm>
            <a:off x="521207" y="1654796"/>
            <a:ext cx="7098794" cy="5032147"/>
          </a:xfrm>
          <a:prstGeom prst="rect">
            <a:avLst/>
          </a:prstGeom>
          <a:noFill/>
        </p:spPr>
        <p:txBody>
          <a:bodyPr wrap="square" rtlCol="0">
            <a:spAutoFit/>
          </a:bodyPr>
          <a:lstStyle/>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Supportive Services for Veteran Families (SSVF)- </a:t>
            </a:r>
            <a:r>
              <a:rPr lang="en-US" dirty="0">
                <a:latin typeface="Segoe UI" panose="020B0502040204020203" pitchFamily="34" charset="0"/>
                <a:cs typeface="Segoe UI" panose="020B0502040204020203" pitchFamily="34" charset="0"/>
              </a:rPr>
              <a:t>A housing program</a:t>
            </a:r>
            <a:r>
              <a:rPr lang="en-US" dirty="0"/>
              <a:t> for very low-income Veterans that provides time-limited case management, temporary financial assistance, and supportive services to rapidly re-house Veterans and their families who are experiencing literal homelessness. These services are provided by community agencies funded by VA grants. </a:t>
            </a:r>
            <a:r>
              <a:rPr lang="en-US" b="1" dirty="0"/>
              <a:t>(HRCAP, STOP Organization, VBCDC, </a:t>
            </a:r>
            <a:r>
              <a:rPr lang="en-US" b="1" dirty="0" err="1"/>
              <a:t>ForKids</a:t>
            </a:r>
            <a:r>
              <a:rPr lang="en-US" b="1" dirty="0"/>
              <a:t>)</a:t>
            </a:r>
            <a:r>
              <a:rPr lang="en-US" dirty="0"/>
              <a:t> May also provide limited homeless prevention services. </a:t>
            </a:r>
            <a:endParaRPr lang="en-US" b="1" dirty="0"/>
          </a:p>
          <a:p>
            <a:pPr>
              <a:spcAft>
                <a:spcPts val="600"/>
              </a:spcAft>
              <a:defRPr/>
            </a:pPr>
            <a:endParaRPr lang="en-US" b="1" dirty="0">
              <a:latin typeface="Segoe UI" panose="020B0502040204020203" pitchFamily="34" charset="0"/>
              <a:cs typeface="Segoe UI" panose="020B0502040204020203" pitchFamily="34" charset="0"/>
            </a:endParaRPr>
          </a:p>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Department of Housing and Urban Development-Veterans Affairs Supportive Housing (HUD-VASH)- </a:t>
            </a:r>
            <a:r>
              <a:rPr lang="en-US" dirty="0">
                <a:latin typeface="Segoe UI" panose="020B0502040204020203" pitchFamily="34" charset="0"/>
                <a:cs typeface="Segoe UI" panose="020B0502040204020203" pitchFamily="34" charset="0"/>
              </a:rPr>
              <a:t>A</a:t>
            </a:r>
            <a:r>
              <a:rPr lang="en-US" b="1" dirty="0">
                <a:latin typeface="Segoe UI" panose="020B0502040204020203" pitchFamily="34" charset="0"/>
                <a:cs typeface="Segoe UI" panose="020B0502040204020203" pitchFamily="34" charset="0"/>
              </a:rPr>
              <a:t> </a:t>
            </a:r>
            <a:r>
              <a:rPr lang="en-US" dirty="0"/>
              <a:t>collaborative program between HUD and VA that combines HUD housing vouchers with VA supportive services to help Veterans who are experiencing homelessness and their families find and sustain permanent housing. Case management is a required component of this program.</a:t>
            </a:r>
          </a:p>
          <a:p>
            <a:pPr>
              <a:spcAft>
                <a:spcPts val="600"/>
              </a:spcAft>
              <a:defRPr/>
            </a:pPr>
            <a:endParaRPr lang="en-US" b="1" dirty="0">
              <a:latin typeface="Segoe UI" panose="020B0502040204020203" pitchFamily="34" charset="0"/>
              <a:cs typeface="Segoe UI" panose="020B0502040204020203" pitchFamily="34" charset="0"/>
            </a:endParaRPr>
          </a:p>
        </p:txBody>
      </p:sp>
      <p:pic>
        <p:nvPicPr>
          <p:cNvPr id="7" name="Picture 6" descr="A picture containing sky, building, outdoor, grass&#10;&#10;Description automatically generated">
            <a:extLst>
              <a:ext uri="{FF2B5EF4-FFF2-40B4-BE49-F238E27FC236}">
                <a16:creationId xmlns:a16="http://schemas.microsoft.com/office/drawing/2014/main" id="{6C3C138F-277B-437B-94E0-7153DA61C66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79878" y="2089388"/>
            <a:ext cx="3990914" cy="2850178"/>
          </a:xfrm>
          <a:prstGeom prst="rect">
            <a:avLst/>
          </a:prstGeom>
        </p:spPr>
      </p:pic>
      <p:sp>
        <p:nvSpPr>
          <p:cNvPr id="8" name="TextBox 7">
            <a:extLst>
              <a:ext uri="{FF2B5EF4-FFF2-40B4-BE49-F238E27FC236}">
                <a16:creationId xmlns:a16="http://schemas.microsoft.com/office/drawing/2014/main" id="{55844880-E6E4-4CBF-8D3D-928319E61729}"/>
              </a:ext>
            </a:extLst>
          </p:cNvPr>
          <p:cNvSpPr txBox="1"/>
          <p:nvPr/>
        </p:nvSpPr>
        <p:spPr>
          <a:xfrm>
            <a:off x="8061819" y="5122446"/>
            <a:ext cx="3608973" cy="230832"/>
          </a:xfrm>
          <a:prstGeom prst="rect">
            <a:avLst/>
          </a:prstGeom>
          <a:noFill/>
        </p:spPr>
        <p:txBody>
          <a:bodyPr wrap="square" rtlCol="0">
            <a:spAutoFit/>
          </a:bodyPr>
          <a:lstStyle/>
          <a:p>
            <a:r>
              <a:rPr lang="en-US" sz="900" dirty="0">
                <a:hlinkClick r:id="rId3" tooltip="https://en.wikipedia.org/wiki/Craver_Apartment_Buildin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3872997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chemeClr val="tx1"/>
                </a:solidFill>
                <a:latin typeface="Impact" panose="020B0806030902050204" pitchFamily="34" charset="0"/>
              </a:rPr>
              <a:t>Eligibility Criteria</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3258547E-8A18-484D-9A37-6C6D1D264A8F}"/>
              </a:ext>
            </a:extLst>
          </p:cNvPr>
          <p:cNvSpPr txBox="1"/>
          <p:nvPr/>
        </p:nvSpPr>
        <p:spPr>
          <a:xfrm>
            <a:off x="629174" y="1350628"/>
            <a:ext cx="10966478" cy="5355312"/>
          </a:xfrm>
          <a:prstGeom prst="rect">
            <a:avLst/>
          </a:prstGeom>
          <a:noFill/>
        </p:spPr>
        <p:txBody>
          <a:bodyPr wrap="square" rtlCol="0">
            <a:spAutoFit/>
          </a:bodyPr>
          <a:lstStyle/>
          <a:p>
            <a:pPr marL="285750" indent="-285750">
              <a:buFont typeface="Arial" panose="020B0604020202020204" pitchFamily="34" charset="0"/>
              <a:buChar char="•"/>
            </a:pPr>
            <a:r>
              <a:rPr lang="en-US" dirty="0"/>
              <a:t>For GPD, Contract Programs, Case Management, HUD-VASH, and SSVF rapid rehousing programs, Veterans must be </a:t>
            </a:r>
            <a:r>
              <a:rPr lang="en-US" b="1" dirty="0"/>
              <a:t>literally homeless</a:t>
            </a:r>
            <a:r>
              <a:rPr lang="en-US" dirty="0"/>
              <a:t>. Literal homelessness is defined by HUD, not the VA.  </a:t>
            </a:r>
          </a:p>
          <a:p>
            <a:pPr marL="800100" lvl="1" indent="-342900">
              <a:buFont typeface="+mj-lt"/>
              <a:buAutoNum type="alphaLcPeriod"/>
            </a:pPr>
            <a:r>
              <a:rPr lang="en-US" dirty="0"/>
              <a:t>Literal homelessness means that (1) Individual or family who lacks a fixed, regular, and adequate nighttime residence, meaning: (i) Has a primary nighttime residence that is a public or private place not meant for human habitation; (ii) Is living in a publicly or privately operated shelter designated to provide temporary living arrangements (including congregate shelters, transitional housing, and hotels and motels paid for by charitable organizations or by federal, state and local government programs); or (iii) Is exiting an institution where (s)he has resided for 90 days or less and who resided in an emergency shelter or place not meant for human habitation immediately before entering that institution or;</a:t>
            </a:r>
          </a:p>
          <a:p>
            <a:pPr marL="800100" lvl="1" indent="-342900">
              <a:buFont typeface="+mj-lt"/>
              <a:buAutoNum type="alphaLcPeriod"/>
            </a:pPr>
            <a:r>
              <a:rPr lang="en-US" dirty="0"/>
              <a:t>Any individual or family who: (i) Is fleeing, or is attempting to flee, domestic violence; (ii) Has no other residence; and (iii) Lacks the resources or support networks to obtain other permanent housing. 		</a:t>
            </a:r>
          </a:p>
          <a:p>
            <a:pPr marL="285750" indent="-285750">
              <a:buFont typeface="Arial" panose="020B0604020202020204" pitchFamily="34" charset="0"/>
              <a:buChar char="•"/>
            </a:pPr>
            <a:r>
              <a:rPr lang="en-US" dirty="0"/>
              <a:t>For Contract Programs and Case Management, Veterans must be </a:t>
            </a:r>
            <a:r>
              <a:rPr lang="en-US" b="1" dirty="0"/>
              <a:t>literally homeless and eligible for VHA Healthcare services</a:t>
            </a:r>
            <a:r>
              <a:rPr lang="en-US" dirty="0"/>
              <a:t>. </a:t>
            </a:r>
          </a:p>
          <a:p>
            <a:pPr marL="285750" indent="-285750">
              <a:buFont typeface="Arial" panose="020B0604020202020204" pitchFamily="34" charset="0"/>
              <a:buChar char="•"/>
            </a:pPr>
            <a:r>
              <a:rPr lang="en-US" dirty="0"/>
              <a:t>For GPD, SSVF, and HUD-VASH, Veterans must be </a:t>
            </a:r>
            <a:r>
              <a:rPr lang="en-US" b="1" dirty="0"/>
              <a:t>literally homeless and can have an Honorable, General, OTH, or Bad Conduct discharge with Special Court Martial from the military</a:t>
            </a:r>
            <a:r>
              <a:rPr lang="en-US" dirty="0"/>
              <a:t>. </a:t>
            </a:r>
            <a:r>
              <a:rPr lang="en-US" b="1" dirty="0"/>
              <a:t>NG/Reserves are ineligible unless activated for combat/federal emergency greater than 90 days. </a:t>
            </a:r>
          </a:p>
          <a:p>
            <a:pPr marL="285750" indent="-285750">
              <a:buFont typeface="Arial" panose="020B0604020202020204" pitchFamily="34" charset="0"/>
              <a:buChar char="•"/>
            </a:pPr>
            <a:r>
              <a:rPr lang="en-US" dirty="0"/>
              <a:t>Program eligibility is also based on </a:t>
            </a:r>
            <a:r>
              <a:rPr lang="en-US" b="1" dirty="0"/>
              <a:t>income</a:t>
            </a:r>
            <a:r>
              <a:rPr lang="en-US" dirty="0"/>
              <a:t>.</a:t>
            </a:r>
          </a:p>
        </p:txBody>
      </p:sp>
    </p:spTree>
    <p:extLst>
      <p:ext uri="{BB962C8B-B14F-4D97-AF65-F5344CB8AC3E}">
        <p14:creationId xmlns:p14="http://schemas.microsoft.com/office/powerpoint/2010/main" val="259683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solidFill>
                  <a:schemeClr val="tx1"/>
                </a:solidFill>
                <a:latin typeface="Impact" panose="020B0806030902050204" pitchFamily="34" charset="0"/>
                <a:cs typeface="Segoe UI Light" panose="020B0502040204020203" pitchFamily="34" charset="0"/>
              </a:rPr>
              <a:t>How to Get Connected to Services</a:t>
            </a:r>
          </a:p>
        </p:txBody>
      </p:sp>
      <p:sp>
        <p:nvSpPr>
          <p:cNvPr id="43" name="Content Placeholder 17"/>
          <p:cNvSpPr txBox="1">
            <a:spLocks/>
          </p:cNvSpPr>
          <p:nvPr/>
        </p:nvSpPr>
        <p:spPr>
          <a:xfrm>
            <a:off x="4747855" y="4571824"/>
            <a:ext cx="3106367" cy="132405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44" name="Content Placeholder 17"/>
          <p:cNvSpPr txBox="1">
            <a:spLocks/>
          </p:cNvSpPr>
          <p:nvPr/>
        </p:nvSpPr>
        <p:spPr>
          <a:xfrm>
            <a:off x="8429668" y="4571824"/>
            <a:ext cx="2658635" cy="69776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7196B8FD-B8AE-46CB-BC11-51A2942306B0}"/>
              </a:ext>
            </a:extLst>
          </p:cNvPr>
          <p:cNvSpPr txBox="1"/>
          <p:nvPr/>
        </p:nvSpPr>
        <p:spPr>
          <a:xfrm>
            <a:off x="715617" y="1444487"/>
            <a:ext cx="10813774"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As an office walk-in to the Homeless/HPACT clinic</a:t>
            </a:r>
          </a:p>
          <a:p>
            <a:pPr marL="800100" lvl="1" indent="-342900">
              <a:buFont typeface="Wingdings" panose="05000000000000000000" pitchFamily="2" charset="2"/>
              <a:buChar char="v"/>
            </a:pPr>
            <a:r>
              <a:rPr lang="en-US" sz="2000" dirty="0"/>
              <a:t>M 8:30-11am, 1-2pm</a:t>
            </a:r>
          </a:p>
          <a:p>
            <a:pPr marL="800100" lvl="1" indent="-342900">
              <a:buFont typeface="Wingdings" panose="05000000000000000000" pitchFamily="2" charset="2"/>
              <a:buChar char="v"/>
            </a:pPr>
            <a:r>
              <a:rPr lang="en-US" sz="2000" dirty="0"/>
              <a:t>T-F 8:30-11am, 1-3pm</a:t>
            </a:r>
          </a:p>
          <a:p>
            <a:pPr marL="285750" indent="-285750">
              <a:buFont typeface="Arial" panose="020B0604020202020204" pitchFamily="34" charset="0"/>
              <a:buChar char="•"/>
            </a:pPr>
            <a:r>
              <a:rPr lang="en-US" sz="2000" dirty="0"/>
              <a:t>Outreach in the community </a:t>
            </a:r>
          </a:p>
          <a:p>
            <a:pPr marL="285750" indent="-285750">
              <a:buFont typeface="Arial" panose="020B0604020202020204" pitchFamily="34" charset="0"/>
              <a:buChar char="•"/>
            </a:pPr>
            <a:r>
              <a:rPr lang="en-US" sz="2000" dirty="0"/>
              <a:t>Referred from a community provider</a:t>
            </a:r>
          </a:p>
          <a:p>
            <a:pPr marL="285750" indent="-285750">
              <a:buFont typeface="Arial" panose="020B0604020202020204" pitchFamily="34" charset="0"/>
              <a:buChar char="•"/>
            </a:pPr>
            <a:r>
              <a:rPr lang="en-US" sz="2000" dirty="0"/>
              <a:t>Contact the Hampton VAMC Homeless Program office at </a:t>
            </a:r>
            <a:r>
              <a:rPr lang="en-US" sz="2000" b="1" dirty="0"/>
              <a:t>(757) 722-9961 ext. 4417</a:t>
            </a:r>
            <a:r>
              <a:rPr lang="en-US" sz="2000" dirty="0"/>
              <a:t> and request to speak to a social worker </a:t>
            </a:r>
          </a:p>
          <a:p>
            <a:pPr marL="285750" indent="-285750">
              <a:buFont typeface="Arial" panose="020B0604020202020204" pitchFamily="34" charset="0"/>
              <a:buChar char="•"/>
            </a:pPr>
            <a:r>
              <a:rPr lang="en-US" sz="2000" dirty="0"/>
              <a:t>Call the National Call Center for Homeless Veterans at </a:t>
            </a:r>
            <a:r>
              <a:rPr lang="en-US" sz="2000" b="1" dirty="0"/>
              <a:t>1-877-421-3838</a:t>
            </a:r>
            <a:endParaRPr lang="en-US" sz="2000" dirty="0"/>
          </a:p>
          <a:p>
            <a:pPr marL="285750" indent="-285750">
              <a:buFont typeface="Arial" panose="020B0604020202020204" pitchFamily="34" charset="0"/>
              <a:buChar char="•"/>
            </a:pPr>
            <a:r>
              <a:rPr lang="en-US" sz="2000" dirty="0"/>
              <a:t>Call the Regional Housing Crisis Hotline at </a:t>
            </a:r>
            <a:r>
              <a:rPr lang="en-US" sz="2000" b="1" dirty="0"/>
              <a:t>757-587-4202</a:t>
            </a:r>
            <a:endParaRPr lang="en-US" sz="2000" dirty="0"/>
          </a:p>
          <a:p>
            <a:pPr marL="285750" indent="-285750">
              <a:buFont typeface="Arial" panose="020B0604020202020204" pitchFamily="34" charset="0"/>
              <a:buChar char="•"/>
            </a:pPr>
            <a:endParaRPr lang="en-US" sz="2000" dirty="0"/>
          </a:p>
          <a:p>
            <a:r>
              <a:rPr lang="en-US" sz="2000" dirty="0"/>
              <a:t>For Veterans who have </a:t>
            </a:r>
            <a:r>
              <a:rPr lang="en-US" sz="2000" b="1" dirty="0"/>
              <a:t>verified literal homelessness</a:t>
            </a:r>
            <a:r>
              <a:rPr lang="en-US" sz="2000" dirty="0"/>
              <a:t>, a housing assessment will be completed. The housing assessment will be presented at a Coordinated Entry meeting (community housing committee) that will then make a housing intervention recommendation based on </a:t>
            </a:r>
            <a:r>
              <a:rPr lang="en-US" sz="2000" b="1" dirty="0"/>
              <a:t>eligibility</a:t>
            </a:r>
            <a:r>
              <a:rPr lang="en-US" sz="2000" dirty="0"/>
              <a:t>, </a:t>
            </a:r>
            <a:r>
              <a:rPr lang="en-US" sz="2000" b="1" dirty="0"/>
              <a:t>availability</a:t>
            </a:r>
            <a:r>
              <a:rPr lang="en-US" sz="2000" dirty="0"/>
              <a:t>, and </a:t>
            </a:r>
            <a:r>
              <a:rPr lang="en-US" sz="2000" b="1" dirty="0"/>
              <a:t>vulnerability</a:t>
            </a:r>
            <a:r>
              <a:rPr lang="en-US" sz="2000" dirty="0"/>
              <a:t>.  If the Veteran is referred to an agency for housing assistance, the agency will then contact them to begin the process.</a:t>
            </a:r>
          </a:p>
        </p:txBody>
      </p:sp>
    </p:spTree>
    <p:extLst>
      <p:ext uri="{BB962C8B-B14F-4D97-AF65-F5344CB8AC3E}">
        <p14:creationId xmlns:p14="http://schemas.microsoft.com/office/powerpoint/2010/main" val="132867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solidFill>
                  <a:schemeClr val="tx1"/>
                </a:solidFill>
                <a:latin typeface="Impact" panose="020B0806030902050204" pitchFamily="34" charset="0"/>
                <a:cs typeface="Segoe UI Light" panose="020B0502040204020203" pitchFamily="34" charset="0"/>
              </a:rPr>
              <a:t>Hotlines</a:t>
            </a:r>
          </a:p>
        </p:txBody>
      </p:sp>
      <p:sp>
        <p:nvSpPr>
          <p:cNvPr id="43" name="Content Placeholder 17"/>
          <p:cNvSpPr txBox="1">
            <a:spLocks/>
          </p:cNvSpPr>
          <p:nvPr/>
        </p:nvSpPr>
        <p:spPr>
          <a:xfrm>
            <a:off x="4747855" y="5413513"/>
            <a:ext cx="3106367" cy="115710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44" name="Content Placeholder 17"/>
          <p:cNvSpPr txBox="1">
            <a:spLocks/>
          </p:cNvSpPr>
          <p:nvPr/>
        </p:nvSpPr>
        <p:spPr>
          <a:xfrm>
            <a:off x="8429668" y="4571824"/>
            <a:ext cx="2658635" cy="69776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7196B8FD-B8AE-46CB-BC11-51A2942306B0}"/>
              </a:ext>
            </a:extLst>
          </p:cNvPr>
          <p:cNvSpPr txBox="1"/>
          <p:nvPr/>
        </p:nvSpPr>
        <p:spPr>
          <a:xfrm>
            <a:off x="521207" y="1493240"/>
            <a:ext cx="11008184"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The National Call Center for Homeless Veterans (NCCHV) </a:t>
            </a:r>
            <a:r>
              <a:rPr lang="en-US" dirty="0"/>
              <a:t>is a VA hotline Veterans can call from anywhere in the United States and receive a response from their local VA Homeless Program within one business day.  The NCCHV hotline is the best resource to call if you have questions about VA Medical Center Services for Homeless Veterans and VA eligibility benefits. Veterans can also chat with NCCHV hotline staff online or can even text NCCHV. If calling the NCCHV Crisis Hotline from the Hampton Roads area, callers will also be directed to call the Regional Housing Crisis Hotline to be connected to local resources (</a:t>
            </a:r>
            <a:r>
              <a:rPr lang="en-US" b="1" dirty="0"/>
              <a:t>1-877-421-3838).</a:t>
            </a: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 Housing Crisis Hotline </a:t>
            </a:r>
            <a:r>
              <a:rPr lang="en-US" dirty="0"/>
              <a:t>is a local hotline that keeps track</a:t>
            </a:r>
          </a:p>
          <a:p>
            <a:r>
              <a:rPr lang="en-US" dirty="0"/>
              <a:t>    of all resources in the area and can assess which resources are best for each </a:t>
            </a:r>
          </a:p>
          <a:p>
            <a:r>
              <a:rPr lang="en-US" dirty="0"/>
              <a:t>    person or family. This can eliminate the need to make dozens of calls to </a:t>
            </a:r>
          </a:p>
          <a:p>
            <a:r>
              <a:rPr lang="en-US" dirty="0"/>
              <a:t>    agencies that may not be able to assist in a crisis. Most local shelters, </a:t>
            </a:r>
          </a:p>
          <a:p>
            <a:r>
              <a:rPr lang="en-US" dirty="0"/>
              <a:t>    resources, and even agencies that serve mostly Veterans MUST get referrals </a:t>
            </a:r>
          </a:p>
          <a:p>
            <a:r>
              <a:rPr lang="en-US" dirty="0"/>
              <a:t>    from the Regional Housing Crisis Hotline before assisting, so it’s best to call </a:t>
            </a:r>
          </a:p>
          <a:p>
            <a:r>
              <a:rPr lang="en-US" dirty="0"/>
              <a:t>    the Regional Housing Crisis Hotline if looking for local resources (</a:t>
            </a:r>
            <a:r>
              <a:rPr lang="en-US" b="1" dirty="0"/>
              <a:t>757-587-4202).</a:t>
            </a:r>
            <a:endParaRPr lang="en-US" dirty="0"/>
          </a:p>
        </p:txBody>
      </p:sp>
      <p:pic>
        <p:nvPicPr>
          <p:cNvPr id="7" name="Picture 6" descr="A picture containing electronics, cellphone&#10;&#10;Description automatically generated">
            <a:extLst>
              <a:ext uri="{FF2B5EF4-FFF2-40B4-BE49-F238E27FC236}">
                <a16:creationId xmlns:a16="http://schemas.microsoft.com/office/drawing/2014/main" id="{779514EB-AB43-4806-B4C2-461C9C848D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86422" y="3128378"/>
            <a:ext cx="3849188" cy="2886891"/>
          </a:xfrm>
          <a:prstGeom prst="rect">
            <a:avLst/>
          </a:prstGeom>
        </p:spPr>
      </p:pic>
    </p:spTree>
    <p:extLst>
      <p:ext uri="{BB962C8B-B14F-4D97-AF65-F5344CB8AC3E}">
        <p14:creationId xmlns:p14="http://schemas.microsoft.com/office/powerpoint/2010/main" val="760480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solidFill>
                  <a:schemeClr val="tx1"/>
                </a:solidFill>
                <a:latin typeface="Impact" panose="020B0806030902050204" pitchFamily="34" charset="0"/>
                <a:cs typeface="Segoe UI Light" panose="020B0502040204020203" pitchFamily="34" charset="0"/>
              </a:rPr>
              <a:t>How You Can Help</a:t>
            </a:r>
          </a:p>
        </p:txBody>
      </p:sp>
      <p:sp>
        <p:nvSpPr>
          <p:cNvPr id="43" name="Content Placeholder 17"/>
          <p:cNvSpPr txBox="1">
            <a:spLocks/>
          </p:cNvSpPr>
          <p:nvPr/>
        </p:nvSpPr>
        <p:spPr>
          <a:xfrm>
            <a:off x="4747855" y="4571824"/>
            <a:ext cx="3106367" cy="132405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44" name="Content Placeholder 17"/>
          <p:cNvSpPr txBox="1">
            <a:spLocks/>
          </p:cNvSpPr>
          <p:nvPr/>
        </p:nvSpPr>
        <p:spPr>
          <a:xfrm>
            <a:off x="8429668" y="4571824"/>
            <a:ext cx="2658635" cy="69776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7196B8FD-B8AE-46CB-BC11-51A2942306B0}"/>
              </a:ext>
            </a:extLst>
          </p:cNvPr>
          <p:cNvSpPr txBox="1"/>
          <p:nvPr/>
        </p:nvSpPr>
        <p:spPr>
          <a:xfrm>
            <a:off x="587229" y="1300294"/>
            <a:ext cx="10942162"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t>Encourage the Veteran to call the Housing Crisis Hotline- </a:t>
            </a:r>
            <a:r>
              <a:rPr lang="en-US" dirty="0"/>
              <a:t>If the Veteran is experiencing a housing or homelessness crisis, this is the best way for them to get connected to potential assistance. Please encourage them to be patient. Nothing happens immediately.</a:t>
            </a:r>
          </a:p>
          <a:p>
            <a:pPr marL="285750" indent="-285750">
              <a:buFont typeface="Arial" panose="020B0604020202020204" pitchFamily="34" charset="0"/>
              <a:buChar char="•"/>
            </a:pPr>
            <a:r>
              <a:rPr lang="en-US" b="1" dirty="0"/>
              <a:t>When documenting a Veteran’s homelessness, </a:t>
            </a:r>
            <a:r>
              <a:rPr lang="en-US" dirty="0"/>
              <a:t>be as specific as possible (couch surfing vs. shelter vs. hotel/etc.) Specific documentation is essential to providing the best intervention for the Veteran.</a:t>
            </a:r>
          </a:p>
          <a:p>
            <a:pPr marL="285750" indent="-285750">
              <a:buFont typeface="Arial" panose="020B0604020202020204" pitchFamily="34" charset="0"/>
              <a:buChar char="•"/>
            </a:pPr>
            <a:r>
              <a:rPr lang="en-US" b="1" dirty="0"/>
              <a:t>Provide them with resources:</a:t>
            </a:r>
          </a:p>
          <a:p>
            <a:pPr marL="800100" lvl="1" indent="-342900">
              <a:buFont typeface="+mj-lt"/>
              <a:buAutoNum type="arabicPeriod"/>
            </a:pPr>
            <a:r>
              <a:rPr lang="en-US" b="1" dirty="0">
                <a:hlinkClick r:id="rId2"/>
              </a:rPr>
              <a:t>www.virginiahousingsearch.com</a:t>
            </a:r>
            <a:endParaRPr lang="en-US" b="1" dirty="0"/>
          </a:p>
          <a:p>
            <a:pPr marL="800100" lvl="1" indent="-342900">
              <a:buFont typeface="+mj-lt"/>
              <a:buAutoNum type="arabicPeriod"/>
            </a:pPr>
            <a:r>
              <a:rPr lang="en-US" b="1" dirty="0"/>
              <a:t>Call 211 for up-to-date food assistance/food bank info</a:t>
            </a:r>
          </a:p>
          <a:p>
            <a:pPr marL="800100" lvl="1" indent="-342900">
              <a:buFont typeface="+mj-lt"/>
              <a:buAutoNum type="arabicPeriod"/>
            </a:pPr>
            <a:r>
              <a:rPr lang="en-US" b="1" dirty="0"/>
              <a:t>Local churches in their area who may provide assistance</a:t>
            </a:r>
          </a:p>
          <a:p>
            <a:pPr marL="800100" lvl="1" indent="-342900">
              <a:buFont typeface="+mj-lt"/>
              <a:buAutoNum type="arabicPeriod"/>
            </a:pPr>
            <a:r>
              <a:rPr lang="en-US" b="1" dirty="0"/>
              <a:t>Virginia Veteran and Family Support 1-877-285-1299</a:t>
            </a:r>
          </a:p>
          <a:p>
            <a:pPr marL="800100" lvl="1" indent="-342900">
              <a:buFont typeface="+mj-lt"/>
              <a:buAutoNum type="arabicPeriod"/>
            </a:pPr>
            <a:r>
              <a:rPr lang="en-US" b="1" dirty="0"/>
              <a:t>Department of Veterans Services (804) 786-0286</a:t>
            </a:r>
          </a:p>
          <a:p>
            <a:pPr marL="800100" lvl="1" indent="-342900">
              <a:buFont typeface="+mj-lt"/>
              <a:buAutoNum type="arabicPeriod"/>
            </a:pPr>
            <a:r>
              <a:rPr lang="en-US" b="1" dirty="0"/>
              <a:t>Mission United 757-858-7777</a:t>
            </a:r>
          </a:p>
          <a:p>
            <a:pPr marL="800100" lvl="1" indent="-342900">
              <a:buFont typeface="+mj-lt"/>
              <a:buAutoNum type="arabicPeriod"/>
            </a:pPr>
            <a:r>
              <a:rPr lang="en-US" b="1" dirty="0"/>
              <a:t>Local Vets Services Organizations (DAV, American Legion, VFW, </a:t>
            </a:r>
            <a:r>
              <a:rPr lang="en-US" b="1" dirty="0" err="1"/>
              <a:t>AmVets</a:t>
            </a:r>
            <a:r>
              <a:rPr lang="en-US" b="1" dirty="0"/>
              <a:t>, </a:t>
            </a:r>
            <a:r>
              <a:rPr lang="en-US" b="1" dirty="0" err="1"/>
              <a:t>etc</a:t>
            </a:r>
            <a:r>
              <a:rPr lang="en-US" b="1" dirty="0"/>
              <a:t>)</a:t>
            </a:r>
          </a:p>
          <a:p>
            <a:pPr marL="800100" lvl="1" indent="-342900">
              <a:buFont typeface="+mj-lt"/>
              <a:buAutoNum type="arabicPeriod"/>
            </a:pPr>
            <a:r>
              <a:rPr lang="en-US" b="1" dirty="0"/>
              <a:t> For foreclosure prevention, contact VA’s Home Loan Center at (877) 827-3702</a:t>
            </a:r>
          </a:p>
          <a:p>
            <a:pPr marL="800100" lvl="1" indent="-342900">
              <a:buFont typeface="+mj-lt"/>
              <a:buAutoNum type="arabicPeriod"/>
            </a:pPr>
            <a:r>
              <a:rPr lang="en-US" b="1" dirty="0"/>
              <a:t> Energy Share-contact local SSVF agencies (HRCAP, STOP Organization, VBCDC, </a:t>
            </a:r>
            <a:r>
              <a:rPr lang="en-US" b="1" dirty="0" err="1"/>
              <a:t>ForKids</a:t>
            </a:r>
            <a:r>
              <a:rPr lang="en-US" b="1" dirty="0"/>
              <a:t>)</a:t>
            </a:r>
          </a:p>
          <a:p>
            <a:pPr marL="800100" lvl="1" indent="-342900">
              <a:buFont typeface="+mj-lt"/>
              <a:buAutoNum type="arabicPeriod"/>
            </a:pPr>
            <a:r>
              <a:rPr lang="en-US" b="1" dirty="0"/>
              <a:t> Legal Aid 1-866-534-5243</a:t>
            </a:r>
          </a:p>
        </p:txBody>
      </p:sp>
    </p:spTree>
    <p:extLst>
      <p:ext uri="{BB962C8B-B14F-4D97-AF65-F5344CB8AC3E}">
        <p14:creationId xmlns:p14="http://schemas.microsoft.com/office/powerpoint/2010/main" val="1636295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Tips to Remember</a:t>
            </a:r>
          </a:p>
        </p:txBody>
      </p:sp>
      <p:sp>
        <p:nvSpPr>
          <p:cNvPr id="38" name="Content Placeholder 17"/>
          <p:cNvSpPr txBox="1">
            <a:spLocks/>
          </p:cNvSpPr>
          <p:nvPr/>
        </p:nvSpPr>
        <p:spPr>
          <a:xfrm>
            <a:off x="541609" y="1296100"/>
            <a:ext cx="5110161" cy="1236475"/>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latin typeface="Segoe UI" panose="020B0502040204020203" pitchFamily="34" charset="0"/>
              <a:cs typeface="Segoe UI" panose="020B0502040204020203" pitchFamily="34" charset="0"/>
            </a:endParaRPr>
          </a:p>
        </p:txBody>
      </p:sp>
      <p:sp>
        <p:nvSpPr>
          <p:cNvPr id="29" name="Content Placeholder 17"/>
          <p:cNvSpPr txBox="1">
            <a:spLocks/>
          </p:cNvSpPr>
          <p:nvPr/>
        </p:nvSpPr>
        <p:spPr>
          <a:xfrm>
            <a:off x="1066039" y="2678694"/>
            <a:ext cx="3121671" cy="46764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defTabSz="512763">
              <a:lnSpc>
                <a:spcPct val="100000"/>
              </a:lnSpc>
              <a:spcBef>
                <a:spcPts val="0"/>
              </a:spcBef>
              <a:spcAft>
                <a:spcPts val="2000"/>
              </a:spcAft>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22" name="Content Placeholder 17"/>
          <p:cNvSpPr txBox="1">
            <a:spLocks/>
          </p:cNvSpPr>
          <p:nvPr/>
        </p:nvSpPr>
        <p:spPr>
          <a:xfrm>
            <a:off x="1066039" y="3353185"/>
            <a:ext cx="3504072" cy="91399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5E32C7C-9CED-4DB2-88C3-7BDF6AE7E3D7}"/>
              </a:ext>
            </a:extLst>
          </p:cNvPr>
          <p:cNvSpPr txBox="1"/>
          <p:nvPr/>
        </p:nvSpPr>
        <p:spPr>
          <a:xfrm>
            <a:off x="659518" y="1485519"/>
            <a:ext cx="5539409"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t>No one can self-refer to HUD-VASH. 10 times out of 10, HUD-VASH staff will redirect a Veteran back to HCHV for a homeless assessment.</a:t>
            </a:r>
          </a:p>
          <a:p>
            <a:pPr marL="285750" indent="-285750">
              <a:buFont typeface="Arial" panose="020B0604020202020204" pitchFamily="34" charset="0"/>
              <a:buChar char="•"/>
            </a:pPr>
            <a:r>
              <a:rPr lang="en-US" sz="2000" dirty="0"/>
              <a:t>Unfortunately, we don’t always have an immediate solution for every Veteran’s situation.  </a:t>
            </a:r>
          </a:p>
          <a:p>
            <a:pPr marL="285750" indent="-285750">
              <a:buFont typeface="Arial" panose="020B0604020202020204" pitchFamily="34" charset="0"/>
              <a:buChar char="•"/>
            </a:pPr>
            <a:r>
              <a:rPr lang="en-US" sz="2000" dirty="0"/>
              <a:t>Most of the resources we provide are based on what is available in the community at that time.</a:t>
            </a:r>
            <a:endParaRPr lang="en-US" sz="2000" b="1" dirty="0"/>
          </a:p>
          <a:p>
            <a:pPr marL="285750" indent="-285750">
              <a:buFont typeface="Arial" panose="020B0604020202020204" pitchFamily="34" charset="0"/>
              <a:buChar char="•"/>
            </a:pPr>
            <a:r>
              <a:rPr lang="en-US" sz="2000" b="1" dirty="0"/>
              <a:t>Resources are based on both eligibility criteria (income, etc.) and availability</a:t>
            </a:r>
            <a:r>
              <a:rPr lang="en-US" sz="2000" dirty="0"/>
              <a:t>.</a:t>
            </a:r>
          </a:p>
          <a:p>
            <a:pPr marL="285750" indent="-285750">
              <a:buFont typeface="Arial" panose="020B0604020202020204" pitchFamily="34" charset="0"/>
              <a:buChar char="•"/>
            </a:pPr>
            <a:r>
              <a:rPr lang="en-US" sz="2000" dirty="0"/>
              <a:t>Most, if not all, resources are also based on income limits set by HUD federal guidelines. </a:t>
            </a:r>
            <a:endParaRPr lang="en-US" sz="2000" b="1" dirty="0"/>
          </a:p>
          <a:p>
            <a:pPr marL="285750" indent="-285750">
              <a:buFont typeface="Arial" panose="020B0604020202020204" pitchFamily="34" charset="0"/>
              <a:buChar char="•"/>
            </a:pPr>
            <a:r>
              <a:rPr lang="en-US" sz="2000" b="1" dirty="0"/>
              <a:t>The housing process takes time. </a:t>
            </a:r>
          </a:p>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66B847BA-B7D0-43BB-880E-7B0D15C6D4FC}"/>
              </a:ext>
            </a:extLst>
          </p:cNvPr>
          <p:cNvPicPr>
            <a:picLocks noChangeAspect="1"/>
          </p:cNvPicPr>
          <p:nvPr/>
        </p:nvPicPr>
        <p:blipFill>
          <a:blip r:embed="rId2"/>
          <a:stretch>
            <a:fillRect/>
          </a:stretch>
        </p:blipFill>
        <p:spPr>
          <a:xfrm>
            <a:off x="6973346" y="2299434"/>
            <a:ext cx="4448260" cy="3021496"/>
          </a:xfrm>
          <a:prstGeom prst="rect">
            <a:avLst/>
          </a:prstGeom>
        </p:spPr>
      </p:pic>
    </p:spTree>
    <p:extLst>
      <p:ext uri="{BB962C8B-B14F-4D97-AF65-F5344CB8AC3E}">
        <p14:creationId xmlns:p14="http://schemas.microsoft.com/office/powerpoint/2010/main" val="72766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umbrella, accessory&#10;&#10;Description automatically generated">
            <a:extLst>
              <a:ext uri="{FF2B5EF4-FFF2-40B4-BE49-F238E27FC236}">
                <a16:creationId xmlns:a16="http://schemas.microsoft.com/office/drawing/2014/main" id="{FF14AC9E-AE68-4440-95C9-11C2F451220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21711" y="425302"/>
            <a:ext cx="8548577" cy="6007396"/>
          </a:xfrm>
          <a:prstGeom prst="rect">
            <a:avLst/>
          </a:prstGeom>
        </p:spPr>
      </p:pic>
      <p:sp>
        <p:nvSpPr>
          <p:cNvPr id="2" name="Title 1">
            <a:extLst>
              <a:ext uri="{FF2B5EF4-FFF2-40B4-BE49-F238E27FC236}">
                <a16:creationId xmlns:a16="http://schemas.microsoft.com/office/drawing/2014/main" id="{490737EA-086E-4BDC-9424-A05037FD85F2}"/>
              </a:ext>
            </a:extLst>
          </p:cNvPr>
          <p:cNvSpPr>
            <a:spLocks noGrp="1"/>
          </p:cNvSpPr>
          <p:nvPr>
            <p:ph type="title"/>
          </p:nvPr>
        </p:nvSpPr>
        <p:spPr/>
        <p:txBody>
          <a:bodyPr>
            <a:normAutofit/>
          </a:bodyPr>
          <a:lstStyle/>
          <a:p>
            <a:r>
              <a:rPr lang="en-US" sz="3600" dirty="0">
                <a:solidFill>
                  <a:schemeClr val="tx1"/>
                </a:solidFill>
                <a:latin typeface="Impact" panose="020B0806030902050204" pitchFamily="34" charset="0"/>
              </a:rPr>
              <a:t>Overview</a:t>
            </a:r>
          </a:p>
        </p:txBody>
      </p:sp>
      <p:sp>
        <p:nvSpPr>
          <p:cNvPr id="9" name="Content Placeholder 8">
            <a:extLst>
              <a:ext uri="{FF2B5EF4-FFF2-40B4-BE49-F238E27FC236}">
                <a16:creationId xmlns:a16="http://schemas.microsoft.com/office/drawing/2014/main" id="{2C1E5A22-0082-4A55-978E-B81FC7A21A13}"/>
              </a:ext>
            </a:extLst>
          </p:cNvPr>
          <p:cNvSpPr>
            <a:spLocks noGrp="1"/>
          </p:cNvSpPr>
          <p:nvPr>
            <p:ph sz="quarter" idx="10"/>
          </p:nvPr>
        </p:nvSpPr>
        <p:spPr>
          <a:xfrm>
            <a:off x="539496" y="1435608"/>
            <a:ext cx="11124420" cy="5148072"/>
          </a:xfrm>
        </p:spPr>
        <p:txBody>
          <a:bodyPr>
            <a:normAutofit lnSpcReduction="10000"/>
          </a:bodyPr>
          <a:lstStyle/>
          <a:p>
            <a:r>
              <a:rPr lang="en-US" dirty="0"/>
              <a:t>			      </a:t>
            </a:r>
            <a:r>
              <a:rPr lang="en-US" sz="4000" b="1" dirty="0"/>
              <a:t>Homeless Programs</a:t>
            </a:r>
          </a:p>
          <a:p>
            <a:pPr>
              <a:lnSpc>
                <a:spcPct val="100000"/>
              </a:lnSpc>
              <a:spcBef>
                <a:spcPts val="600"/>
              </a:spcBef>
              <a:spcAft>
                <a:spcPts val="600"/>
              </a:spcAft>
            </a:pPr>
            <a:endParaRPr lang="en-US" sz="2000" b="1" dirty="0"/>
          </a:p>
          <a:p>
            <a:pPr>
              <a:lnSpc>
                <a:spcPct val="100000"/>
              </a:lnSpc>
              <a:spcBef>
                <a:spcPts val="600"/>
              </a:spcBef>
              <a:spcAft>
                <a:spcPts val="600"/>
              </a:spcAft>
            </a:pPr>
            <a:endParaRPr lang="en-US" sz="2000" b="1" dirty="0"/>
          </a:p>
          <a:p>
            <a:pPr>
              <a:lnSpc>
                <a:spcPct val="100000"/>
              </a:lnSpc>
              <a:spcBef>
                <a:spcPts val="600"/>
              </a:spcBef>
              <a:spcAft>
                <a:spcPts val="600"/>
              </a:spcAft>
            </a:pPr>
            <a:r>
              <a:rPr lang="en-US" sz="2000" dirty="0"/>
              <a:t>                                       </a:t>
            </a:r>
            <a:r>
              <a:rPr lang="en-US" sz="2200" b="1" dirty="0">
                <a:solidFill>
                  <a:srgbClr val="0070C0"/>
                </a:solidFill>
              </a:rPr>
              <a:t>HCHV	</a:t>
            </a:r>
            <a:r>
              <a:rPr lang="en-US" sz="2000" b="1" dirty="0"/>
              <a:t>			          </a:t>
            </a:r>
            <a:r>
              <a:rPr lang="en-US" sz="2200" b="1" dirty="0">
                <a:solidFill>
                  <a:srgbClr val="0070C0"/>
                </a:solidFill>
              </a:rPr>
              <a:t>HUD-VASH</a:t>
            </a:r>
            <a:r>
              <a:rPr lang="en-US" sz="2200" b="1" dirty="0"/>
              <a:t>	</a:t>
            </a:r>
            <a:r>
              <a:rPr lang="en-US" sz="2000" dirty="0"/>
              <a:t>		</a:t>
            </a:r>
          </a:p>
          <a:p>
            <a:pPr>
              <a:lnSpc>
                <a:spcPct val="100000"/>
              </a:lnSpc>
              <a:spcBef>
                <a:spcPts val="600"/>
              </a:spcBef>
              <a:spcAft>
                <a:spcPts val="600"/>
              </a:spcAft>
            </a:pPr>
            <a:r>
              <a:rPr lang="en-US" sz="2000" b="1" dirty="0"/>
              <a:t>         Health Care for Homeless Veterans 	       Housing and Urban Development –</a:t>
            </a:r>
          </a:p>
          <a:p>
            <a:pPr>
              <a:lnSpc>
                <a:spcPct val="100000"/>
              </a:lnSpc>
              <a:spcBef>
                <a:spcPts val="600"/>
              </a:spcBef>
              <a:spcAft>
                <a:spcPts val="600"/>
              </a:spcAft>
            </a:pPr>
            <a:r>
              <a:rPr lang="en-US" sz="2000" b="1" dirty="0"/>
              <a:t>        Walk-in’s, Outreach, GPD, Contracts, VJO,       Veteran Affairs Supportive Housing</a:t>
            </a:r>
          </a:p>
          <a:p>
            <a:pPr>
              <a:lnSpc>
                <a:spcPct val="100000"/>
              </a:lnSpc>
              <a:spcBef>
                <a:spcPts val="600"/>
              </a:spcBef>
              <a:spcAft>
                <a:spcPts val="600"/>
              </a:spcAft>
            </a:pPr>
            <a:r>
              <a:rPr lang="en-US" sz="2000" b="1" dirty="0"/>
              <a:t>        HCRV, HCVES</a:t>
            </a:r>
          </a:p>
          <a:p>
            <a:pPr>
              <a:lnSpc>
                <a:spcPct val="100000"/>
              </a:lnSpc>
              <a:spcBef>
                <a:spcPts val="600"/>
              </a:spcBef>
              <a:spcAft>
                <a:spcPts val="600"/>
              </a:spcAft>
            </a:pPr>
            <a:r>
              <a:rPr lang="en-US" sz="2000" b="1" dirty="0"/>
              <a:t>		             </a:t>
            </a:r>
            <a:r>
              <a:rPr lang="en-US" sz="2200" b="1" dirty="0">
                <a:solidFill>
                  <a:srgbClr val="0070C0"/>
                </a:solidFill>
              </a:rPr>
              <a:t>HPACT</a:t>
            </a:r>
          </a:p>
          <a:p>
            <a:pPr>
              <a:lnSpc>
                <a:spcPct val="100000"/>
              </a:lnSpc>
              <a:spcBef>
                <a:spcPts val="600"/>
              </a:spcBef>
              <a:spcAft>
                <a:spcPts val="600"/>
              </a:spcAft>
            </a:pPr>
            <a:r>
              <a:rPr lang="en-US" sz="2000" b="1" dirty="0"/>
              <a:t>        Homeless Patient Aligned Care Team		</a:t>
            </a:r>
          </a:p>
          <a:p>
            <a:pPr algn="ctr">
              <a:lnSpc>
                <a:spcPct val="100000"/>
              </a:lnSpc>
            </a:pPr>
            <a:endParaRPr lang="en-US" sz="2000" b="1" dirty="0"/>
          </a:p>
        </p:txBody>
      </p:sp>
    </p:spTree>
    <p:extLst>
      <p:ext uri="{BB962C8B-B14F-4D97-AF65-F5344CB8AC3E}">
        <p14:creationId xmlns:p14="http://schemas.microsoft.com/office/powerpoint/2010/main" val="104064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C8C-96D2-4500-A471-163F8C45C17F}"/>
              </a:ext>
            </a:extLst>
          </p:cNvPr>
          <p:cNvSpPr>
            <a:spLocks noGrp="1"/>
          </p:cNvSpPr>
          <p:nvPr>
            <p:ph type="title"/>
          </p:nvPr>
        </p:nvSpPr>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HUD-VASH</a:t>
            </a:r>
            <a:endParaRPr lang="en-US" sz="3600" dirty="0">
              <a:solidFill>
                <a:schemeClr val="tx1"/>
              </a:solidFill>
            </a:endParaRPr>
          </a:p>
        </p:txBody>
      </p:sp>
      <p:sp>
        <p:nvSpPr>
          <p:cNvPr id="4" name="Content Placeholder 17">
            <a:extLst>
              <a:ext uri="{FF2B5EF4-FFF2-40B4-BE49-F238E27FC236}">
                <a16:creationId xmlns:a16="http://schemas.microsoft.com/office/drawing/2014/main" id="{D2109C8C-1482-4A1A-B8AF-D19239200E44}"/>
              </a:ext>
            </a:extLst>
          </p:cNvPr>
          <p:cNvSpPr txBox="1">
            <a:spLocks noGrp="1"/>
          </p:cNvSpPr>
          <p:nvPr>
            <p:ph sz="quarter" idx="10"/>
          </p:nvPr>
        </p:nvSpPr>
        <p:spPr>
          <a:xfrm>
            <a:off x="539749" y="1435100"/>
            <a:ext cx="5970107" cy="497484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defRPr/>
            </a:pPr>
            <a:r>
              <a:rPr lang="en-US" sz="2800" b="1" dirty="0">
                <a:solidFill>
                  <a:schemeClr val="tx1"/>
                </a:solidFill>
                <a:latin typeface="Segoe UI" panose="020B0502040204020203" pitchFamily="34" charset="0"/>
                <a:cs typeface="Segoe UI" panose="020B0502040204020203" pitchFamily="34" charset="0"/>
              </a:rPr>
              <a:t>Housing and Urban Development - Veterans Affairs Supportive Housing Program (HUD-VASH)</a:t>
            </a:r>
            <a:endParaRPr lang="en-US" sz="2800" dirty="0">
              <a:solidFill>
                <a:schemeClr val="tx1"/>
              </a:solidFill>
            </a:endParaRPr>
          </a:p>
          <a:p>
            <a:pPr>
              <a:lnSpc>
                <a:spcPct val="100000"/>
              </a:lnSpc>
              <a:spcAft>
                <a:spcPts val="600"/>
              </a:spcAft>
              <a:defRPr/>
            </a:pPr>
            <a:r>
              <a:rPr lang="en-US" sz="2200" dirty="0">
                <a:solidFill>
                  <a:schemeClr val="tx1"/>
                </a:solidFill>
              </a:rPr>
              <a:t>HUD-VASH is a collaborative program between the Department of HUD and the Department of VA. It emphasizes a strategy to house chronically homeless Veterans and their families, utilizing HUD housing vouchers and combining them with VA supportive services.</a:t>
            </a:r>
          </a:p>
          <a:p>
            <a:pPr>
              <a:lnSpc>
                <a:spcPct val="100000"/>
              </a:lnSpc>
              <a:spcAft>
                <a:spcPts val="600"/>
              </a:spcAft>
              <a:defRPr/>
            </a:pPr>
            <a:r>
              <a:rPr lang="en-US" sz="2200" dirty="0">
                <a:solidFill>
                  <a:schemeClr val="tx1"/>
                </a:solidFill>
              </a:rPr>
              <a:t>These Veterans are considered to be the most vulnerable who may not be able to maintain housing without long term support.  </a:t>
            </a:r>
          </a:p>
          <a:p>
            <a:pPr>
              <a:lnSpc>
                <a:spcPct val="100000"/>
              </a:lnSpc>
              <a:spcAft>
                <a:spcPts val="600"/>
              </a:spcAft>
              <a:defRPr/>
            </a:pPr>
            <a:r>
              <a:rPr lang="en-US" sz="2200" dirty="0">
                <a:solidFill>
                  <a:schemeClr val="tx1"/>
                </a:solidFill>
              </a:rPr>
              <a:t>Veteran participants in the HUD-VASH program must have an Honorable, General, OTH, or Bad Conduct discharge with Special Court Martial from the military.  They must meet the definition of homelessness, be within the income limitations, and be agreeable to case management services. </a:t>
            </a:r>
          </a:p>
          <a:p>
            <a:pPr>
              <a:spcAft>
                <a:spcPts val="600"/>
              </a:spcAft>
              <a:defRPr/>
            </a:pPr>
            <a:endParaRPr lang="en-US" sz="2000" b="1" dirty="0">
              <a:latin typeface="Segoe UI" panose="020B0502040204020203" pitchFamily="34" charset="0"/>
              <a:cs typeface="Segoe UI" panose="020B0502040204020203" pitchFamily="34" charset="0"/>
            </a:endParaRPr>
          </a:p>
          <a:p>
            <a:pPr marL="0" indent="0">
              <a:spcAft>
                <a:spcPts val="600"/>
              </a:spcAft>
              <a:buNone/>
              <a:defRPr/>
            </a:pPr>
            <a:endParaRPr lang="en-US" dirty="0">
              <a:latin typeface="Segoe UI" panose="020B0502040204020203" pitchFamily="34" charset="0"/>
              <a:cs typeface="Segoe UI" panose="020B0502040204020203" pitchFamily="34" charset="0"/>
            </a:endParaRPr>
          </a:p>
        </p:txBody>
      </p:sp>
      <p:pic>
        <p:nvPicPr>
          <p:cNvPr id="6" name="Picture 5" descr="Close up of small house wrapped in green ribbon">
            <a:extLst>
              <a:ext uri="{FF2B5EF4-FFF2-40B4-BE49-F238E27FC236}">
                <a16:creationId xmlns:a16="http://schemas.microsoft.com/office/drawing/2014/main" id="{B31F50D9-9946-4F3B-BB50-060456EBD7A8}"/>
              </a:ext>
            </a:extLst>
          </p:cNvPr>
          <p:cNvPicPr>
            <a:picLocks noChangeAspect="1"/>
          </p:cNvPicPr>
          <p:nvPr/>
        </p:nvPicPr>
        <p:blipFill>
          <a:blip r:embed="rId2"/>
          <a:stretch>
            <a:fillRect/>
          </a:stretch>
        </p:blipFill>
        <p:spPr>
          <a:xfrm>
            <a:off x="7874290" y="3702749"/>
            <a:ext cx="3460459" cy="2306973"/>
          </a:xfrm>
          <a:prstGeom prst="rect">
            <a:avLst/>
          </a:prstGeom>
        </p:spPr>
      </p:pic>
      <p:pic>
        <p:nvPicPr>
          <p:cNvPr id="8" name="Picture 7" descr="Logo&#10;&#10;Description automatically generated">
            <a:extLst>
              <a:ext uri="{FF2B5EF4-FFF2-40B4-BE49-F238E27FC236}">
                <a16:creationId xmlns:a16="http://schemas.microsoft.com/office/drawing/2014/main" id="{BD877B54-2A19-48E0-BB64-2BD8FB7F141F}"/>
              </a:ext>
            </a:extLst>
          </p:cNvPr>
          <p:cNvPicPr>
            <a:picLocks noChangeAspect="1"/>
          </p:cNvPicPr>
          <p:nvPr/>
        </p:nvPicPr>
        <p:blipFill>
          <a:blip r:embed="rId3"/>
          <a:stretch>
            <a:fillRect/>
          </a:stretch>
        </p:blipFill>
        <p:spPr>
          <a:xfrm>
            <a:off x="9734842" y="1290185"/>
            <a:ext cx="1862589" cy="1862589"/>
          </a:xfrm>
          <a:prstGeom prst="rect">
            <a:avLst/>
          </a:prstGeom>
        </p:spPr>
      </p:pic>
      <p:pic>
        <p:nvPicPr>
          <p:cNvPr id="10" name="Picture 9" descr="Logo&#10;&#10;Description automatically generated">
            <a:extLst>
              <a:ext uri="{FF2B5EF4-FFF2-40B4-BE49-F238E27FC236}">
                <a16:creationId xmlns:a16="http://schemas.microsoft.com/office/drawing/2014/main" id="{858BEFF2-C614-4D0C-AC1D-E7A22EE364F4}"/>
              </a:ext>
            </a:extLst>
          </p:cNvPr>
          <p:cNvPicPr>
            <a:picLocks noChangeAspect="1"/>
          </p:cNvPicPr>
          <p:nvPr/>
        </p:nvPicPr>
        <p:blipFill>
          <a:blip r:embed="rId4"/>
          <a:stretch>
            <a:fillRect/>
          </a:stretch>
        </p:blipFill>
        <p:spPr>
          <a:xfrm>
            <a:off x="7516506" y="1290185"/>
            <a:ext cx="1825565" cy="1825565"/>
          </a:xfrm>
          <a:prstGeom prst="rect">
            <a:avLst/>
          </a:prstGeom>
        </p:spPr>
      </p:pic>
      <p:sp>
        <p:nvSpPr>
          <p:cNvPr id="11" name="TextBox 10">
            <a:extLst>
              <a:ext uri="{FF2B5EF4-FFF2-40B4-BE49-F238E27FC236}">
                <a16:creationId xmlns:a16="http://schemas.microsoft.com/office/drawing/2014/main" id="{C033CA9E-27BD-4DE8-96CF-730B33D4AD64}"/>
              </a:ext>
            </a:extLst>
          </p:cNvPr>
          <p:cNvSpPr txBox="1"/>
          <p:nvPr/>
        </p:nvSpPr>
        <p:spPr>
          <a:xfrm>
            <a:off x="9387455" y="2109270"/>
            <a:ext cx="302003"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26900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C618-4C1F-4E82-B626-624EF67548E8}"/>
              </a:ext>
            </a:extLst>
          </p:cNvPr>
          <p:cNvSpPr>
            <a:spLocks noGrp="1"/>
          </p:cNvSpPr>
          <p:nvPr>
            <p:ph type="title"/>
          </p:nvPr>
        </p:nvSpPr>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HUD-VASH continued</a:t>
            </a:r>
            <a:endParaRPr lang="en-US" sz="3600" dirty="0">
              <a:solidFill>
                <a:schemeClr val="tx1"/>
              </a:solidFill>
            </a:endParaRPr>
          </a:p>
        </p:txBody>
      </p:sp>
      <p:sp>
        <p:nvSpPr>
          <p:cNvPr id="4" name="Content Placeholder 17">
            <a:extLst>
              <a:ext uri="{FF2B5EF4-FFF2-40B4-BE49-F238E27FC236}">
                <a16:creationId xmlns:a16="http://schemas.microsoft.com/office/drawing/2014/main" id="{EF54AAB9-13C6-4A04-BE6A-3AD44D1D424F}"/>
              </a:ext>
            </a:extLst>
          </p:cNvPr>
          <p:cNvSpPr txBox="1">
            <a:spLocks noGrp="1"/>
          </p:cNvSpPr>
          <p:nvPr>
            <p:ph sz="quarter" idx="10"/>
          </p:nvPr>
        </p:nvSpPr>
        <p:spPr>
          <a:xfrm>
            <a:off x="539750" y="1435099"/>
            <a:ext cx="6041803" cy="488064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defRPr/>
            </a:pPr>
            <a:r>
              <a:rPr lang="en-US" sz="2400" b="1" dirty="0">
                <a:solidFill>
                  <a:schemeClr val="tx1"/>
                </a:solidFill>
                <a:cs typeface="Segoe UI" panose="020B0502040204020203" pitchFamily="34" charset="0"/>
              </a:rPr>
              <a:t>Housing and Urban Development - Veterans Affairs Supportive Housing Program (HUD-VASH)</a:t>
            </a:r>
            <a:endParaRPr lang="en-US" sz="2400" dirty="0">
              <a:solidFill>
                <a:schemeClr val="tx1"/>
              </a:solidFill>
            </a:endParaRPr>
          </a:p>
          <a:p>
            <a:pPr>
              <a:lnSpc>
                <a:spcPct val="100000"/>
              </a:lnSpc>
              <a:spcAft>
                <a:spcPts val="600"/>
              </a:spcAft>
              <a:defRPr/>
            </a:pPr>
            <a:r>
              <a:rPr lang="en-US" sz="2100" dirty="0">
                <a:solidFill>
                  <a:schemeClr val="tx1"/>
                </a:solidFill>
              </a:rPr>
              <a:t>The HUD-VASH program was developed to support the national goal of ending homelessness for the hardest-to-serve individuals. These Veterans often need a broad range of support to establish and maintain themselves in the community.    </a:t>
            </a:r>
          </a:p>
          <a:p>
            <a:pPr>
              <a:lnSpc>
                <a:spcPct val="100000"/>
              </a:lnSpc>
              <a:spcAft>
                <a:spcPts val="600"/>
              </a:spcAft>
              <a:defRPr/>
            </a:pPr>
            <a:r>
              <a:rPr lang="en-US" sz="2100" dirty="0">
                <a:solidFill>
                  <a:schemeClr val="tx1"/>
                </a:solidFill>
              </a:rPr>
              <a:t>HUD-VASH services not only address housing issues but also mental health, substance abuse, and physical health needs, helping to decrease Veterans returning to homelessness. Multidisciplinary staff work together on behalf of Veterans in the program.</a:t>
            </a:r>
          </a:p>
          <a:p>
            <a:pPr>
              <a:lnSpc>
                <a:spcPct val="100000"/>
              </a:lnSpc>
              <a:spcAft>
                <a:spcPts val="600"/>
              </a:spcAft>
              <a:defRPr/>
            </a:pPr>
            <a:r>
              <a:rPr lang="en-US" sz="2100" dirty="0">
                <a:solidFill>
                  <a:schemeClr val="tx1"/>
                </a:solidFill>
              </a:rPr>
              <a:t>Case management is a required component of this program and assists with the support to ensure that needed services are continued.</a:t>
            </a:r>
            <a:endParaRPr lang="en-US" dirty="0">
              <a:latin typeface="Segoe UI" panose="020B0502040204020203" pitchFamily="34" charset="0"/>
              <a:cs typeface="Segoe UI" panose="020B0502040204020203" pitchFamily="34" charset="0"/>
            </a:endParaRPr>
          </a:p>
        </p:txBody>
      </p:sp>
      <p:pic>
        <p:nvPicPr>
          <p:cNvPr id="6" name="Picture 5" descr="A picture containing text&#10;&#10;Description automatically generated">
            <a:extLst>
              <a:ext uri="{FF2B5EF4-FFF2-40B4-BE49-F238E27FC236}">
                <a16:creationId xmlns:a16="http://schemas.microsoft.com/office/drawing/2014/main" id="{C32C8644-0B2F-4E3B-9C11-608D9BD4D58C}"/>
              </a:ext>
            </a:extLst>
          </p:cNvPr>
          <p:cNvPicPr>
            <a:picLocks noChangeAspect="1"/>
          </p:cNvPicPr>
          <p:nvPr/>
        </p:nvPicPr>
        <p:blipFill>
          <a:blip r:embed="rId2"/>
          <a:stretch>
            <a:fillRect/>
          </a:stretch>
        </p:blipFill>
        <p:spPr>
          <a:xfrm>
            <a:off x="8359612" y="3050140"/>
            <a:ext cx="2886090" cy="144304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7B56CB91-E213-4A41-9C05-158A6A5C9022}"/>
              </a:ext>
            </a:extLst>
          </p:cNvPr>
          <p:cNvPicPr>
            <a:picLocks noChangeAspect="1"/>
          </p:cNvPicPr>
          <p:nvPr/>
        </p:nvPicPr>
        <p:blipFill>
          <a:blip r:embed="rId3"/>
          <a:stretch>
            <a:fillRect/>
          </a:stretch>
        </p:blipFill>
        <p:spPr>
          <a:xfrm>
            <a:off x="7398326" y="4666172"/>
            <a:ext cx="2873694" cy="1503900"/>
          </a:xfrm>
          <a:prstGeom prst="rect">
            <a:avLst/>
          </a:prstGeom>
        </p:spPr>
      </p:pic>
      <p:pic>
        <p:nvPicPr>
          <p:cNvPr id="10" name="Picture 9">
            <a:extLst>
              <a:ext uri="{FF2B5EF4-FFF2-40B4-BE49-F238E27FC236}">
                <a16:creationId xmlns:a16="http://schemas.microsoft.com/office/drawing/2014/main" id="{68C5BEF1-C40A-428B-96D8-2AF2AB4C690D}"/>
              </a:ext>
            </a:extLst>
          </p:cNvPr>
          <p:cNvPicPr>
            <a:picLocks noChangeAspect="1"/>
          </p:cNvPicPr>
          <p:nvPr/>
        </p:nvPicPr>
        <p:blipFill>
          <a:blip r:embed="rId4"/>
          <a:stretch>
            <a:fillRect/>
          </a:stretch>
        </p:blipFill>
        <p:spPr>
          <a:xfrm>
            <a:off x="9305910" y="1395826"/>
            <a:ext cx="2258568" cy="1481328"/>
          </a:xfrm>
          <a:prstGeom prst="rect">
            <a:avLst/>
          </a:prstGeom>
        </p:spPr>
      </p:pic>
    </p:spTree>
    <p:extLst>
      <p:ext uri="{BB962C8B-B14F-4D97-AF65-F5344CB8AC3E}">
        <p14:creationId xmlns:p14="http://schemas.microsoft.com/office/powerpoint/2010/main" val="154941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3D87-920E-4D83-BCA4-53FAF55D2D51}"/>
              </a:ext>
            </a:extLst>
          </p:cNvPr>
          <p:cNvSpPr>
            <a:spLocks noGrp="1"/>
          </p:cNvSpPr>
          <p:nvPr>
            <p:ph type="title"/>
          </p:nvPr>
        </p:nvSpPr>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HUD-VASH continued</a:t>
            </a:r>
            <a:endParaRPr lang="en-US" sz="3600" dirty="0">
              <a:solidFill>
                <a:schemeClr val="tx1"/>
              </a:solidFill>
            </a:endParaRPr>
          </a:p>
        </p:txBody>
      </p:sp>
      <p:pic>
        <p:nvPicPr>
          <p:cNvPr id="1027" name="Picture 3">
            <a:extLst>
              <a:ext uri="{FF2B5EF4-FFF2-40B4-BE49-F238E27FC236}">
                <a16:creationId xmlns:a16="http://schemas.microsoft.com/office/drawing/2014/main" id="{AF3EB987-DCF9-48C0-8889-4DFA9A402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7097" y="2680493"/>
            <a:ext cx="2171700" cy="149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picture containing text, outdoor&#10;&#10;Description automatically generated">
            <a:extLst>
              <a:ext uri="{FF2B5EF4-FFF2-40B4-BE49-F238E27FC236}">
                <a16:creationId xmlns:a16="http://schemas.microsoft.com/office/drawing/2014/main" id="{C00A0BB9-79F1-493F-B688-0051266F98EA}"/>
              </a:ext>
            </a:extLst>
          </p:cNvPr>
          <p:cNvPicPr>
            <a:picLocks noChangeAspect="1"/>
          </p:cNvPicPr>
          <p:nvPr/>
        </p:nvPicPr>
        <p:blipFill>
          <a:blip r:embed="rId3"/>
          <a:stretch>
            <a:fillRect/>
          </a:stretch>
        </p:blipFill>
        <p:spPr>
          <a:xfrm>
            <a:off x="6655592" y="1540253"/>
            <a:ext cx="2833119" cy="188874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5915BC1-23DF-4BD3-AC44-897A48FBFFE1}"/>
              </a:ext>
            </a:extLst>
          </p:cNvPr>
          <p:cNvPicPr>
            <a:picLocks noChangeAspect="1"/>
          </p:cNvPicPr>
          <p:nvPr/>
        </p:nvPicPr>
        <p:blipFill>
          <a:blip r:embed="rId4"/>
          <a:stretch>
            <a:fillRect/>
          </a:stretch>
        </p:blipFill>
        <p:spPr>
          <a:xfrm>
            <a:off x="7693603" y="4373373"/>
            <a:ext cx="2819025" cy="1888746"/>
          </a:xfrm>
          <a:prstGeom prst="rect">
            <a:avLst/>
          </a:prstGeom>
        </p:spPr>
      </p:pic>
      <p:sp>
        <p:nvSpPr>
          <p:cNvPr id="6" name="Rectangle 5">
            <a:extLst>
              <a:ext uri="{FF2B5EF4-FFF2-40B4-BE49-F238E27FC236}">
                <a16:creationId xmlns:a16="http://schemas.microsoft.com/office/drawing/2014/main" id="{C40F289E-86D5-48BC-A714-2DC180488F91}"/>
              </a:ext>
            </a:extLst>
          </p:cNvPr>
          <p:cNvSpPr/>
          <p:nvPr/>
        </p:nvSpPr>
        <p:spPr>
          <a:xfrm>
            <a:off x="521207" y="1364322"/>
            <a:ext cx="6096000" cy="4262705"/>
          </a:xfrm>
          <a:prstGeom prst="rect">
            <a:avLst/>
          </a:prstGeom>
        </p:spPr>
        <p:txBody>
          <a:bodyPr wrap="square">
            <a:spAutoFit/>
          </a:bodyPr>
          <a:lstStyle/>
          <a:p>
            <a:pPr>
              <a:spcAft>
                <a:spcPts val="600"/>
              </a:spcAft>
              <a:defRPr/>
            </a:pPr>
            <a:r>
              <a:rPr lang="en-US" sz="2200" b="1" dirty="0">
                <a:cs typeface="Segoe UI" panose="020B0502040204020203" pitchFamily="34" charset="0"/>
              </a:rPr>
              <a:t>Housing and Urban Development - Veterans Affairs Supportive Housing Program (HUD-VASH)</a:t>
            </a:r>
            <a:endParaRPr lang="en-US" sz="2200" dirty="0"/>
          </a:p>
          <a:p>
            <a:pPr marL="285750" indent="-285750">
              <a:spcAft>
                <a:spcPts val="600"/>
              </a:spcAft>
              <a:buFont typeface="Arial" panose="020B0604020202020204" pitchFamily="34" charset="0"/>
              <a:buChar char="•"/>
              <a:defRPr/>
            </a:pPr>
            <a:r>
              <a:rPr lang="en-US" sz="1900" dirty="0"/>
              <a:t>Each Veteran in the program is assigned a Social Work Case Manager to support them on their journey in the program.</a:t>
            </a:r>
          </a:p>
          <a:p>
            <a:pPr marL="285750" indent="-285750">
              <a:spcAft>
                <a:spcPts val="600"/>
              </a:spcAft>
              <a:buFont typeface="Arial" panose="020B0604020202020204" pitchFamily="34" charset="0"/>
              <a:buChar char="•"/>
              <a:defRPr/>
            </a:pPr>
            <a:r>
              <a:rPr lang="en-US" sz="1900" dirty="0"/>
              <a:t>Case Managers also work with Veterans to develop a treatment plan to identify goals, improve their quality of life, and help maintain their permanent housing.</a:t>
            </a:r>
          </a:p>
          <a:p>
            <a:pPr marL="285750" indent="-285750">
              <a:spcAft>
                <a:spcPts val="600"/>
              </a:spcAft>
              <a:buFont typeface="Arial" panose="020B0604020202020204" pitchFamily="34" charset="0"/>
              <a:buChar char="•"/>
              <a:defRPr/>
            </a:pPr>
            <a:r>
              <a:rPr lang="en-US" sz="1900" dirty="0"/>
              <a:t>Case Managers work with Veterans to identify issues, link services, coordinate care, and provide supportive services for the Veteran.</a:t>
            </a:r>
          </a:p>
        </p:txBody>
      </p:sp>
    </p:spTree>
    <p:extLst>
      <p:ext uri="{BB962C8B-B14F-4D97-AF65-F5344CB8AC3E}">
        <p14:creationId xmlns:p14="http://schemas.microsoft.com/office/powerpoint/2010/main" val="2634130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F99D-77FA-4D87-A2D9-29D1A602CA44}"/>
              </a:ext>
            </a:extLst>
          </p:cNvPr>
          <p:cNvSpPr>
            <a:spLocks noGrp="1"/>
          </p:cNvSpPr>
          <p:nvPr>
            <p:ph type="title"/>
          </p:nvPr>
        </p:nvSpPr>
        <p:spPr/>
        <p:txBody>
          <a:bodyPr>
            <a:normAutofit/>
          </a:bodyPr>
          <a:lstStyle/>
          <a:p>
            <a:r>
              <a:rPr lang="en-US" sz="3600" dirty="0">
                <a:latin typeface="Impact" panose="020B0806030902050204" pitchFamily="34" charset="0"/>
                <a:cs typeface="Segoe UI Light" panose="020B0502040204020203" pitchFamily="34" charset="0"/>
              </a:rPr>
              <a:t>Wrap-Up</a:t>
            </a:r>
            <a:endParaRPr lang="en-US" sz="3600" dirty="0"/>
          </a:p>
        </p:txBody>
      </p:sp>
      <p:graphicFrame>
        <p:nvGraphicFramePr>
          <p:cNvPr id="4" name="Content Placeholder 3">
            <a:extLst>
              <a:ext uri="{FF2B5EF4-FFF2-40B4-BE49-F238E27FC236}">
                <a16:creationId xmlns:a16="http://schemas.microsoft.com/office/drawing/2014/main" id="{42D43A11-26BB-4A89-9200-2629E8D72303}"/>
              </a:ext>
            </a:extLst>
          </p:cNvPr>
          <p:cNvGraphicFramePr>
            <a:graphicFrameLocks noGrp="1"/>
          </p:cNvGraphicFramePr>
          <p:nvPr>
            <p:ph sz="quarter" idx="10"/>
          </p:nvPr>
        </p:nvGraphicFramePr>
        <p:xfrm>
          <a:off x="3038475" y="1399795"/>
          <a:ext cx="6115050" cy="5038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30A0581-C5FE-4CBE-9150-0B31B1B819EB}"/>
              </a:ext>
            </a:extLst>
          </p:cNvPr>
          <p:cNvSpPr txBox="1"/>
          <p:nvPr/>
        </p:nvSpPr>
        <p:spPr>
          <a:xfrm>
            <a:off x="5524500" y="3586238"/>
            <a:ext cx="1276350" cy="369332"/>
          </a:xfrm>
          <a:prstGeom prst="rect">
            <a:avLst/>
          </a:prstGeom>
          <a:noFill/>
        </p:spPr>
        <p:txBody>
          <a:bodyPr wrap="square" rtlCol="0">
            <a:spAutoFit/>
          </a:bodyPr>
          <a:lstStyle/>
          <a:p>
            <a:r>
              <a:rPr lang="en-US" dirty="0"/>
              <a:t>Veteran</a:t>
            </a:r>
          </a:p>
        </p:txBody>
      </p:sp>
      <p:pic>
        <p:nvPicPr>
          <p:cNvPr id="6" name="Picture 2">
            <a:extLst>
              <a:ext uri="{FF2B5EF4-FFF2-40B4-BE49-F238E27FC236}">
                <a16:creationId xmlns:a16="http://schemas.microsoft.com/office/drawing/2014/main" id="{D765A396-723B-449E-9732-4E3C48B9AC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1696" y="1395826"/>
            <a:ext cx="1260111" cy="1080095"/>
          </a:xfrm>
          <a:prstGeom prst="rect">
            <a:avLst/>
          </a:prstGeom>
          <a:gradFill rotWithShape="1">
            <a:gsLst>
              <a:gs pos="0">
                <a:srgbClr val="66CCFF"/>
              </a:gs>
              <a:gs pos="100000">
                <a:srgbClr val="66CCFF">
                  <a:gamma/>
                  <a:tint val="69020"/>
                  <a:invGamma/>
                </a:srgbClr>
              </a:gs>
            </a:gsLst>
            <a:lin ang="5400000" scaled="1"/>
          </a:gradFill>
          <a:ln w="76200" algn="in">
            <a:solidFill>
              <a:srgbClr val="2A6EBB"/>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picture containing furniture, seat, chair, empty&#10;&#10;Description automatically generated">
            <a:extLst>
              <a:ext uri="{FF2B5EF4-FFF2-40B4-BE49-F238E27FC236}">
                <a16:creationId xmlns:a16="http://schemas.microsoft.com/office/drawing/2014/main" id="{B2988707-DABE-4469-B985-1F5F632D03D2}"/>
              </a:ext>
            </a:extLst>
          </p:cNvPr>
          <p:cNvPicPr>
            <a:picLocks noChangeAspect="1"/>
          </p:cNvPicPr>
          <p:nvPr/>
        </p:nvPicPr>
        <p:blipFill>
          <a:blip r:embed="rId8"/>
          <a:stretch>
            <a:fillRect/>
          </a:stretch>
        </p:blipFill>
        <p:spPr>
          <a:xfrm>
            <a:off x="546137" y="1439764"/>
            <a:ext cx="1243888" cy="1243888"/>
          </a:xfrm>
          <a:prstGeom prst="rect">
            <a:avLst/>
          </a:prstGeom>
        </p:spPr>
      </p:pic>
      <p:pic>
        <p:nvPicPr>
          <p:cNvPr id="8" name="Picture 7">
            <a:extLst>
              <a:ext uri="{FF2B5EF4-FFF2-40B4-BE49-F238E27FC236}">
                <a16:creationId xmlns:a16="http://schemas.microsoft.com/office/drawing/2014/main" id="{1B679579-F8DF-4442-9492-7823D631C779}"/>
              </a:ext>
            </a:extLst>
          </p:cNvPr>
          <p:cNvPicPr>
            <a:picLocks noChangeAspect="1"/>
          </p:cNvPicPr>
          <p:nvPr/>
        </p:nvPicPr>
        <p:blipFill>
          <a:blip r:embed="rId9"/>
          <a:stretch>
            <a:fillRect/>
          </a:stretch>
        </p:blipFill>
        <p:spPr>
          <a:xfrm>
            <a:off x="9262519" y="5189109"/>
            <a:ext cx="1115420" cy="731571"/>
          </a:xfrm>
          <a:prstGeom prst="rect">
            <a:avLst/>
          </a:prstGeom>
        </p:spPr>
      </p:pic>
      <p:pic>
        <p:nvPicPr>
          <p:cNvPr id="9" name="Picture 8">
            <a:extLst>
              <a:ext uri="{FF2B5EF4-FFF2-40B4-BE49-F238E27FC236}">
                <a16:creationId xmlns:a16="http://schemas.microsoft.com/office/drawing/2014/main" id="{A079657D-1C30-4255-A178-CD0347B9E69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490779" y="1465999"/>
            <a:ext cx="937235" cy="100992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E802397-BD2C-4EAA-AA33-5F007DDC4357}"/>
              </a:ext>
            </a:extLst>
          </p:cNvPr>
          <p:cNvPicPr>
            <a:picLocks noChangeAspect="1"/>
          </p:cNvPicPr>
          <p:nvPr/>
        </p:nvPicPr>
        <p:blipFill>
          <a:blip r:embed="rId12"/>
          <a:stretch>
            <a:fillRect/>
          </a:stretch>
        </p:blipFill>
        <p:spPr>
          <a:xfrm>
            <a:off x="9024916" y="2958413"/>
            <a:ext cx="1313848" cy="880278"/>
          </a:xfrm>
          <a:prstGeom prst="rect">
            <a:avLst/>
          </a:prstGeom>
        </p:spPr>
      </p:pic>
      <p:pic>
        <p:nvPicPr>
          <p:cNvPr id="12" name="Picture 11">
            <a:extLst>
              <a:ext uri="{FF2B5EF4-FFF2-40B4-BE49-F238E27FC236}">
                <a16:creationId xmlns:a16="http://schemas.microsoft.com/office/drawing/2014/main" id="{6B54A396-5AB1-4D6E-9BB0-46D740E4B337}"/>
              </a:ext>
            </a:extLst>
          </p:cNvPr>
          <p:cNvPicPr>
            <a:picLocks noChangeAspect="1"/>
          </p:cNvPicPr>
          <p:nvPr/>
        </p:nvPicPr>
        <p:blipFill>
          <a:blip r:embed="rId13"/>
          <a:stretch>
            <a:fillRect/>
          </a:stretch>
        </p:blipFill>
        <p:spPr>
          <a:xfrm>
            <a:off x="379276" y="3518373"/>
            <a:ext cx="1027916" cy="1027916"/>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73566DBC-EE13-4D2E-BEF3-BEB1B8D95380}"/>
              </a:ext>
            </a:extLst>
          </p:cNvPr>
          <p:cNvPicPr>
            <a:picLocks noChangeAspect="1"/>
          </p:cNvPicPr>
          <p:nvPr/>
        </p:nvPicPr>
        <p:blipFill>
          <a:blip r:embed="rId14"/>
          <a:stretch>
            <a:fillRect/>
          </a:stretch>
        </p:blipFill>
        <p:spPr>
          <a:xfrm>
            <a:off x="10509177" y="4067174"/>
            <a:ext cx="1003300" cy="855682"/>
          </a:xfrm>
          <a:prstGeom prst="rect">
            <a:avLst/>
          </a:prstGeom>
        </p:spPr>
      </p:pic>
      <p:pic>
        <p:nvPicPr>
          <p:cNvPr id="14" name="Picture 13">
            <a:extLst>
              <a:ext uri="{FF2B5EF4-FFF2-40B4-BE49-F238E27FC236}">
                <a16:creationId xmlns:a16="http://schemas.microsoft.com/office/drawing/2014/main" id="{4ECA11A0-EDC5-4B14-A750-F59A468A2A42}"/>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2777956" y="1591325"/>
            <a:ext cx="1300571" cy="731571"/>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2BB10AC6-39E4-463E-B093-28BC4C9898E1}"/>
              </a:ext>
            </a:extLst>
          </p:cNvPr>
          <p:cNvPicPr>
            <a:picLocks noChangeAspect="1"/>
          </p:cNvPicPr>
          <p:nvPr/>
        </p:nvPicPr>
        <p:blipFill>
          <a:blip r:embed="rId17"/>
          <a:stretch>
            <a:fillRect/>
          </a:stretch>
        </p:blipFill>
        <p:spPr>
          <a:xfrm>
            <a:off x="999752" y="5113889"/>
            <a:ext cx="1223082" cy="64007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857F87A-F766-4EBF-830D-69F5DB202A77}"/>
              </a:ext>
            </a:extLst>
          </p:cNvPr>
          <p:cNvPicPr>
            <a:picLocks noChangeAspect="1"/>
          </p:cNvPicPr>
          <p:nvPr/>
        </p:nvPicPr>
        <p:blipFill>
          <a:blip r:embed="rId18"/>
          <a:stretch>
            <a:fillRect/>
          </a:stretch>
        </p:blipFill>
        <p:spPr>
          <a:xfrm>
            <a:off x="1632436" y="4049838"/>
            <a:ext cx="1355652" cy="677826"/>
          </a:xfrm>
          <a:prstGeom prst="rect">
            <a:avLst/>
          </a:prstGeom>
        </p:spPr>
      </p:pic>
      <p:pic>
        <p:nvPicPr>
          <p:cNvPr id="18" name="Picture 17" descr="A picture containing sky, building, outdoor, grass&#10;&#10;Description automatically generated">
            <a:extLst>
              <a:ext uri="{FF2B5EF4-FFF2-40B4-BE49-F238E27FC236}">
                <a16:creationId xmlns:a16="http://schemas.microsoft.com/office/drawing/2014/main" id="{930D25ED-12A8-48D0-A7D5-DDD6162923E5}"/>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1700322" y="2618296"/>
            <a:ext cx="1323730" cy="945364"/>
          </a:xfrm>
          <a:prstGeom prst="rect">
            <a:avLst/>
          </a:prstGeom>
        </p:spPr>
      </p:pic>
      <p:sp>
        <p:nvSpPr>
          <p:cNvPr id="21" name="TextBox 20">
            <a:extLst>
              <a:ext uri="{FF2B5EF4-FFF2-40B4-BE49-F238E27FC236}">
                <a16:creationId xmlns:a16="http://schemas.microsoft.com/office/drawing/2014/main" id="{9E1118B3-80D9-4A87-849B-629F1B33628A}"/>
              </a:ext>
            </a:extLst>
          </p:cNvPr>
          <p:cNvSpPr txBox="1"/>
          <p:nvPr/>
        </p:nvSpPr>
        <p:spPr>
          <a:xfrm>
            <a:off x="643542" y="6061762"/>
            <a:ext cx="11038266" cy="338554"/>
          </a:xfrm>
          <a:prstGeom prst="rect">
            <a:avLst/>
          </a:prstGeom>
          <a:noFill/>
        </p:spPr>
        <p:txBody>
          <a:bodyPr wrap="square" rtlCol="0">
            <a:spAutoFit/>
          </a:bodyPr>
          <a:lstStyle/>
          <a:p>
            <a:r>
              <a:rPr lang="en-US" sz="1600" dirty="0"/>
              <a:t>Working together toward the same goals of supporting Veterans to be successful and decreasing homelessness.</a:t>
            </a:r>
          </a:p>
        </p:txBody>
      </p:sp>
      <p:pic>
        <p:nvPicPr>
          <p:cNvPr id="23" name="Graphic 22" descr="Aspiration with solid fill">
            <a:extLst>
              <a:ext uri="{FF2B5EF4-FFF2-40B4-BE49-F238E27FC236}">
                <a16:creationId xmlns:a16="http://schemas.microsoft.com/office/drawing/2014/main" id="{5744C2BF-5A3F-4CAB-B8A8-FB1BA0A5E90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24500" y="3848591"/>
            <a:ext cx="914400" cy="914400"/>
          </a:xfrm>
          <a:prstGeom prst="rect">
            <a:avLst/>
          </a:prstGeom>
        </p:spPr>
      </p:pic>
    </p:spTree>
    <p:extLst>
      <p:ext uri="{BB962C8B-B14F-4D97-AF65-F5344CB8AC3E}">
        <p14:creationId xmlns:p14="http://schemas.microsoft.com/office/powerpoint/2010/main" val="316640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10E5-A403-486A-B6C5-57423DF2AF2D}"/>
              </a:ext>
            </a:extLst>
          </p:cNvPr>
          <p:cNvSpPr>
            <a:spLocks noGrp="1"/>
          </p:cNvSpPr>
          <p:nvPr>
            <p:ph type="title"/>
          </p:nvPr>
        </p:nvSpPr>
        <p:spPr>
          <a:xfrm>
            <a:off x="521207" y="448056"/>
            <a:ext cx="8126404" cy="640080"/>
          </a:xfrm>
        </p:spPr>
        <p:txBody>
          <a:bodyPr>
            <a:noAutofit/>
          </a:bodyPr>
          <a:lstStyle/>
          <a:p>
            <a:r>
              <a:rPr lang="en-US" sz="3600" b="1" dirty="0">
                <a:solidFill>
                  <a:schemeClr val="tx1"/>
                </a:solidFill>
                <a:latin typeface="Impact" panose="020B0806030902050204" pitchFamily="34" charset="0"/>
              </a:rPr>
              <a:t>Program Brochures and Information</a:t>
            </a:r>
          </a:p>
        </p:txBody>
      </p:sp>
      <p:graphicFrame>
        <p:nvGraphicFramePr>
          <p:cNvPr id="6" name="Object 5">
            <a:extLst>
              <a:ext uri="{FF2B5EF4-FFF2-40B4-BE49-F238E27FC236}">
                <a16:creationId xmlns:a16="http://schemas.microsoft.com/office/drawing/2014/main" id="{77249252-B100-49FE-8488-F6AB81DBEDC2}"/>
              </a:ext>
            </a:extLst>
          </p:cNvPr>
          <p:cNvGraphicFramePr>
            <a:graphicFrameLocks noChangeAspect="1"/>
          </p:cNvGraphicFramePr>
          <p:nvPr>
            <p:extLst>
              <p:ext uri="{D42A27DB-BD31-4B8C-83A1-F6EECF244321}">
                <p14:modId xmlns:p14="http://schemas.microsoft.com/office/powerpoint/2010/main" val="3269184692"/>
              </p:ext>
            </p:extLst>
          </p:nvPr>
        </p:nvGraphicFramePr>
        <p:xfrm>
          <a:off x="521207" y="3973385"/>
          <a:ext cx="3801555" cy="1263650"/>
        </p:xfrm>
        <a:graphic>
          <a:graphicData uri="http://schemas.openxmlformats.org/presentationml/2006/ole">
            <mc:AlternateContent xmlns:mc="http://schemas.openxmlformats.org/markup-compatibility/2006">
              <mc:Choice xmlns:v="urn:schemas-microsoft-com:vml" Requires="v">
                <p:oleObj name="Packager Shell Object" showAsIcon="1" r:id="rId2" imgW="1857600" imgH="532800" progId="Package">
                  <p:embed/>
                </p:oleObj>
              </mc:Choice>
              <mc:Fallback>
                <p:oleObj name="Packager Shell Object" showAsIcon="1" r:id="rId2" imgW="1857600" imgH="532800" progId="Package">
                  <p:embed/>
                  <p:pic>
                    <p:nvPicPr>
                      <p:cNvPr id="0" name=""/>
                      <p:cNvPicPr/>
                      <p:nvPr/>
                    </p:nvPicPr>
                    <p:blipFill>
                      <a:blip r:embed="rId3"/>
                      <a:stretch>
                        <a:fillRect/>
                      </a:stretch>
                    </p:blipFill>
                    <p:spPr>
                      <a:xfrm>
                        <a:off x="521207" y="3973385"/>
                        <a:ext cx="3801555" cy="12636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4432448-BB33-4DC5-B0AD-6F1EB1FF702E}"/>
              </a:ext>
            </a:extLst>
          </p:cNvPr>
          <p:cNvGraphicFramePr>
            <a:graphicFrameLocks noChangeAspect="1"/>
          </p:cNvGraphicFramePr>
          <p:nvPr>
            <p:extLst>
              <p:ext uri="{D42A27DB-BD31-4B8C-83A1-F6EECF244321}">
                <p14:modId xmlns:p14="http://schemas.microsoft.com/office/powerpoint/2010/main" val="257894733"/>
              </p:ext>
            </p:extLst>
          </p:nvPr>
        </p:nvGraphicFramePr>
        <p:xfrm>
          <a:off x="369116" y="1713626"/>
          <a:ext cx="7281644" cy="2097247"/>
        </p:xfrm>
        <a:graphic>
          <a:graphicData uri="http://schemas.openxmlformats.org/presentationml/2006/ole">
            <mc:AlternateContent xmlns:mc="http://schemas.openxmlformats.org/markup-compatibility/2006">
              <mc:Choice xmlns:v="urn:schemas-microsoft-com:vml" Requires="v">
                <p:oleObj name="Packager Shell Object" showAsIcon="1" r:id="rId4" imgW="1877400" imgH="532800" progId="Package">
                  <p:embed/>
                </p:oleObj>
              </mc:Choice>
              <mc:Fallback>
                <p:oleObj name="Packager Shell Object" showAsIcon="1" r:id="rId4" imgW="1877400" imgH="532800" progId="Package">
                  <p:embed/>
                  <p:pic>
                    <p:nvPicPr>
                      <p:cNvPr id="0" name=""/>
                      <p:cNvPicPr/>
                      <p:nvPr/>
                    </p:nvPicPr>
                    <p:blipFill>
                      <a:blip r:embed="rId5"/>
                      <a:stretch>
                        <a:fillRect/>
                      </a:stretch>
                    </p:blipFill>
                    <p:spPr>
                      <a:xfrm>
                        <a:off x="369116" y="1713626"/>
                        <a:ext cx="7281644" cy="209724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F69596B-813C-CC8A-A2C1-CE3D106C6B98}"/>
              </a:ext>
            </a:extLst>
          </p:cNvPr>
          <p:cNvGraphicFramePr>
            <a:graphicFrameLocks noChangeAspect="1"/>
          </p:cNvGraphicFramePr>
          <p:nvPr>
            <p:extLst>
              <p:ext uri="{D42A27DB-BD31-4B8C-83A1-F6EECF244321}">
                <p14:modId xmlns:p14="http://schemas.microsoft.com/office/powerpoint/2010/main" val="3759631816"/>
              </p:ext>
            </p:extLst>
          </p:nvPr>
        </p:nvGraphicFramePr>
        <p:xfrm>
          <a:off x="5448853" y="3810873"/>
          <a:ext cx="5152860" cy="1426162"/>
        </p:xfrm>
        <a:graphic>
          <a:graphicData uri="http://schemas.openxmlformats.org/presentationml/2006/ole">
            <mc:AlternateContent xmlns:mc="http://schemas.openxmlformats.org/markup-compatibility/2006">
              <mc:Choice xmlns:v="urn:schemas-microsoft-com:vml" Requires="v">
                <p:oleObj name="Packager Shell Object" showAsIcon="1" r:id="rId6" imgW="1926720" imgH="532800" progId="Package">
                  <p:embed/>
                </p:oleObj>
              </mc:Choice>
              <mc:Fallback>
                <p:oleObj name="Packager Shell Object" showAsIcon="1" r:id="rId6" imgW="1926720" imgH="532800" progId="Package">
                  <p:embed/>
                  <p:pic>
                    <p:nvPicPr>
                      <p:cNvPr id="0" name=""/>
                      <p:cNvPicPr/>
                      <p:nvPr/>
                    </p:nvPicPr>
                    <p:blipFill>
                      <a:blip r:embed="rId7"/>
                      <a:stretch>
                        <a:fillRect/>
                      </a:stretch>
                    </p:blipFill>
                    <p:spPr>
                      <a:xfrm>
                        <a:off x="5448853" y="3810873"/>
                        <a:ext cx="5152860" cy="1426162"/>
                      </a:xfrm>
                      <a:prstGeom prst="rect">
                        <a:avLst/>
                      </a:prstGeom>
                    </p:spPr>
                  </p:pic>
                </p:oleObj>
              </mc:Fallback>
            </mc:AlternateContent>
          </a:graphicData>
        </a:graphic>
      </p:graphicFrame>
    </p:spTree>
    <p:extLst>
      <p:ext uri="{BB962C8B-B14F-4D97-AF65-F5344CB8AC3E}">
        <p14:creationId xmlns:p14="http://schemas.microsoft.com/office/powerpoint/2010/main" val="2418709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7"/>
          <p:cNvSpPr txBox="1">
            <a:spLocks/>
          </p:cNvSpPr>
          <p:nvPr/>
        </p:nvSpPr>
        <p:spPr>
          <a:xfrm>
            <a:off x="3049447" y="2858632"/>
            <a:ext cx="6093106" cy="1236475"/>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latin typeface="Segoe UI" panose="020B0502040204020203" pitchFamily="34" charset="0"/>
              <a:cs typeface="Segoe UI" panose="020B0502040204020203" pitchFamily="34" charset="0"/>
            </a:endParaRPr>
          </a:p>
        </p:txBody>
      </p:sp>
      <p:sp>
        <p:nvSpPr>
          <p:cNvPr id="43" name="Content Placeholder 17"/>
          <p:cNvSpPr txBox="1">
            <a:spLocks/>
          </p:cNvSpPr>
          <p:nvPr/>
        </p:nvSpPr>
        <p:spPr>
          <a:xfrm>
            <a:off x="4747855" y="5273573"/>
            <a:ext cx="3106367" cy="132405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srgbClr val="D24726"/>
              </a:solidFill>
              <a:latin typeface="Segoe UI" panose="020B0502040204020203" pitchFamily="34" charset="0"/>
              <a:cs typeface="Segoe UI" panose="020B0502040204020203" pitchFamily="34" charset="0"/>
            </a:endParaRPr>
          </a:p>
        </p:txBody>
      </p:sp>
      <p:sp>
        <p:nvSpPr>
          <p:cNvPr id="44" name="Content Placeholder 17"/>
          <p:cNvSpPr txBox="1">
            <a:spLocks/>
          </p:cNvSpPr>
          <p:nvPr/>
        </p:nvSpPr>
        <p:spPr>
          <a:xfrm>
            <a:off x="8429668" y="5273573"/>
            <a:ext cx="3107336" cy="1341886"/>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endParaRPr lang="en-US" dirty="0">
              <a:solidFill>
                <a:prstClr val="black">
                  <a:lumMod val="75000"/>
                  <a:lumOff val="25000"/>
                </a:prstClr>
              </a:solidFill>
            </a:endParaRPr>
          </a:p>
        </p:txBody>
      </p:sp>
      <p:sp>
        <p:nvSpPr>
          <p:cNvPr id="3" name="TextBox 2">
            <a:extLst>
              <a:ext uri="{FF2B5EF4-FFF2-40B4-BE49-F238E27FC236}">
                <a16:creationId xmlns:a16="http://schemas.microsoft.com/office/drawing/2014/main" id="{43CA9AE7-C784-4E36-AF79-4D043FD94152}"/>
              </a:ext>
            </a:extLst>
          </p:cNvPr>
          <p:cNvSpPr txBox="1"/>
          <p:nvPr/>
        </p:nvSpPr>
        <p:spPr>
          <a:xfrm>
            <a:off x="300446" y="2792455"/>
            <a:ext cx="11586754" cy="1015663"/>
          </a:xfrm>
          <a:prstGeom prst="rect">
            <a:avLst/>
          </a:prstGeom>
          <a:noFill/>
        </p:spPr>
        <p:txBody>
          <a:bodyPr wrap="square" rtlCol="0">
            <a:spAutoFit/>
          </a:bodyPr>
          <a:lstStyle/>
          <a:p>
            <a:pPr algn="ctr"/>
            <a:r>
              <a:rPr lang="en-US" sz="6000" b="1" dirty="0"/>
              <a:t>QUESTIONS???</a:t>
            </a:r>
          </a:p>
        </p:txBody>
      </p:sp>
      <p:sp>
        <p:nvSpPr>
          <p:cNvPr id="4" name="TextBox 3">
            <a:extLst>
              <a:ext uri="{FF2B5EF4-FFF2-40B4-BE49-F238E27FC236}">
                <a16:creationId xmlns:a16="http://schemas.microsoft.com/office/drawing/2014/main" id="{F30B676A-91A7-4EC4-8D5E-285224D2392E}"/>
              </a:ext>
            </a:extLst>
          </p:cNvPr>
          <p:cNvSpPr txBox="1"/>
          <p:nvPr/>
        </p:nvSpPr>
        <p:spPr>
          <a:xfrm>
            <a:off x="1267097" y="4576930"/>
            <a:ext cx="9653452" cy="1200329"/>
          </a:xfrm>
          <a:prstGeom prst="rect">
            <a:avLst/>
          </a:prstGeom>
          <a:noFill/>
        </p:spPr>
        <p:txBody>
          <a:bodyPr wrap="square" rtlCol="0">
            <a:spAutoFit/>
          </a:bodyPr>
          <a:lstStyle/>
          <a:p>
            <a:r>
              <a:rPr lang="en-US" dirty="0"/>
              <a:t>For staff who may have any questions regarding HCHV/HPACT, feel free to email </a:t>
            </a:r>
            <a:r>
              <a:rPr lang="en-US" dirty="0">
                <a:hlinkClick r:id="rId2"/>
              </a:rPr>
              <a:t>vhahamhpact@va.gov</a:t>
            </a:r>
            <a:r>
              <a:rPr lang="en-US" dirty="0"/>
              <a:t>.</a:t>
            </a:r>
          </a:p>
          <a:p>
            <a:r>
              <a:rPr lang="en-US" dirty="0"/>
              <a:t>For staff who may have any questions regarding HUD-VASH, feel free to email </a:t>
            </a:r>
          </a:p>
          <a:p>
            <a:r>
              <a:rPr lang="en-US" dirty="0"/>
              <a:t>doris.cruea@va.gov.</a:t>
            </a:r>
          </a:p>
        </p:txBody>
      </p:sp>
      <p:pic>
        <p:nvPicPr>
          <p:cNvPr id="15" name="Picture 14" descr="Icon&#10;&#10;Description automatically generated">
            <a:extLst>
              <a:ext uri="{FF2B5EF4-FFF2-40B4-BE49-F238E27FC236}">
                <a16:creationId xmlns:a16="http://schemas.microsoft.com/office/drawing/2014/main" id="{EAE84901-3612-443E-9F7D-9E68E37CACB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0567" y="1866201"/>
            <a:ext cx="2784846" cy="1654929"/>
          </a:xfrm>
          <a:prstGeom prst="rect">
            <a:avLst/>
          </a:prstGeom>
        </p:spPr>
      </p:pic>
      <p:sp>
        <p:nvSpPr>
          <p:cNvPr id="17" name="TextBox 16">
            <a:extLst>
              <a:ext uri="{FF2B5EF4-FFF2-40B4-BE49-F238E27FC236}">
                <a16:creationId xmlns:a16="http://schemas.microsoft.com/office/drawing/2014/main" id="{47997960-142F-4B91-8BE1-94D1FA791126}"/>
              </a:ext>
            </a:extLst>
          </p:cNvPr>
          <p:cNvSpPr txBox="1"/>
          <p:nvPr/>
        </p:nvSpPr>
        <p:spPr>
          <a:xfrm>
            <a:off x="1447800" y="6320456"/>
            <a:ext cx="4274664" cy="230832"/>
          </a:xfrm>
          <a:prstGeom prst="rect">
            <a:avLst/>
          </a:prstGeom>
          <a:noFill/>
        </p:spPr>
        <p:txBody>
          <a:bodyPr wrap="square" rtlCol="0">
            <a:spAutoFit/>
          </a:bodyPr>
          <a:lstStyle/>
          <a:p>
            <a:r>
              <a:rPr lang="en-US" sz="900">
                <a:hlinkClick r:id="rId4" tooltip="http://pngimg.com/download/38182"/>
              </a:rPr>
              <a:t>This Photo</a:t>
            </a:r>
            <a:r>
              <a:rPr lang="en-US" sz="900"/>
              <a:t> by Unknown Author is licensed under </a:t>
            </a:r>
            <a:r>
              <a:rPr lang="en-US" sz="900">
                <a:hlinkClick r:id="rId5" tooltip="https://creativecommons.org/licenses/by-nc/3.0/"/>
              </a:rPr>
              <a:t>CC BY-NC</a:t>
            </a:r>
            <a:endParaRPr lang="en-US" sz="900"/>
          </a:p>
        </p:txBody>
      </p:sp>
      <p:pic>
        <p:nvPicPr>
          <p:cNvPr id="12" name="Picture 11" descr="Icon&#10;&#10;Description automatically generated">
            <a:extLst>
              <a:ext uri="{FF2B5EF4-FFF2-40B4-BE49-F238E27FC236}">
                <a16:creationId xmlns:a16="http://schemas.microsoft.com/office/drawing/2014/main" id="{6F30D8EC-37CA-4CBC-B3C0-16BC7C4667E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66587" y="1875118"/>
            <a:ext cx="2784846" cy="1654929"/>
          </a:xfrm>
          <a:prstGeom prst="rect">
            <a:avLst/>
          </a:prstGeom>
        </p:spPr>
      </p:pic>
      <p:sp>
        <p:nvSpPr>
          <p:cNvPr id="13" name="TextBox 12">
            <a:extLst>
              <a:ext uri="{FF2B5EF4-FFF2-40B4-BE49-F238E27FC236}">
                <a16:creationId xmlns:a16="http://schemas.microsoft.com/office/drawing/2014/main" id="{8B094425-F84A-416C-BBE8-425F88E1DABA}"/>
              </a:ext>
            </a:extLst>
          </p:cNvPr>
          <p:cNvSpPr txBox="1"/>
          <p:nvPr/>
        </p:nvSpPr>
        <p:spPr>
          <a:xfrm>
            <a:off x="8321678" y="6243070"/>
            <a:ext cx="4274664" cy="230832"/>
          </a:xfrm>
          <a:prstGeom prst="rect">
            <a:avLst/>
          </a:prstGeom>
          <a:noFill/>
        </p:spPr>
        <p:txBody>
          <a:bodyPr wrap="square" rtlCol="0">
            <a:spAutoFit/>
          </a:bodyPr>
          <a:lstStyle/>
          <a:p>
            <a:r>
              <a:rPr lang="en-US" sz="900">
                <a:hlinkClick r:id="rId4" tooltip="http://pngimg.com/download/38182"/>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176932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3600" dirty="0">
                <a:solidFill>
                  <a:schemeClr val="tx1"/>
                </a:solidFill>
                <a:latin typeface="Impact" panose="020B0806030902050204" pitchFamily="34" charset="0"/>
                <a:cs typeface="Segoe UI Light" panose="020B0502040204020203" pitchFamily="34" charset="0"/>
              </a:rPr>
              <a:t>Who We Are And Who We Serve</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38" name="Content Placeholder 17"/>
          <p:cNvSpPr txBox="1">
            <a:spLocks/>
          </p:cNvSpPr>
          <p:nvPr/>
        </p:nvSpPr>
        <p:spPr>
          <a:xfrm>
            <a:off x="541608" y="1656522"/>
            <a:ext cx="7714495" cy="373970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defRPr/>
            </a:pPr>
            <a:r>
              <a:rPr lang="en-US" sz="2400" b="1" dirty="0">
                <a:latin typeface="Segoe UI" panose="020B0502040204020203" pitchFamily="34" charset="0"/>
                <a:cs typeface="Segoe UI" panose="020B0502040204020203" pitchFamily="34" charset="0"/>
              </a:rPr>
              <a:t>Health Care for Homeless Veterans Program (HCHV)</a:t>
            </a:r>
            <a:endParaRPr lang="en-US" sz="2000" dirty="0"/>
          </a:p>
          <a:p>
            <a:pPr>
              <a:spcAft>
                <a:spcPts val="600"/>
              </a:spcAft>
              <a:defRPr/>
            </a:pPr>
            <a:r>
              <a:rPr lang="en-US" sz="2000" dirty="0"/>
              <a:t>Also known as “The Homeless Program” and “HPACT”, but officially, we are the HCHV program.</a:t>
            </a:r>
          </a:p>
          <a:p>
            <a:pPr>
              <a:spcAft>
                <a:spcPts val="600"/>
              </a:spcAft>
              <a:defRPr/>
            </a:pPr>
            <a:r>
              <a:rPr lang="en-US" sz="2000" dirty="0"/>
              <a:t>The HCHV program serves homeless Veterans. </a:t>
            </a:r>
          </a:p>
          <a:p>
            <a:pPr>
              <a:spcAft>
                <a:spcPts val="600"/>
              </a:spcAft>
              <a:defRPr/>
            </a:pPr>
            <a:r>
              <a:rPr lang="en-US" sz="2000" dirty="0"/>
              <a:t>Most VA Medical Center Homeless Programs are typically for veterans who are eligible for VHA (Veterans Health Administration) health care services. </a:t>
            </a:r>
          </a:p>
          <a:p>
            <a:pPr>
              <a:spcAft>
                <a:spcPts val="600"/>
              </a:spcAft>
              <a:defRPr/>
            </a:pPr>
            <a:r>
              <a:rPr lang="en-US" sz="2000" dirty="0"/>
              <a:t>However, Veterans who do not meet VHA eligibility criteria are linked to community resources as applicable. </a:t>
            </a:r>
          </a:p>
          <a:p>
            <a:pPr>
              <a:spcAft>
                <a:spcPts val="600"/>
              </a:spcAft>
              <a:defRPr/>
            </a:pPr>
            <a:endParaRPr lang="en-US" sz="2000" b="1" dirty="0">
              <a:latin typeface="Segoe UI" panose="020B0502040204020203" pitchFamily="34" charset="0"/>
              <a:cs typeface="Segoe UI" panose="020B0502040204020203" pitchFamily="34" charset="0"/>
            </a:endParaRPr>
          </a:p>
          <a:p>
            <a:pPr marL="0" indent="0">
              <a:spcAft>
                <a:spcPts val="600"/>
              </a:spcAft>
              <a:buNone/>
              <a:defRPr/>
            </a:pPr>
            <a:endParaRPr lang="en-US" dirty="0">
              <a:latin typeface="Segoe UI" panose="020B0502040204020203" pitchFamily="34" charset="0"/>
              <a:cs typeface="Segoe UI" panose="020B0502040204020203" pitchFamily="34" charset="0"/>
            </a:endParaRPr>
          </a:p>
        </p:txBody>
      </p:sp>
      <p:pic>
        <p:nvPicPr>
          <p:cNvPr id="1026" name="Picture 2">
            <a:extLst>
              <a:ext uri="{FF2B5EF4-FFF2-40B4-BE49-F238E27FC236}">
                <a16:creationId xmlns:a16="http://schemas.microsoft.com/office/drawing/2014/main" id="{9618537C-6CFB-4FAA-A6EF-DC462E8B1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7408" y="2557669"/>
            <a:ext cx="2667000" cy="2286000"/>
          </a:xfrm>
          <a:prstGeom prst="rect">
            <a:avLst/>
          </a:prstGeom>
          <a:gradFill rotWithShape="1">
            <a:gsLst>
              <a:gs pos="0">
                <a:srgbClr val="66CCFF"/>
              </a:gs>
              <a:gs pos="100000">
                <a:srgbClr val="66CCFF">
                  <a:gamma/>
                  <a:tint val="69020"/>
                  <a:invGamma/>
                </a:srgbClr>
              </a:gs>
            </a:gsLst>
            <a:lin ang="5400000" scaled="1"/>
          </a:gradFill>
          <a:ln w="76200" algn="in">
            <a:solidFill>
              <a:srgbClr val="2A6EBB"/>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A7C3-34BE-4CBC-A647-DB0489E479FE}"/>
              </a:ext>
            </a:extLst>
          </p:cNvPr>
          <p:cNvSpPr>
            <a:spLocks noGrp="1"/>
          </p:cNvSpPr>
          <p:nvPr>
            <p:ph type="title"/>
          </p:nvPr>
        </p:nvSpPr>
        <p:spPr>
          <a:xfrm>
            <a:off x="521207" y="448056"/>
            <a:ext cx="10529970" cy="640080"/>
          </a:xfrm>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Why We Serve</a:t>
            </a:r>
            <a:endParaRPr lang="en-US" sz="3600" dirty="0">
              <a:latin typeface="Impact" panose="020B0806030902050204" pitchFamily="34" charset="0"/>
            </a:endParaRPr>
          </a:p>
        </p:txBody>
      </p:sp>
      <p:sp>
        <p:nvSpPr>
          <p:cNvPr id="3" name="Content Placeholder 2">
            <a:extLst>
              <a:ext uri="{FF2B5EF4-FFF2-40B4-BE49-F238E27FC236}">
                <a16:creationId xmlns:a16="http://schemas.microsoft.com/office/drawing/2014/main" id="{BC612A18-E993-4362-9D62-5FB288C05EE2}"/>
              </a:ext>
            </a:extLst>
          </p:cNvPr>
          <p:cNvSpPr>
            <a:spLocks noGrp="1"/>
          </p:cNvSpPr>
          <p:nvPr>
            <p:ph sz="quarter" idx="10"/>
          </p:nvPr>
        </p:nvSpPr>
        <p:spPr>
          <a:xfrm>
            <a:off x="521207" y="1440180"/>
            <a:ext cx="7773707" cy="5143500"/>
          </a:xfrm>
        </p:spPr>
        <p:txBody>
          <a:bodyPr>
            <a:normAutofit fontScale="62500" lnSpcReduction="20000"/>
          </a:bodyPr>
          <a:lstStyle/>
          <a:p>
            <a:pPr marL="342900" lvl="0" indent="-342900">
              <a:buFont typeface="Arial" panose="020B0604020202020204" pitchFamily="34" charset="0"/>
              <a:buChar char="•"/>
            </a:pPr>
            <a:r>
              <a:rPr lang="en-US" sz="2600" b="1" dirty="0">
                <a:solidFill>
                  <a:schemeClr val="tx1"/>
                </a:solidFill>
              </a:rPr>
              <a:t>Homelessness is a serious public health issue</a:t>
            </a:r>
            <a:r>
              <a:rPr lang="en-US" sz="2600" dirty="0">
                <a:solidFill>
                  <a:schemeClr val="tx1"/>
                </a:solidFill>
              </a:rPr>
              <a:t>:  Research shows Veterans with a history of street homelessness are in physical conditions of peers 20 years older.  The mortality rate of the homeless population is eight times higher than that of housed peers.</a:t>
            </a:r>
          </a:p>
          <a:p>
            <a:pPr marL="342900" lvl="0" indent="-342900">
              <a:buFont typeface="Arial" panose="020B0604020202020204" pitchFamily="34" charset="0"/>
              <a:buChar char="•"/>
            </a:pPr>
            <a:r>
              <a:rPr lang="en-US" sz="2600" b="1" dirty="0">
                <a:solidFill>
                  <a:schemeClr val="tx1"/>
                </a:solidFill>
              </a:rPr>
              <a:t>VA resources are targeted toward research findings</a:t>
            </a:r>
            <a:r>
              <a:rPr lang="en-US" sz="2600" dirty="0">
                <a:solidFill>
                  <a:schemeClr val="tx1"/>
                </a:solidFill>
              </a:rPr>
              <a:t>: One-third self resolves, often with only the help of family or friends (diversion), one-third needs short term assistance – treatment, assistance connecting to benefits, employment help; the final one-third are chronically homeless, needing long-term help to maintain housing.</a:t>
            </a:r>
          </a:p>
          <a:p>
            <a:pPr marL="342900" lvl="0" indent="-342900">
              <a:buFont typeface="Arial" panose="020B0604020202020204" pitchFamily="34" charset="0"/>
              <a:buChar char="•"/>
            </a:pPr>
            <a:r>
              <a:rPr lang="en-US" sz="2600" b="1" dirty="0">
                <a:solidFill>
                  <a:schemeClr val="tx1"/>
                </a:solidFill>
              </a:rPr>
              <a:t>Annual PIT Count</a:t>
            </a:r>
            <a:r>
              <a:rPr lang="en-US" sz="2600" dirty="0">
                <a:solidFill>
                  <a:schemeClr val="tx1"/>
                </a:solidFill>
              </a:rPr>
              <a:t>: The success of local VA Homeless Programs is largely gauged on the ability to reduce the number of homeless Veterans counted annually in shelters and places not meant for habitation.  </a:t>
            </a:r>
          </a:p>
          <a:p>
            <a:endParaRPr lang="en-US" dirty="0"/>
          </a:p>
        </p:txBody>
      </p:sp>
      <p:pic>
        <p:nvPicPr>
          <p:cNvPr id="4" name="Picture 3" descr="Icon&#10;&#10;Description automatically generated">
            <a:extLst>
              <a:ext uri="{FF2B5EF4-FFF2-40B4-BE49-F238E27FC236}">
                <a16:creationId xmlns:a16="http://schemas.microsoft.com/office/drawing/2014/main" id="{8FC13235-F326-4DF7-97CA-9043AB5EFF4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0800000" flipV="1">
            <a:off x="8486361" y="2136183"/>
            <a:ext cx="2730163" cy="2730163"/>
          </a:xfrm>
          <a:prstGeom prst="rect">
            <a:avLst/>
          </a:prstGeom>
        </p:spPr>
      </p:pic>
      <p:sp>
        <p:nvSpPr>
          <p:cNvPr id="5" name="TextBox 4">
            <a:extLst>
              <a:ext uri="{FF2B5EF4-FFF2-40B4-BE49-F238E27FC236}">
                <a16:creationId xmlns:a16="http://schemas.microsoft.com/office/drawing/2014/main" id="{99AB7A2E-B263-4486-B05A-C6A8B12F05AD}"/>
              </a:ext>
            </a:extLst>
          </p:cNvPr>
          <p:cNvSpPr txBox="1"/>
          <p:nvPr/>
        </p:nvSpPr>
        <p:spPr>
          <a:xfrm rot="10800000" flipV="1">
            <a:off x="8028264" y="6123821"/>
            <a:ext cx="3507717" cy="230832"/>
          </a:xfrm>
          <a:prstGeom prst="rect">
            <a:avLst/>
          </a:prstGeom>
          <a:noFill/>
        </p:spPr>
        <p:txBody>
          <a:bodyPr wrap="square" rtlCol="0">
            <a:spAutoFit/>
          </a:bodyPr>
          <a:lstStyle/>
          <a:p>
            <a:pPr algn="ctr"/>
            <a:r>
              <a:rPr lang="en-US" sz="900" dirty="0">
                <a:hlinkClick r:id="rId3" tooltip="http://commons.wikimedia.org/wiki/File:PieChartFractionTwoThirdsSplit.sv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32904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What We Provide</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36" name="Content Placeholder 17"/>
          <p:cNvSpPr txBox="1">
            <a:spLocks/>
          </p:cNvSpPr>
          <p:nvPr/>
        </p:nvSpPr>
        <p:spPr>
          <a:xfrm>
            <a:off x="1056513" y="2844450"/>
            <a:ext cx="4504252" cy="106581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2000"/>
              </a:spcAft>
              <a:buNone/>
              <a:defRPr/>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2" name="Content Placeholder 17"/>
          <p:cNvSpPr txBox="1">
            <a:spLocks/>
          </p:cNvSpPr>
          <p:nvPr/>
        </p:nvSpPr>
        <p:spPr>
          <a:xfrm>
            <a:off x="1056513" y="4236460"/>
            <a:ext cx="4504252" cy="76114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endParaRPr lang="en-US" dirty="0">
              <a:solidFill>
                <a:prstClr val="black">
                  <a:lumMod val="75000"/>
                  <a:lumOff val="25000"/>
                </a:prstClr>
              </a:solidFill>
              <a:cs typeface="Segoe UI"/>
            </a:endParaRPr>
          </a:p>
        </p:txBody>
      </p:sp>
      <p:sp>
        <p:nvSpPr>
          <p:cNvPr id="40" name="Content Placeholder 17"/>
          <p:cNvSpPr txBox="1">
            <a:spLocks/>
          </p:cNvSpPr>
          <p:nvPr/>
        </p:nvSpPr>
        <p:spPr>
          <a:xfrm>
            <a:off x="1056513" y="5177572"/>
            <a:ext cx="4504252" cy="56353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2000"/>
              </a:spcAft>
              <a:buNone/>
              <a:defRPr/>
            </a:pP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E7D976CD-F33A-4826-A107-EDADEBC04544}"/>
              </a:ext>
            </a:extLst>
          </p:cNvPr>
          <p:cNvSpPr txBox="1"/>
          <p:nvPr/>
        </p:nvSpPr>
        <p:spPr>
          <a:xfrm>
            <a:off x="673607" y="2113722"/>
            <a:ext cx="5039557" cy="369332"/>
          </a:xfrm>
          <a:prstGeom prst="rect">
            <a:avLst/>
          </a:prstGeom>
          <a:noFill/>
        </p:spPr>
        <p:txBody>
          <a:bodyPr wrap="square" rtlCol="0">
            <a:spAutoFit/>
          </a:bodyPr>
          <a:lstStyle/>
          <a:p>
            <a:endParaRPr lang="en-US" dirty="0"/>
          </a:p>
        </p:txBody>
      </p:sp>
      <p:sp>
        <p:nvSpPr>
          <p:cNvPr id="27" name="TextBox 26">
            <a:extLst>
              <a:ext uri="{FF2B5EF4-FFF2-40B4-BE49-F238E27FC236}">
                <a16:creationId xmlns:a16="http://schemas.microsoft.com/office/drawing/2014/main" id="{4DA972DD-6A9C-46C2-B0C2-38775A1FCF03}"/>
              </a:ext>
            </a:extLst>
          </p:cNvPr>
          <p:cNvSpPr txBox="1"/>
          <p:nvPr/>
        </p:nvSpPr>
        <p:spPr>
          <a:xfrm>
            <a:off x="673607" y="2108300"/>
            <a:ext cx="5039557" cy="369332"/>
          </a:xfrm>
          <a:prstGeom prst="rect">
            <a:avLst/>
          </a:prstGeom>
          <a:noFill/>
        </p:spPr>
        <p:txBody>
          <a:bodyPr wrap="square" rtlCol="0">
            <a:spAutoFit/>
          </a:bodyPr>
          <a:lstStyle/>
          <a:p>
            <a:endParaRPr lang="en-US" dirty="0"/>
          </a:p>
        </p:txBody>
      </p:sp>
      <p:sp>
        <p:nvSpPr>
          <p:cNvPr id="28" name="TextBox 27">
            <a:extLst>
              <a:ext uri="{FF2B5EF4-FFF2-40B4-BE49-F238E27FC236}">
                <a16:creationId xmlns:a16="http://schemas.microsoft.com/office/drawing/2014/main" id="{1707F15B-B61C-499C-B293-98B46A6DECFC}"/>
              </a:ext>
            </a:extLst>
          </p:cNvPr>
          <p:cNvSpPr txBox="1"/>
          <p:nvPr/>
        </p:nvSpPr>
        <p:spPr>
          <a:xfrm>
            <a:off x="771787" y="1669409"/>
            <a:ext cx="5668770"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t>Outreach to homeless Veterans in the community</a:t>
            </a:r>
          </a:p>
          <a:p>
            <a:pPr marL="285750" indent="-285750">
              <a:buFont typeface="Arial" panose="020B0604020202020204" pitchFamily="34" charset="0"/>
              <a:buChar char="•"/>
            </a:pPr>
            <a:r>
              <a:rPr lang="en-US" sz="2000" dirty="0"/>
              <a:t>Referrals to VA mental health care and primary care services</a:t>
            </a:r>
          </a:p>
          <a:p>
            <a:pPr marL="285750" indent="-285750">
              <a:buFont typeface="Arial" panose="020B0604020202020204" pitchFamily="34" charset="0"/>
              <a:buChar char="•"/>
            </a:pPr>
            <a:r>
              <a:rPr lang="en-US" sz="2000" dirty="0"/>
              <a:t>Referrals to substance abuse treatment </a:t>
            </a:r>
          </a:p>
          <a:p>
            <a:pPr marL="285750" indent="-285750">
              <a:buFont typeface="Arial" panose="020B0604020202020204" pitchFamily="34" charset="0"/>
              <a:buChar char="•"/>
            </a:pPr>
            <a:r>
              <a:rPr lang="en-US" sz="2000" dirty="0"/>
              <a:t>Referrals to </a:t>
            </a:r>
            <a:r>
              <a:rPr lang="en-US" sz="2000"/>
              <a:t>employment assistance</a:t>
            </a:r>
            <a:endParaRPr lang="en-US" sz="2000" dirty="0"/>
          </a:p>
          <a:p>
            <a:pPr marL="285750" indent="-285750">
              <a:buFont typeface="Arial" panose="020B0604020202020204" pitchFamily="34" charset="0"/>
              <a:buChar char="•"/>
            </a:pPr>
            <a:r>
              <a:rPr lang="en-US" sz="2000" dirty="0"/>
              <a:t>Emergency referrals (food/shelter)</a:t>
            </a:r>
          </a:p>
          <a:p>
            <a:pPr marL="285750" indent="-285750">
              <a:buFont typeface="Arial" panose="020B0604020202020204" pitchFamily="34" charset="0"/>
              <a:buChar char="•"/>
            </a:pPr>
            <a:r>
              <a:rPr lang="en-US" sz="2000" dirty="0"/>
              <a:t>DD-214 requests  </a:t>
            </a:r>
          </a:p>
          <a:p>
            <a:pPr marL="285750" indent="-285750">
              <a:buFont typeface="Arial" panose="020B0604020202020204" pitchFamily="34" charset="0"/>
              <a:buChar char="•"/>
            </a:pPr>
            <a:r>
              <a:rPr lang="en-US" sz="2000" dirty="0"/>
              <a:t>Referrals to transitional and permanent housing</a:t>
            </a:r>
          </a:p>
          <a:p>
            <a:pPr marL="285750" indent="-285750">
              <a:buFont typeface="Arial" panose="020B0604020202020204" pitchFamily="34" charset="0"/>
              <a:buChar char="•"/>
            </a:pPr>
            <a:r>
              <a:rPr lang="en-US" sz="2000" dirty="0"/>
              <a:t>Referrals to VBA Homeless Coordinator for VA service-connected compensation and non-service-connected pension claims</a:t>
            </a:r>
          </a:p>
          <a:p>
            <a:r>
              <a:rPr lang="en-US" dirty="0"/>
              <a:t> </a:t>
            </a:r>
          </a:p>
        </p:txBody>
      </p:sp>
      <p:pic>
        <p:nvPicPr>
          <p:cNvPr id="3" name="Picture 2">
            <a:extLst>
              <a:ext uri="{FF2B5EF4-FFF2-40B4-BE49-F238E27FC236}">
                <a16:creationId xmlns:a16="http://schemas.microsoft.com/office/drawing/2014/main" id="{D1A4151F-C184-4FA7-BA96-1944D472CD1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27706" y="2441196"/>
            <a:ext cx="4422629" cy="2487729"/>
          </a:xfrm>
          <a:prstGeom prst="rect">
            <a:avLst/>
          </a:prstGeom>
        </p:spPr>
      </p:pic>
      <p:sp>
        <p:nvSpPr>
          <p:cNvPr id="5" name="TextBox 4">
            <a:extLst>
              <a:ext uri="{FF2B5EF4-FFF2-40B4-BE49-F238E27FC236}">
                <a16:creationId xmlns:a16="http://schemas.microsoft.com/office/drawing/2014/main" id="{0E9A3B53-96BE-439C-97D9-C0DE58457480}"/>
              </a:ext>
            </a:extLst>
          </p:cNvPr>
          <p:cNvSpPr txBox="1"/>
          <p:nvPr/>
        </p:nvSpPr>
        <p:spPr>
          <a:xfrm>
            <a:off x="7222920" y="5700712"/>
            <a:ext cx="3598878" cy="230832"/>
          </a:xfrm>
          <a:prstGeom prst="rect">
            <a:avLst/>
          </a:prstGeom>
          <a:noFill/>
        </p:spPr>
        <p:txBody>
          <a:bodyPr wrap="square" rtlCol="0">
            <a:spAutoFit/>
          </a:bodyPr>
          <a:lstStyle/>
          <a:p>
            <a:r>
              <a:rPr lang="en-US" sz="900" dirty="0">
                <a:hlinkClick r:id="rId3" tooltip="http://arkansasgopwing.blogspot.com/2015/04/renewed-scrutiny-of-veteran.html"/>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chemeClr val="tx1"/>
                </a:solidFill>
                <a:latin typeface="Impact" panose="020B0806030902050204" pitchFamily="34" charset="0"/>
                <a:cs typeface="Segoe UI Light" panose="020B0502040204020203" pitchFamily="34" charset="0"/>
              </a:rPr>
              <a:t>Programs We Offer</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8E63B6B7-A44A-4044-958D-407FB396D67C}"/>
              </a:ext>
            </a:extLst>
          </p:cNvPr>
          <p:cNvSpPr txBox="1"/>
          <p:nvPr/>
        </p:nvSpPr>
        <p:spPr>
          <a:xfrm>
            <a:off x="521207" y="1501629"/>
            <a:ext cx="11273228" cy="5186035"/>
          </a:xfrm>
          <a:prstGeom prst="rect">
            <a:avLst/>
          </a:prstGeom>
          <a:noFill/>
        </p:spPr>
        <p:txBody>
          <a:bodyPr wrap="square" rtlCol="0">
            <a:spAutoFit/>
          </a:bodyPr>
          <a:lstStyle/>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Grant and Per Diem Program (GPD)- </a:t>
            </a:r>
            <a:r>
              <a:rPr lang="en-US" dirty="0">
                <a:latin typeface="Segoe UI" panose="020B0502040204020203" pitchFamily="34" charset="0"/>
                <a:cs typeface="Segoe UI" panose="020B0502040204020203" pitchFamily="34" charset="0"/>
              </a:rPr>
              <a:t>Transitional housing program that provides supportive services to literally homeless Veterans.  These programs are operated by grants awarded to community agencies by the VA.</a:t>
            </a:r>
            <a:endParaRPr lang="en-US" b="1" dirty="0">
              <a:latin typeface="Segoe UI" panose="020B0502040204020203" pitchFamily="34" charset="0"/>
              <a:cs typeface="Segoe UI" panose="020B0502040204020203" pitchFamily="34" charset="0"/>
            </a:endParaRPr>
          </a:p>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Contract Programs- </a:t>
            </a:r>
            <a:r>
              <a:rPr lang="en-US" dirty="0">
                <a:latin typeface="Segoe UI" panose="020B0502040204020203" pitchFamily="34" charset="0"/>
                <a:cs typeface="Segoe UI" panose="020B0502040204020203" pitchFamily="34" charset="0"/>
              </a:rPr>
              <a:t>Programs operated by contracts awarded to community agencies to provide emergency shelter and supportive services to literally homeless Veterans while they work on establishing resources and stability for permanent housing.</a:t>
            </a:r>
          </a:p>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Veterans Justice Outreach/Health Care for Re-entry Veterans (HCRV)- </a:t>
            </a:r>
            <a:r>
              <a:rPr lang="en-US" dirty="0"/>
              <a:t>Veterans Justice Outreach Specialists are responsible for direct outreach, assessment, linkage to resources, and brief case management for justice-involved Veterans in local courts, jails, and prisons, prior to and upon release from jail or prison as clinically indicated, and liaison with local justice system partners.</a:t>
            </a:r>
            <a:r>
              <a:rPr lang="en-US" dirty="0">
                <a:latin typeface="Segoe UI" panose="020B0502040204020203" pitchFamily="34" charset="0"/>
                <a:cs typeface="Segoe UI" panose="020B0502040204020203" pitchFamily="34" charset="0"/>
              </a:rPr>
              <a:t> </a:t>
            </a:r>
            <a:endParaRPr lang="en-US" b="1" dirty="0">
              <a:latin typeface="Segoe UI" panose="020B0502040204020203" pitchFamily="34" charset="0"/>
              <a:cs typeface="Segoe UI" panose="020B0502040204020203" pitchFamily="34" charset="0"/>
            </a:endParaRPr>
          </a:p>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Homeless Veteran Community Employment Services (HVCES)- </a:t>
            </a:r>
            <a:r>
              <a:rPr lang="en-US" dirty="0">
                <a:latin typeface="Segoe UI" panose="020B0502040204020203" pitchFamily="34" charset="0"/>
                <a:cs typeface="Segoe UI" panose="020B0502040204020203" pitchFamily="34" charset="0"/>
              </a:rPr>
              <a:t>Employment program that provides a range of site-specific employment services, rather than being a discreet program.</a:t>
            </a:r>
            <a:endParaRPr lang="en-US" b="1" dirty="0">
              <a:latin typeface="Segoe UI" panose="020B0502040204020203" pitchFamily="34" charset="0"/>
              <a:cs typeface="Segoe UI" panose="020B0502040204020203" pitchFamily="34" charset="0"/>
            </a:endParaRPr>
          </a:p>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Case Management Services- </a:t>
            </a:r>
            <a:r>
              <a:rPr lang="en-US" dirty="0">
                <a:latin typeface="Segoe UI" panose="020B0502040204020203" pitchFamily="34" charset="0"/>
                <a:cs typeface="Segoe UI" panose="020B0502040204020203" pitchFamily="34" charset="0"/>
              </a:rPr>
              <a:t>Offered to literally homeless Veterans</a:t>
            </a:r>
            <a:r>
              <a:rPr lang="en-US" dirty="0"/>
              <a:t>, eligible for VHA healthcare services, who have been identified by HCHV staff to be unable to navigate community and homeless resources independently as required to obtain and maintain stable housing.</a:t>
            </a:r>
            <a:endParaRPr lang="en-US" b="1" dirty="0">
              <a:latin typeface="Segoe UI" panose="020B0502040204020203" pitchFamily="34" charset="0"/>
              <a:cs typeface="Segoe UI" panose="020B0502040204020203" pitchFamily="34" charset="0"/>
            </a:endParaRPr>
          </a:p>
          <a:p>
            <a:pPr marL="171450" indent="-171450">
              <a:spcAft>
                <a:spcPts val="600"/>
              </a:spcAft>
              <a:buFont typeface="Arial" panose="020B0604020202020204" pitchFamily="34" charset="0"/>
              <a:buChar char="•"/>
              <a:defRPr/>
            </a:pPr>
            <a:r>
              <a:rPr lang="en-US" b="1" dirty="0">
                <a:latin typeface="Segoe UI" panose="020B0502040204020203" pitchFamily="34" charset="0"/>
                <a:cs typeface="Segoe UI" panose="020B0502040204020203" pitchFamily="34" charset="0"/>
              </a:rPr>
              <a:t>Homeless PACT clinic (HPACT)- </a:t>
            </a:r>
            <a:r>
              <a:rPr lang="en-US" dirty="0">
                <a:latin typeface="Segoe UI" panose="020B0502040204020203" pitchFamily="34" charset="0"/>
                <a:cs typeface="Segoe UI" panose="020B0502040204020203" pitchFamily="34" charset="0"/>
              </a:rPr>
              <a:t>Primary Care Clinic for Veterans who are homeless and/or participating in a VA Homeless Program.</a:t>
            </a:r>
            <a:endParaRPr lang="en-US"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3A25-B8DD-4C87-8947-2C162B351889}"/>
              </a:ext>
            </a:extLst>
          </p:cNvPr>
          <p:cNvSpPr>
            <a:spLocks noGrp="1"/>
          </p:cNvSpPr>
          <p:nvPr>
            <p:ph type="title"/>
          </p:nvPr>
        </p:nvSpPr>
        <p:spPr/>
        <p:txBody>
          <a:bodyPr>
            <a:normAutofit/>
          </a:bodyPr>
          <a:lstStyle/>
          <a:p>
            <a:r>
              <a:rPr lang="en-US" sz="3600" b="1" dirty="0">
                <a:solidFill>
                  <a:schemeClr val="tx1"/>
                </a:solidFill>
                <a:latin typeface="Impact" panose="020B0806030902050204" pitchFamily="34" charset="0"/>
              </a:rPr>
              <a:t>Grant and Per Diem Program (GPD)</a:t>
            </a:r>
          </a:p>
        </p:txBody>
      </p:sp>
      <p:sp>
        <p:nvSpPr>
          <p:cNvPr id="3" name="Content Placeholder 2">
            <a:extLst>
              <a:ext uri="{FF2B5EF4-FFF2-40B4-BE49-F238E27FC236}">
                <a16:creationId xmlns:a16="http://schemas.microsoft.com/office/drawing/2014/main" id="{2B7AB2D8-DE32-496F-B21A-6B155269907F}"/>
              </a:ext>
            </a:extLst>
          </p:cNvPr>
          <p:cNvSpPr>
            <a:spLocks noGrp="1"/>
          </p:cNvSpPr>
          <p:nvPr>
            <p:ph sz="quarter" idx="10"/>
          </p:nvPr>
        </p:nvSpPr>
        <p:spPr>
          <a:xfrm>
            <a:off x="521207" y="1157681"/>
            <a:ext cx="11087697" cy="5335398"/>
          </a:xfrm>
        </p:spPr>
        <p:txBody>
          <a:bodyPr>
            <a:normAutofit fontScale="25000" lnSpcReduction="20000"/>
          </a:bodyPr>
          <a:lstStyle/>
          <a:p>
            <a:pPr>
              <a:lnSpc>
                <a:spcPct val="120000"/>
              </a:lnSpc>
            </a:pPr>
            <a:r>
              <a:rPr lang="en-US" sz="6000" b="1" dirty="0">
                <a:solidFill>
                  <a:schemeClr val="tx1"/>
                </a:solidFill>
                <a:latin typeface="Segoe UI" panose="020B0502040204020203" pitchFamily="34" charset="0"/>
                <a:cs typeface="Segoe UI" panose="020B0502040204020203" pitchFamily="34" charset="0"/>
              </a:rPr>
              <a:t>GPD Programs are funded by the VA to eligible non-profit organizations, state, and local governments who can provide transitional housing and supportive services to homeless Veterans </a:t>
            </a:r>
            <a:r>
              <a:rPr lang="en-US" sz="6000" dirty="0">
                <a:solidFill>
                  <a:schemeClr val="tx1"/>
                </a:solidFill>
                <a:latin typeface="Segoe UI" panose="020B0502040204020203" pitchFamily="34" charset="0"/>
                <a:cs typeface="Segoe UI" panose="020B0502040204020203" pitchFamily="34" charset="0"/>
              </a:rPr>
              <a:t>(grant funds are posted on the federal registry as a “NOFA” – Notice of Funding Availability). </a:t>
            </a:r>
          </a:p>
          <a:p>
            <a:pPr>
              <a:lnSpc>
                <a:spcPct val="120000"/>
              </a:lnSpc>
            </a:pPr>
            <a:r>
              <a:rPr lang="en-US" sz="6000" dirty="0">
                <a:solidFill>
                  <a:schemeClr val="tx1"/>
                </a:solidFill>
                <a:latin typeface="Segoe UI  "/>
              </a:rPr>
              <a:t>GPD Programs have 3 universal </a:t>
            </a:r>
            <a:r>
              <a:rPr lang="en-US" sz="6000" b="1" dirty="0">
                <a:solidFill>
                  <a:schemeClr val="tx1"/>
                </a:solidFill>
                <a:latin typeface="Segoe UI  "/>
              </a:rPr>
              <a:t>goals</a:t>
            </a:r>
            <a:r>
              <a:rPr lang="en-US" sz="6000" dirty="0">
                <a:solidFill>
                  <a:schemeClr val="tx1"/>
                </a:solidFill>
                <a:latin typeface="Segoe UI  "/>
              </a:rPr>
              <a:t> for Veterans: (1) Achieve residential stability;  (2) Increase their skill level and/or income; and (3) Obtain greater self-determination.</a:t>
            </a:r>
          </a:p>
          <a:p>
            <a:pPr marL="285750" indent="-285750">
              <a:lnSpc>
                <a:spcPct val="120000"/>
              </a:lnSpc>
              <a:buFont typeface="Arial" panose="020B0604020202020204" pitchFamily="34" charset="0"/>
              <a:buChar char="•"/>
            </a:pPr>
            <a:r>
              <a:rPr lang="en-US" sz="6000" dirty="0">
                <a:solidFill>
                  <a:schemeClr val="tx1"/>
                </a:solidFill>
                <a:latin typeface="Segoe UI  "/>
              </a:rPr>
              <a:t>Referrals generally are originated from the local coordinated entry meetings; targeting those Veterans who are literally and/or imminently at-risk of homelessness. </a:t>
            </a:r>
          </a:p>
          <a:p>
            <a:pPr marL="285750" indent="-285750">
              <a:lnSpc>
                <a:spcPct val="120000"/>
              </a:lnSpc>
              <a:buFont typeface="Arial" panose="020B0604020202020204" pitchFamily="34" charset="0"/>
              <a:buChar char="•"/>
            </a:pPr>
            <a:r>
              <a:rPr lang="en-US" sz="6000" dirty="0">
                <a:solidFill>
                  <a:schemeClr val="tx1"/>
                </a:solidFill>
                <a:latin typeface="Segoe UI  "/>
              </a:rPr>
              <a:t>Vacancies are reported to local COC’s through Homeless Management Information System (HMIS) and during service coordination meetings.</a:t>
            </a:r>
          </a:p>
          <a:p>
            <a:pPr marL="285750" indent="-285750">
              <a:lnSpc>
                <a:spcPct val="120000"/>
              </a:lnSpc>
              <a:buFont typeface="Arial" panose="020B0604020202020204" pitchFamily="34" charset="0"/>
              <a:buChar char="•"/>
            </a:pPr>
            <a:r>
              <a:rPr lang="en-US" sz="6000" dirty="0">
                <a:solidFill>
                  <a:schemeClr val="tx1"/>
                </a:solidFill>
                <a:latin typeface="Segoe UI  "/>
              </a:rPr>
              <a:t>Unlike other VA services, GPD provides transitional housing to Veterans who may not be eligible for VHA or VBA. Veterans are eligible if they served, regardless of length of time, in the </a:t>
            </a:r>
            <a:r>
              <a:rPr lang="en-US" sz="6000" u="sng" dirty="0">
                <a:solidFill>
                  <a:schemeClr val="tx1"/>
                </a:solidFill>
                <a:latin typeface="Segoe UI  "/>
              </a:rPr>
              <a:t>active</a:t>
            </a:r>
            <a:r>
              <a:rPr lang="en-US" sz="6000" dirty="0">
                <a:solidFill>
                  <a:schemeClr val="tx1"/>
                </a:solidFill>
                <a:latin typeface="Segoe UI  "/>
              </a:rPr>
              <a:t> military, naval, or air service, and were discharged or released from conditions </a:t>
            </a:r>
            <a:r>
              <a:rPr lang="en-US" sz="6000" u="sng" dirty="0">
                <a:solidFill>
                  <a:schemeClr val="tx1"/>
                </a:solidFill>
                <a:latin typeface="Segoe UI  "/>
              </a:rPr>
              <a:t>other than Dishonorable</a:t>
            </a:r>
            <a:r>
              <a:rPr lang="en-US" sz="6000" dirty="0">
                <a:solidFill>
                  <a:schemeClr val="tx1"/>
                </a:solidFill>
                <a:latin typeface="Segoe UI  "/>
              </a:rPr>
              <a:t>.  Anyone with a Bad Conduct discharge from a </a:t>
            </a:r>
            <a:r>
              <a:rPr lang="en-US" sz="6000" u="sng" dirty="0">
                <a:solidFill>
                  <a:schemeClr val="tx1"/>
                </a:solidFill>
                <a:latin typeface="Segoe UI  "/>
              </a:rPr>
              <a:t>general court-martial are ineligible</a:t>
            </a:r>
            <a:r>
              <a:rPr lang="en-US" sz="6000" dirty="0">
                <a:solidFill>
                  <a:schemeClr val="tx1"/>
                </a:solidFill>
                <a:latin typeface="Segoe UI  "/>
              </a:rPr>
              <a:t>, anyone with a Bad Conduct discharge from a </a:t>
            </a:r>
            <a:r>
              <a:rPr lang="en-US" sz="6000" u="sng" dirty="0">
                <a:solidFill>
                  <a:schemeClr val="tx1"/>
                </a:solidFill>
                <a:latin typeface="Segoe UI  "/>
              </a:rPr>
              <a:t>special court-martial is eligible</a:t>
            </a:r>
            <a:r>
              <a:rPr lang="en-US" sz="6000" dirty="0">
                <a:solidFill>
                  <a:schemeClr val="tx1"/>
                </a:solidFill>
                <a:latin typeface="Segoe UI  "/>
              </a:rPr>
              <a:t>.  </a:t>
            </a:r>
          </a:p>
          <a:p>
            <a:pPr marL="285750" indent="-285750">
              <a:lnSpc>
                <a:spcPct val="120000"/>
              </a:lnSpc>
              <a:buFont typeface="Arial" panose="020B0604020202020204" pitchFamily="34" charset="0"/>
              <a:buChar char="•"/>
            </a:pPr>
            <a:r>
              <a:rPr lang="en-US" sz="6000" dirty="0">
                <a:solidFill>
                  <a:schemeClr val="tx1"/>
                </a:solidFill>
                <a:latin typeface="Segoe UI  "/>
              </a:rPr>
              <a:t>Our local GPD Program is run by the </a:t>
            </a:r>
            <a:r>
              <a:rPr lang="en-US" sz="6000" b="1" dirty="0">
                <a:solidFill>
                  <a:schemeClr val="tx1"/>
                </a:solidFill>
                <a:latin typeface="Segoe UI  "/>
              </a:rPr>
              <a:t>Judeo-Christian Outreach Center (JCOC) in Virginia Beach</a:t>
            </a:r>
            <a:r>
              <a:rPr lang="en-US" sz="6000" dirty="0">
                <a:solidFill>
                  <a:schemeClr val="tx1"/>
                </a:solidFill>
                <a:latin typeface="Segoe UI  "/>
              </a:rPr>
              <a:t>.  They have 16 beds (12 single males and 4 single females).  Veterans work with a case manager on their permanent housing goals; generally, they are discharged within 6-9 months depending on barriers and vulnerabilities but have up to 1 year to stay in the program.</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dirty="0">
              <a:latin typeface="Georgia" panose="02040502050405020303" pitchFamily="18" charset="0"/>
            </a:endParaRPr>
          </a:p>
          <a:p>
            <a:endParaRPr lang="en-US" dirty="0"/>
          </a:p>
        </p:txBody>
      </p:sp>
    </p:spTree>
    <p:extLst>
      <p:ext uri="{BB962C8B-B14F-4D97-AF65-F5344CB8AC3E}">
        <p14:creationId xmlns:p14="http://schemas.microsoft.com/office/powerpoint/2010/main" val="3443884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65C6-37C9-43F7-9904-BC217E3105D8}"/>
              </a:ext>
            </a:extLst>
          </p:cNvPr>
          <p:cNvSpPr>
            <a:spLocks noGrp="1"/>
          </p:cNvSpPr>
          <p:nvPr>
            <p:ph type="title"/>
          </p:nvPr>
        </p:nvSpPr>
        <p:spPr/>
        <p:txBody>
          <a:bodyPr>
            <a:normAutofit/>
          </a:bodyPr>
          <a:lstStyle/>
          <a:p>
            <a:r>
              <a:rPr lang="en-US" sz="3600" b="1" dirty="0">
                <a:solidFill>
                  <a:schemeClr val="tx1"/>
                </a:solidFill>
                <a:latin typeface="Impact" panose="020B0806030902050204" pitchFamily="34" charset="0"/>
              </a:rPr>
              <a:t>Contract Programs</a:t>
            </a:r>
          </a:p>
        </p:txBody>
      </p:sp>
      <p:sp>
        <p:nvSpPr>
          <p:cNvPr id="3" name="Content Placeholder 2">
            <a:extLst>
              <a:ext uri="{FF2B5EF4-FFF2-40B4-BE49-F238E27FC236}">
                <a16:creationId xmlns:a16="http://schemas.microsoft.com/office/drawing/2014/main" id="{97C05BEE-571B-4340-85DE-8683EAB676B3}"/>
              </a:ext>
            </a:extLst>
          </p:cNvPr>
          <p:cNvSpPr>
            <a:spLocks noGrp="1"/>
          </p:cNvSpPr>
          <p:nvPr>
            <p:ph sz="quarter" idx="10"/>
          </p:nvPr>
        </p:nvSpPr>
        <p:spPr>
          <a:xfrm>
            <a:off x="521207" y="2552700"/>
            <a:ext cx="8422767" cy="3857244"/>
          </a:xfrm>
        </p:spPr>
        <p:txBody>
          <a:bodyPr>
            <a:normAutofit/>
          </a:bodyPr>
          <a:lstStyle/>
          <a:p>
            <a:pPr marL="342900" indent="-342900">
              <a:lnSpc>
                <a:spcPct val="100000"/>
              </a:lnSpc>
              <a:buFont typeface="Arial" panose="020B0604020202020204" pitchFamily="34" charset="0"/>
              <a:buChar char="•"/>
            </a:pPr>
            <a:r>
              <a:rPr lang="en-US" sz="1600" b="1" dirty="0">
                <a:solidFill>
                  <a:schemeClr val="tx1"/>
                </a:solidFill>
              </a:rPr>
              <a:t>The</a:t>
            </a:r>
            <a:r>
              <a:rPr lang="en-US" sz="1600" b="1" dirty="0">
                <a:solidFill>
                  <a:schemeClr val="tx1"/>
                </a:solidFill>
                <a:cs typeface="Segoe UI"/>
              </a:rPr>
              <a:t> Salvation Army Hope Center Emergency Men's Shelter VA Contract Program:</a:t>
            </a:r>
            <a:r>
              <a:rPr lang="en-US" sz="1600" dirty="0">
                <a:solidFill>
                  <a:schemeClr val="tx1"/>
                </a:solidFill>
                <a:cs typeface="Segoe UI"/>
              </a:rPr>
              <a:t> Up to six beds of barracks-style shelter within operating shelter and day program in Norfolk; allowed to stay inside during daytime hours. Meals, case management, and basic transportation are provided. Average length of stay is one week up to three months.   </a:t>
            </a:r>
          </a:p>
          <a:p>
            <a:pPr marL="342900" indent="-342900">
              <a:lnSpc>
                <a:spcPct val="100000"/>
              </a:lnSpc>
              <a:buFont typeface="Arial" panose="020B0604020202020204" pitchFamily="34" charset="0"/>
              <a:buChar char="•"/>
            </a:pPr>
            <a:r>
              <a:rPr lang="en-US" sz="1600" b="1" dirty="0">
                <a:solidFill>
                  <a:schemeClr val="tx1"/>
                </a:solidFill>
                <a:cs typeface="Segoe UI"/>
              </a:rPr>
              <a:t>LINK Mental Health Rehabilitative Shelter Program: </a:t>
            </a:r>
            <a:r>
              <a:rPr lang="en-US" sz="1600" dirty="0">
                <a:solidFill>
                  <a:schemeClr val="tx1"/>
                </a:solidFill>
                <a:cs typeface="Segoe UI"/>
              </a:rPr>
              <a:t>Up to seven male beds of transitional rehabilitative shelter in a home-like setting (at two different locations in Oyster Point/Denbigh area of Newport News). Chronically homeless Veterans, Veterans with a history of mental health or substance abuse issues (must be stable at admission), and homeless Veterans recovering from acute medical conditions/procedures are highest priority. Focus is on Recovery goals, practicing independent living skills, and obtaining housing. Average stay is one to six months.   </a:t>
            </a:r>
            <a:endParaRPr lang="en-US" sz="1600" dirty="0">
              <a:solidFill>
                <a:schemeClr val="tx1"/>
              </a:solidFill>
            </a:endParaRPr>
          </a:p>
        </p:txBody>
      </p:sp>
      <p:pic>
        <p:nvPicPr>
          <p:cNvPr id="5" name="Picture 4" descr="A picture containing furniture, seat, chair, empty&#10;&#10;Description automatically generated">
            <a:extLst>
              <a:ext uri="{FF2B5EF4-FFF2-40B4-BE49-F238E27FC236}">
                <a16:creationId xmlns:a16="http://schemas.microsoft.com/office/drawing/2014/main" id="{F8ED4E30-E7A7-4312-B681-581F78FFBD21}"/>
              </a:ext>
            </a:extLst>
          </p:cNvPr>
          <p:cNvPicPr>
            <a:picLocks noChangeAspect="1"/>
          </p:cNvPicPr>
          <p:nvPr/>
        </p:nvPicPr>
        <p:blipFill>
          <a:blip r:embed="rId2"/>
          <a:stretch>
            <a:fillRect/>
          </a:stretch>
        </p:blipFill>
        <p:spPr>
          <a:xfrm>
            <a:off x="8927597" y="2880515"/>
            <a:ext cx="3028944" cy="3028944"/>
          </a:xfrm>
          <a:prstGeom prst="rect">
            <a:avLst/>
          </a:prstGeom>
        </p:spPr>
      </p:pic>
      <p:sp>
        <p:nvSpPr>
          <p:cNvPr id="6" name="TextBox 5">
            <a:extLst>
              <a:ext uri="{FF2B5EF4-FFF2-40B4-BE49-F238E27FC236}">
                <a16:creationId xmlns:a16="http://schemas.microsoft.com/office/drawing/2014/main" id="{433A1192-1FD2-4ABB-99F4-D12F51BFC3EB}"/>
              </a:ext>
            </a:extLst>
          </p:cNvPr>
          <p:cNvSpPr txBox="1"/>
          <p:nvPr/>
        </p:nvSpPr>
        <p:spPr>
          <a:xfrm>
            <a:off x="521207" y="1307217"/>
            <a:ext cx="10525125" cy="1354217"/>
          </a:xfrm>
          <a:prstGeom prst="rect">
            <a:avLst/>
          </a:prstGeom>
          <a:noFill/>
        </p:spPr>
        <p:txBody>
          <a:bodyPr wrap="square" rtlCol="0">
            <a:spAutoFit/>
          </a:bodyPr>
          <a:lstStyle/>
          <a:p>
            <a:r>
              <a:rPr lang="en-US" sz="1600" b="1" dirty="0"/>
              <a:t>HCHV CERS – HCHV Contract Emergency Rehabilitative Shelter Programs: Contracts awarded via competitive process to local non-profits to provide rehabilitative care and emergency or bridge housing for literally homeless Veterans. Veterans must be capable of managing ADL's independently and have identified Housing or Rehab goals. There is currently no funding for new contract programs.</a:t>
            </a:r>
            <a:endParaRPr lang="en-US" sz="1600" b="1" dirty="0">
              <a:cs typeface="Segoe UI"/>
            </a:endParaRPr>
          </a:p>
          <a:p>
            <a:endParaRPr lang="en-US" dirty="0"/>
          </a:p>
        </p:txBody>
      </p:sp>
    </p:spTree>
    <p:extLst>
      <p:ext uri="{BB962C8B-B14F-4D97-AF65-F5344CB8AC3E}">
        <p14:creationId xmlns:p14="http://schemas.microsoft.com/office/powerpoint/2010/main" val="326266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3600" dirty="0">
                <a:solidFill>
                  <a:schemeClr val="tx1"/>
                </a:solidFill>
                <a:latin typeface="Impact" panose="020B0806030902050204" pitchFamily="34" charset="0"/>
                <a:cs typeface="Segoe UI Light" panose="020B0502040204020203" pitchFamily="34" charset="0"/>
              </a:rPr>
              <a:t>Veterans Justice Outreach (VJO)</a:t>
            </a:r>
            <a:endParaRPr lang="en-US" sz="3600" dirty="0">
              <a:solidFill>
                <a:schemeClr val="tx1"/>
              </a:solidFill>
              <a:latin typeface="Segoe UI Light" panose="020B0502040204020203" pitchFamily="34" charset="0"/>
              <a:cs typeface="Segoe UI Light" panose="020B0502040204020203" pitchFamily="34" charset="0"/>
            </a:endParaRPr>
          </a:p>
        </p:txBody>
      </p:sp>
      <p:sp>
        <p:nvSpPr>
          <p:cNvPr id="38" name="Content Placeholder 17"/>
          <p:cNvSpPr txBox="1">
            <a:spLocks/>
          </p:cNvSpPr>
          <p:nvPr/>
        </p:nvSpPr>
        <p:spPr>
          <a:xfrm>
            <a:off x="541608" y="1484243"/>
            <a:ext cx="7714495" cy="4925701"/>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defRPr/>
            </a:pPr>
            <a:endParaRPr lang="en-US" sz="2000" dirty="0"/>
          </a:p>
          <a:p>
            <a:r>
              <a:rPr lang="en-US" sz="2600" b="1" dirty="0">
                <a:solidFill>
                  <a:schemeClr val="tx1"/>
                </a:solidFill>
              </a:rPr>
              <a:t>“Veterans Justice Outreach (VJO) initiative is to avoid the unnecessary criminalization of mental illness and extended incarceration among Veterans by ensuring that eligible Veterans in contact with the criminal justice system have access to (a) Veterans Health Administration (VHA) mental health and substance abuse services with appropriate, and (b) Other VA services and benefits as appropriate.” </a:t>
            </a:r>
            <a:r>
              <a:rPr lang="en-US" sz="2600" i="1" dirty="0">
                <a:solidFill>
                  <a:schemeClr val="tx1"/>
                </a:solidFill>
              </a:rPr>
              <a:t>Source: Department of Veterans Affairs, April 30, 2009. Information Letter from Under Secretary for Health.   </a:t>
            </a:r>
          </a:p>
          <a:p>
            <a:r>
              <a:rPr lang="en-US" sz="2600" b="1" u="sng" dirty="0">
                <a:solidFill>
                  <a:schemeClr val="tx1"/>
                </a:solidFill>
              </a:rPr>
              <a:t>Typical Functions</a:t>
            </a:r>
            <a:r>
              <a:rPr lang="en-US" sz="2600" b="1" dirty="0">
                <a:solidFill>
                  <a:schemeClr val="tx1"/>
                </a:solidFill>
              </a:rPr>
              <a:t>: </a:t>
            </a:r>
            <a:r>
              <a:rPr lang="en-US" sz="2600" dirty="0">
                <a:solidFill>
                  <a:schemeClr val="tx1"/>
                </a:solidFill>
              </a:rPr>
              <a:t>point of contact at the Veterans Affairs Medical Center (VAMC) for the criminal justice community (e.g., courts and legal system, law enforcement, and jails); assessment of Veteran healthcare needs and identification of VA and/or community-based services; case management; and case coordination services. </a:t>
            </a:r>
          </a:p>
          <a:p>
            <a:r>
              <a:rPr lang="en-US" sz="2600" b="1" dirty="0">
                <a:solidFill>
                  <a:schemeClr val="tx1"/>
                </a:solidFill>
              </a:rPr>
              <a:t>The VJO Specialist is a healthcare provider, typically a Social Worker, who can serve in a reporting, referral, and educational context — </a:t>
            </a:r>
            <a:r>
              <a:rPr lang="en-US" sz="2600" b="1" u="sng" dirty="0">
                <a:solidFill>
                  <a:schemeClr val="tx1"/>
                </a:solidFill>
              </a:rPr>
              <a:t>NOT</a:t>
            </a:r>
            <a:r>
              <a:rPr lang="en-US" sz="2600" b="1" dirty="0">
                <a:solidFill>
                  <a:schemeClr val="tx1"/>
                </a:solidFill>
              </a:rPr>
              <a:t> as an attorney or legal advocate.</a:t>
            </a:r>
          </a:p>
          <a:p>
            <a:endParaRPr lang="en-US" dirty="0"/>
          </a:p>
          <a:p>
            <a:pPr marL="0" indent="0">
              <a:buNone/>
            </a:pPr>
            <a:r>
              <a:rPr lang="en-US" dirty="0"/>
              <a:t> </a:t>
            </a:r>
          </a:p>
          <a:p>
            <a:pPr>
              <a:spcAft>
                <a:spcPts val="600"/>
              </a:spcAft>
              <a:defRPr/>
            </a:pPr>
            <a:endParaRPr lang="en-US" sz="2000" dirty="0"/>
          </a:p>
          <a:p>
            <a:pPr>
              <a:spcAft>
                <a:spcPts val="600"/>
              </a:spcAft>
              <a:defRPr/>
            </a:pPr>
            <a:endParaRPr lang="en-US" sz="2000" b="1" dirty="0">
              <a:latin typeface="Segoe UI" panose="020B0502040204020203" pitchFamily="34" charset="0"/>
              <a:cs typeface="Segoe UI" panose="020B0502040204020203" pitchFamily="34" charset="0"/>
            </a:endParaRPr>
          </a:p>
          <a:p>
            <a:pPr marL="0" indent="0">
              <a:spcAft>
                <a:spcPts val="600"/>
              </a:spcAft>
              <a:buNone/>
              <a:defRPr/>
            </a:pPr>
            <a:endParaRPr lang="en-US"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34316620-21BE-4FB1-8648-CD630BECC1A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57576" y="2156436"/>
            <a:ext cx="2705361" cy="2915174"/>
          </a:xfrm>
          <a:prstGeom prst="rect">
            <a:avLst/>
          </a:prstGeom>
        </p:spPr>
      </p:pic>
      <p:sp>
        <p:nvSpPr>
          <p:cNvPr id="4" name="TextBox 3">
            <a:extLst>
              <a:ext uri="{FF2B5EF4-FFF2-40B4-BE49-F238E27FC236}">
                <a16:creationId xmlns:a16="http://schemas.microsoft.com/office/drawing/2014/main" id="{F9506D30-6D99-487F-BC29-5399B92B1738}"/>
              </a:ext>
            </a:extLst>
          </p:cNvPr>
          <p:cNvSpPr txBox="1"/>
          <p:nvPr/>
        </p:nvSpPr>
        <p:spPr>
          <a:xfrm>
            <a:off x="2913795" y="6858000"/>
            <a:ext cx="6364410" cy="230832"/>
          </a:xfrm>
          <a:prstGeom prst="rect">
            <a:avLst/>
          </a:prstGeom>
          <a:noFill/>
        </p:spPr>
        <p:txBody>
          <a:bodyPr wrap="square" rtlCol="0">
            <a:spAutoFit/>
          </a:bodyPr>
          <a:lstStyle/>
          <a:p>
            <a:r>
              <a:rPr lang="en-US" sz="900">
                <a:hlinkClick r:id="rId3" tooltip="https://tr.wikipedia.org/wiki/Dosya:Altan.jp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134108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25A0713-A64B-439B-91E9-551CE2BAEA8D}" vid="{FD9CE0B8-0910-4446-AF74-F335AEE71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0072C5-DDE0-4258-BA7A-4D4B80DFA63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E8C63A-4744-4DE4-BB49-0FF0B5375C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{294D7464-0801-4851-A92E-8D0796D88365}tf10001108_win32</Template>
  <TotalTime>0</TotalTime>
  <Words>3385</Words>
  <Application>Microsoft Office PowerPoint</Application>
  <PresentationFormat>Widescreen</PresentationFormat>
  <Paragraphs>178</Paragraphs>
  <Slides>25</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Arial</vt:lpstr>
      <vt:lpstr>Calibri</vt:lpstr>
      <vt:lpstr>Georgia</vt:lpstr>
      <vt:lpstr>Impact</vt:lpstr>
      <vt:lpstr>Segoe UI</vt:lpstr>
      <vt:lpstr>Segoe UI  </vt:lpstr>
      <vt:lpstr>Segoe UI Light</vt:lpstr>
      <vt:lpstr>Wingdings</vt:lpstr>
      <vt:lpstr>WelcomeDoc</vt:lpstr>
      <vt:lpstr>Packager Shell Object</vt:lpstr>
      <vt:lpstr>Hampton VA Medical Center Homeless Programs</vt:lpstr>
      <vt:lpstr>Overview</vt:lpstr>
      <vt:lpstr>Who We Are And Who We Serve</vt:lpstr>
      <vt:lpstr>Why We Serve</vt:lpstr>
      <vt:lpstr>What We Provide</vt:lpstr>
      <vt:lpstr>Programs We Offer</vt:lpstr>
      <vt:lpstr>Grant and Per Diem Program (GPD)</vt:lpstr>
      <vt:lpstr>Contract Programs</vt:lpstr>
      <vt:lpstr>Veterans Justice Outreach (VJO)</vt:lpstr>
      <vt:lpstr>Health Care for Re-entry Veterans (HCRV)</vt:lpstr>
      <vt:lpstr>Homeless Veteran Community Employment Services</vt:lpstr>
      <vt:lpstr>Homeless Veteran Community Employment Services cont’d</vt:lpstr>
      <vt:lpstr>Homeless Patient Aligned Care Team (HPACT)</vt:lpstr>
      <vt:lpstr>VA Housing Programs</vt:lpstr>
      <vt:lpstr>Eligibility Criteria</vt:lpstr>
      <vt:lpstr>How to Get Connected to Services</vt:lpstr>
      <vt:lpstr>Hotlines</vt:lpstr>
      <vt:lpstr>How You Can Help</vt:lpstr>
      <vt:lpstr>Tips to Remember</vt:lpstr>
      <vt:lpstr>HUD-VASH</vt:lpstr>
      <vt:lpstr>HUD-VASH continued</vt:lpstr>
      <vt:lpstr>HUD-VASH continued</vt:lpstr>
      <vt:lpstr>Wrap-Up</vt:lpstr>
      <vt:lpstr>Program Brochures and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2020-09-10T00:48:29Z</dcterms:created>
  <dcterms:modified xsi:type="dcterms:W3CDTF">2023-03-13T15:18:31Z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