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8"/>
  </p:notesMasterIdLst>
  <p:sldIdLst>
    <p:sldId id="373" r:id="rId2"/>
    <p:sldId id="260" r:id="rId3"/>
    <p:sldId id="263" r:id="rId4"/>
    <p:sldId id="393" r:id="rId5"/>
    <p:sldId id="376" r:id="rId6"/>
    <p:sldId id="392" r:id="rId7"/>
    <p:sldId id="389" r:id="rId8"/>
    <p:sldId id="390" r:id="rId9"/>
    <p:sldId id="382" r:id="rId10"/>
    <p:sldId id="383" r:id="rId11"/>
    <p:sldId id="381" r:id="rId12"/>
    <p:sldId id="384" r:id="rId13"/>
    <p:sldId id="386" r:id="rId14"/>
    <p:sldId id="374" r:id="rId15"/>
    <p:sldId id="257" r:id="rId16"/>
    <p:sldId id="35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2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9B16C-F60B-4B9C-B2F9-56987300734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EED1B75-A40D-4FFF-B11B-8F0D3614FD20}">
      <dgm:prSet/>
      <dgm:spPr/>
      <dgm:t>
        <a:bodyPr/>
        <a:lstStyle/>
        <a:p>
          <a:r>
            <a:rPr lang="en-US"/>
            <a:t>How many chapters have reached goal?  </a:t>
          </a:r>
        </a:p>
      </dgm:t>
    </dgm:pt>
    <dgm:pt modelId="{94C28566-715F-45EB-BE58-80AC3BC0E6BB}" type="parTrans" cxnId="{C2670B22-774B-401C-A9C0-6E8098CB7F03}">
      <dgm:prSet/>
      <dgm:spPr/>
      <dgm:t>
        <a:bodyPr/>
        <a:lstStyle/>
        <a:p>
          <a:endParaRPr lang="en-US"/>
        </a:p>
      </dgm:t>
    </dgm:pt>
    <dgm:pt modelId="{BD5A7D7B-59FA-469D-930E-92B62ED0C432}" type="sibTrans" cxnId="{C2670B22-774B-401C-A9C0-6E8098CB7F03}">
      <dgm:prSet/>
      <dgm:spPr/>
      <dgm:t>
        <a:bodyPr/>
        <a:lstStyle/>
        <a:p>
          <a:endParaRPr lang="en-US"/>
        </a:p>
      </dgm:t>
    </dgm:pt>
    <dgm:pt modelId="{D016F983-D27D-4CBC-B47F-72FCA1131E46}">
      <dgm:prSet/>
      <dgm:spPr/>
      <dgm:t>
        <a:bodyPr/>
        <a:lstStyle/>
        <a:p>
          <a:r>
            <a:rPr lang="en-US"/>
            <a:t>How many members do we need to recruit for Department?</a:t>
          </a:r>
        </a:p>
      </dgm:t>
    </dgm:pt>
    <dgm:pt modelId="{3B1E3C93-B211-4A1F-AAAB-3F36994AF9A3}" type="parTrans" cxnId="{6432C48A-06B4-4DC8-8BE9-691C1FAF602A}">
      <dgm:prSet/>
      <dgm:spPr/>
      <dgm:t>
        <a:bodyPr/>
        <a:lstStyle/>
        <a:p>
          <a:endParaRPr lang="en-US"/>
        </a:p>
      </dgm:t>
    </dgm:pt>
    <dgm:pt modelId="{D5FFD29B-FB57-43E7-BCC5-28F729C8F06B}" type="sibTrans" cxnId="{6432C48A-06B4-4DC8-8BE9-691C1FAF602A}">
      <dgm:prSet/>
      <dgm:spPr/>
      <dgm:t>
        <a:bodyPr/>
        <a:lstStyle/>
        <a:p>
          <a:endParaRPr lang="en-US"/>
        </a:p>
      </dgm:t>
    </dgm:pt>
    <dgm:pt modelId="{FA0B9ADA-BC8E-4A21-8331-3D97AD9ED720}">
      <dgm:prSet/>
      <dgm:spPr/>
      <dgm:t>
        <a:bodyPr/>
        <a:lstStyle/>
        <a:p>
          <a:r>
            <a:rPr lang="en-US"/>
            <a:t>How are we doing for March Membership Madness? </a:t>
          </a:r>
        </a:p>
      </dgm:t>
    </dgm:pt>
    <dgm:pt modelId="{8BFEE5A4-E401-4456-87F5-FC337FBC879F}" type="parTrans" cxnId="{82B0085B-A0C1-4411-A17B-FDE9F9050DC8}">
      <dgm:prSet/>
      <dgm:spPr/>
      <dgm:t>
        <a:bodyPr/>
        <a:lstStyle/>
        <a:p>
          <a:endParaRPr lang="en-US"/>
        </a:p>
      </dgm:t>
    </dgm:pt>
    <dgm:pt modelId="{8C32D965-5A98-40D9-8F94-84C738A90E64}" type="sibTrans" cxnId="{82B0085B-A0C1-4411-A17B-FDE9F9050DC8}">
      <dgm:prSet/>
      <dgm:spPr/>
      <dgm:t>
        <a:bodyPr/>
        <a:lstStyle/>
        <a:p>
          <a:endParaRPr lang="en-US"/>
        </a:p>
      </dgm:t>
    </dgm:pt>
    <dgm:pt modelId="{CA3DAD30-F434-4073-AF6A-879CF5AD587C}">
      <dgm:prSet/>
      <dgm:spPr/>
      <dgm:t>
        <a:bodyPr/>
        <a:lstStyle/>
        <a:p>
          <a:r>
            <a:rPr lang="en-US"/>
            <a:t>Are chapters participating with monthly training?</a:t>
          </a:r>
        </a:p>
      </dgm:t>
    </dgm:pt>
    <dgm:pt modelId="{9E8B9CD2-785B-4717-82C2-156914567FCB}" type="parTrans" cxnId="{FBFA6921-7C35-4B03-8D55-FDBAEC34DC49}">
      <dgm:prSet/>
      <dgm:spPr/>
      <dgm:t>
        <a:bodyPr/>
        <a:lstStyle/>
        <a:p>
          <a:endParaRPr lang="en-US"/>
        </a:p>
      </dgm:t>
    </dgm:pt>
    <dgm:pt modelId="{8B2F3C70-D5AF-4BD2-89E4-04928456F86B}" type="sibTrans" cxnId="{FBFA6921-7C35-4B03-8D55-FDBAEC34DC49}">
      <dgm:prSet/>
      <dgm:spPr/>
      <dgm:t>
        <a:bodyPr/>
        <a:lstStyle/>
        <a:p>
          <a:endParaRPr lang="en-US"/>
        </a:p>
      </dgm:t>
    </dgm:pt>
    <dgm:pt modelId="{C8802E7F-0526-2B40-8138-247189C4D169}" type="pres">
      <dgm:prSet presAssocID="{0449B16C-F60B-4B9C-B2F9-569873007349}" presName="outerComposite" presStyleCnt="0">
        <dgm:presLayoutVars>
          <dgm:chMax val="5"/>
          <dgm:dir/>
          <dgm:resizeHandles val="exact"/>
        </dgm:presLayoutVars>
      </dgm:prSet>
      <dgm:spPr/>
    </dgm:pt>
    <dgm:pt modelId="{0289DA9B-DC81-4140-AECA-3D87F8B6E884}" type="pres">
      <dgm:prSet presAssocID="{0449B16C-F60B-4B9C-B2F9-569873007349}" presName="dummyMaxCanvas" presStyleCnt="0">
        <dgm:presLayoutVars/>
      </dgm:prSet>
      <dgm:spPr/>
    </dgm:pt>
    <dgm:pt modelId="{0E7E47A7-912A-254C-BE58-8E823BB4F86C}" type="pres">
      <dgm:prSet presAssocID="{0449B16C-F60B-4B9C-B2F9-569873007349}" presName="FourNodes_1" presStyleLbl="node1" presStyleIdx="0" presStyleCnt="4">
        <dgm:presLayoutVars>
          <dgm:bulletEnabled val="1"/>
        </dgm:presLayoutVars>
      </dgm:prSet>
      <dgm:spPr/>
    </dgm:pt>
    <dgm:pt modelId="{80B79215-032E-8341-AE31-CBAE062DA794}" type="pres">
      <dgm:prSet presAssocID="{0449B16C-F60B-4B9C-B2F9-569873007349}" presName="FourNodes_2" presStyleLbl="node1" presStyleIdx="1" presStyleCnt="4">
        <dgm:presLayoutVars>
          <dgm:bulletEnabled val="1"/>
        </dgm:presLayoutVars>
      </dgm:prSet>
      <dgm:spPr/>
    </dgm:pt>
    <dgm:pt modelId="{7449F401-4D5C-DE4D-99CA-491988F5CBC8}" type="pres">
      <dgm:prSet presAssocID="{0449B16C-F60B-4B9C-B2F9-569873007349}" presName="FourNodes_3" presStyleLbl="node1" presStyleIdx="2" presStyleCnt="4">
        <dgm:presLayoutVars>
          <dgm:bulletEnabled val="1"/>
        </dgm:presLayoutVars>
      </dgm:prSet>
      <dgm:spPr/>
    </dgm:pt>
    <dgm:pt modelId="{5C2FF3F0-AEA2-784D-9E85-B3A24F861515}" type="pres">
      <dgm:prSet presAssocID="{0449B16C-F60B-4B9C-B2F9-569873007349}" presName="FourNodes_4" presStyleLbl="node1" presStyleIdx="3" presStyleCnt="4">
        <dgm:presLayoutVars>
          <dgm:bulletEnabled val="1"/>
        </dgm:presLayoutVars>
      </dgm:prSet>
      <dgm:spPr/>
    </dgm:pt>
    <dgm:pt modelId="{D02AF941-3924-7D4A-A4F3-AC1E98A4A441}" type="pres">
      <dgm:prSet presAssocID="{0449B16C-F60B-4B9C-B2F9-569873007349}" presName="FourConn_1-2" presStyleLbl="fgAccFollowNode1" presStyleIdx="0" presStyleCnt="3">
        <dgm:presLayoutVars>
          <dgm:bulletEnabled val="1"/>
        </dgm:presLayoutVars>
      </dgm:prSet>
      <dgm:spPr/>
    </dgm:pt>
    <dgm:pt modelId="{6F83078A-C4CD-0A42-A9D7-C7C33EB076BA}" type="pres">
      <dgm:prSet presAssocID="{0449B16C-F60B-4B9C-B2F9-569873007349}" presName="FourConn_2-3" presStyleLbl="fgAccFollowNode1" presStyleIdx="1" presStyleCnt="3">
        <dgm:presLayoutVars>
          <dgm:bulletEnabled val="1"/>
        </dgm:presLayoutVars>
      </dgm:prSet>
      <dgm:spPr/>
    </dgm:pt>
    <dgm:pt modelId="{52603210-E9F4-2C4C-9DE6-F15F8A092A7A}" type="pres">
      <dgm:prSet presAssocID="{0449B16C-F60B-4B9C-B2F9-569873007349}" presName="FourConn_3-4" presStyleLbl="fgAccFollowNode1" presStyleIdx="2" presStyleCnt="3">
        <dgm:presLayoutVars>
          <dgm:bulletEnabled val="1"/>
        </dgm:presLayoutVars>
      </dgm:prSet>
      <dgm:spPr/>
    </dgm:pt>
    <dgm:pt modelId="{FA79C314-4F96-214A-90B2-89A88AC5BCDC}" type="pres">
      <dgm:prSet presAssocID="{0449B16C-F60B-4B9C-B2F9-569873007349}" presName="FourNodes_1_text" presStyleLbl="node1" presStyleIdx="3" presStyleCnt="4">
        <dgm:presLayoutVars>
          <dgm:bulletEnabled val="1"/>
        </dgm:presLayoutVars>
      </dgm:prSet>
      <dgm:spPr/>
    </dgm:pt>
    <dgm:pt modelId="{478C16F0-EF80-D14B-B735-AF056B2E5E2C}" type="pres">
      <dgm:prSet presAssocID="{0449B16C-F60B-4B9C-B2F9-569873007349}" presName="FourNodes_2_text" presStyleLbl="node1" presStyleIdx="3" presStyleCnt="4">
        <dgm:presLayoutVars>
          <dgm:bulletEnabled val="1"/>
        </dgm:presLayoutVars>
      </dgm:prSet>
      <dgm:spPr/>
    </dgm:pt>
    <dgm:pt modelId="{C3BCB356-C919-5C4B-99F1-336DEC8487C2}" type="pres">
      <dgm:prSet presAssocID="{0449B16C-F60B-4B9C-B2F9-569873007349}" presName="FourNodes_3_text" presStyleLbl="node1" presStyleIdx="3" presStyleCnt="4">
        <dgm:presLayoutVars>
          <dgm:bulletEnabled val="1"/>
        </dgm:presLayoutVars>
      </dgm:prSet>
      <dgm:spPr/>
    </dgm:pt>
    <dgm:pt modelId="{167F8EC4-6691-7446-B15E-100DAE2884B5}" type="pres">
      <dgm:prSet presAssocID="{0449B16C-F60B-4B9C-B2F9-56987300734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BC6FF01-B029-4A42-98B0-BDAF40053DA2}" type="presOf" srcId="{BD5A7D7B-59FA-469D-930E-92B62ED0C432}" destId="{D02AF941-3924-7D4A-A4F3-AC1E98A4A441}" srcOrd="0" destOrd="0" presId="urn:microsoft.com/office/officeart/2005/8/layout/vProcess5"/>
    <dgm:cxn modelId="{84482E03-BAD6-1447-80E3-935B59B27C26}" type="presOf" srcId="{3EED1B75-A40D-4FFF-B11B-8F0D3614FD20}" destId="{FA79C314-4F96-214A-90B2-89A88AC5BCDC}" srcOrd="1" destOrd="0" presId="urn:microsoft.com/office/officeart/2005/8/layout/vProcess5"/>
    <dgm:cxn modelId="{C300E108-57FA-F14D-A493-1E04F047CCF0}" type="presOf" srcId="{CA3DAD30-F434-4073-AF6A-879CF5AD587C}" destId="{167F8EC4-6691-7446-B15E-100DAE2884B5}" srcOrd="1" destOrd="0" presId="urn:microsoft.com/office/officeart/2005/8/layout/vProcess5"/>
    <dgm:cxn modelId="{27C7FE17-44F2-654C-A75F-3546B108445D}" type="presOf" srcId="{CA3DAD30-F434-4073-AF6A-879CF5AD587C}" destId="{5C2FF3F0-AEA2-784D-9E85-B3A24F861515}" srcOrd="0" destOrd="0" presId="urn:microsoft.com/office/officeart/2005/8/layout/vProcess5"/>
    <dgm:cxn modelId="{FBFA6921-7C35-4B03-8D55-FDBAEC34DC49}" srcId="{0449B16C-F60B-4B9C-B2F9-569873007349}" destId="{CA3DAD30-F434-4073-AF6A-879CF5AD587C}" srcOrd="3" destOrd="0" parTransId="{9E8B9CD2-785B-4717-82C2-156914567FCB}" sibTransId="{8B2F3C70-D5AF-4BD2-89E4-04928456F86B}"/>
    <dgm:cxn modelId="{C2670B22-774B-401C-A9C0-6E8098CB7F03}" srcId="{0449B16C-F60B-4B9C-B2F9-569873007349}" destId="{3EED1B75-A40D-4FFF-B11B-8F0D3614FD20}" srcOrd="0" destOrd="0" parTransId="{94C28566-715F-45EB-BE58-80AC3BC0E6BB}" sibTransId="{BD5A7D7B-59FA-469D-930E-92B62ED0C432}"/>
    <dgm:cxn modelId="{20CC7F39-8B45-AB47-9A95-809033669221}" type="presOf" srcId="{D016F983-D27D-4CBC-B47F-72FCA1131E46}" destId="{80B79215-032E-8341-AE31-CBAE062DA794}" srcOrd="0" destOrd="0" presId="urn:microsoft.com/office/officeart/2005/8/layout/vProcess5"/>
    <dgm:cxn modelId="{82B0085B-A0C1-4411-A17B-FDE9F9050DC8}" srcId="{0449B16C-F60B-4B9C-B2F9-569873007349}" destId="{FA0B9ADA-BC8E-4A21-8331-3D97AD9ED720}" srcOrd="2" destOrd="0" parTransId="{8BFEE5A4-E401-4456-87F5-FC337FBC879F}" sibTransId="{8C32D965-5A98-40D9-8F94-84C738A90E64}"/>
    <dgm:cxn modelId="{022FFA4E-6629-D745-9DBD-629AE2251850}" type="presOf" srcId="{D5FFD29B-FB57-43E7-BCC5-28F729C8F06B}" destId="{6F83078A-C4CD-0A42-A9D7-C7C33EB076BA}" srcOrd="0" destOrd="0" presId="urn:microsoft.com/office/officeart/2005/8/layout/vProcess5"/>
    <dgm:cxn modelId="{6B99B477-1DBC-D040-8CAD-58B6502764A2}" type="presOf" srcId="{D016F983-D27D-4CBC-B47F-72FCA1131E46}" destId="{478C16F0-EF80-D14B-B735-AF056B2E5E2C}" srcOrd="1" destOrd="0" presId="urn:microsoft.com/office/officeart/2005/8/layout/vProcess5"/>
    <dgm:cxn modelId="{76E65780-EBB1-D244-B09E-1F2FCFBF8CB9}" type="presOf" srcId="{FA0B9ADA-BC8E-4A21-8331-3D97AD9ED720}" destId="{C3BCB356-C919-5C4B-99F1-336DEC8487C2}" srcOrd="1" destOrd="0" presId="urn:microsoft.com/office/officeart/2005/8/layout/vProcess5"/>
    <dgm:cxn modelId="{6432C48A-06B4-4DC8-8BE9-691C1FAF602A}" srcId="{0449B16C-F60B-4B9C-B2F9-569873007349}" destId="{D016F983-D27D-4CBC-B47F-72FCA1131E46}" srcOrd="1" destOrd="0" parTransId="{3B1E3C93-B211-4A1F-AAAB-3F36994AF9A3}" sibTransId="{D5FFD29B-FB57-43E7-BCC5-28F729C8F06B}"/>
    <dgm:cxn modelId="{83148396-197C-F640-BDA0-A4CC1329E185}" type="presOf" srcId="{FA0B9ADA-BC8E-4A21-8331-3D97AD9ED720}" destId="{7449F401-4D5C-DE4D-99CA-491988F5CBC8}" srcOrd="0" destOrd="0" presId="urn:microsoft.com/office/officeart/2005/8/layout/vProcess5"/>
    <dgm:cxn modelId="{0F24A2A1-6A44-0548-B5D0-973E9EB02F40}" type="presOf" srcId="{8C32D965-5A98-40D9-8F94-84C738A90E64}" destId="{52603210-E9F4-2C4C-9DE6-F15F8A092A7A}" srcOrd="0" destOrd="0" presId="urn:microsoft.com/office/officeart/2005/8/layout/vProcess5"/>
    <dgm:cxn modelId="{0C362DA3-53BF-E449-BEF1-4C50EE367300}" type="presOf" srcId="{3EED1B75-A40D-4FFF-B11B-8F0D3614FD20}" destId="{0E7E47A7-912A-254C-BE58-8E823BB4F86C}" srcOrd="0" destOrd="0" presId="urn:microsoft.com/office/officeart/2005/8/layout/vProcess5"/>
    <dgm:cxn modelId="{A1EACBB0-A55F-2540-BEA3-760D9F5F18B6}" type="presOf" srcId="{0449B16C-F60B-4B9C-B2F9-569873007349}" destId="{C8802E7F-0526-2B40-8138-247189C4D169}" srcOrd="0" destOrd="0" presId="urn:microsoft.com/office/officeart/2005/8/layout/vProcess5"/>
    <dgm:cxn modelId="{538A0227-76E8-9D49-87D5-85EA7E1C4022}" type="presParOf" srcId="{C8802E7F-0526-2B40-8138-247189C4D169}" destId="{0289DA9B-DC81-4140-AECA-3D87F8B6E884}" srcOrd="0" destOrd="0" presId="urn:microsoft.com/office/officeart/2005/8/layout/vProcess5"/>
    <dgm:cxn modelId="{B2178D34-BD78-E54F-B881-7A35B24DC529}" type="presParOf" srcId="{C8802E7F-0526-2B40-8138-247189C4D169}" destId="{0E7E47A7-912A-254C-BE58-8E823BB4F86C}" srcOrd="1" destOrd="0" presId="urn:microsoft.com/office/officeart/2005/8/layout/vProcess5"/>
    <dgm:cxn modelId="{65851EED-7F9A-2842-83D5-9F565283EEB7}" type="presParOf" srcId="{C8802E7F-0526-2B40-8138-247189C4D169}" destId="{80B79215-032E-8341-AE31-CBAE062DA794}" srcOrd="2" destOrd="0" presId="urn:microsoft.com/office/officeart/2005/8/layout/vProcess5"/>
    <dgm:cxn modelId="{AAF5827C-4712-8C45-AEFE-F73A869B2807}" type="presParOf" srcId="{C8802E7F-0526-2B40-8138-247189C4D169}" destId="{7449F401-4D5C-DE4D-99CA-491988F5CBC8}" srcOrd="3" destOrd="0" presId="urn:microsoft.com/office/officeart/2005/8/layout/vProcess5"/>
    <dgm:cxn modelId="{8307A66C-D24C-AB4F-85BC-65AF7A85E3AE}" type="presParOf" srcId="{C8802E7F-0526-2B40-8138-247189C4D169}" destId="{5C2FF3F0-AEA2-784D-9E85-B3A24F861515}" srcOrd="4" destOrd="0" presId="urn:microsoft.com/office/officeart/2005/8/layout/vProcess5"/>
    <dgm:cxn modelId="{E74F9E2F-E659-314F-8327-BE973D2DA140}" type="presParOf" srcId="{C8802E7F-0526-2B40-8138-247189C4D169}" destId="{D02AF941-3924-7D4A-A4F3-AC1E98A4A441}" srcOrd="5" destOrd="0" presId="urn:microsoft.com/office/officeart/2005/8/layout/vProcess5"/>
    <dgm:cxn modelId="{AB4F6D87-BD71-0C45-BDB8-3E4FF35B8590}" type="presParOf" srcId="{C8802E7F-0526-2B40-8138-247189C4D169}" destId="{6F83078A-C4CD-0A42-A9D7-C7C33EB076BA}" srcOrd="6" destOrd="0" presId="urn:microsoft.com/office/officeart/2005/8/layout/vProcess5"/>
    <dgm:cxn modelId="{40DBD04E-C230-7743-B023-865098846249}" type="presParOf" srcId="{C8802E7F-0526-2B40-8138-247189C4D169}" destId="{52603210-E9F4-2C4C-9DE6-F15F8A092A7A}" srcOrd="7" destOrd="0" presId="urn:microsoft.com/office/officeart/2005/8/layout/vProcess5"/>
    <dgm:cxn modelId="{CA163B3B-34A0-AE4B-95F6-519D883EFB23}" type="presParOf" srcId="{C8802E7F-0526-2B40-8138-247189C4D169}" destId="{FA79C314-4F96-214A-90B2-89A88AC5BCDC}" srcOrd="8" destOrd="0" presId="urn:microsoft.com/office/officeart/2005/8/layout/vProcess5"/>
    <dgm:cxn modelId="{4CE7A655-4F06-3A43-813A-73E36BB266F2}" type="presParOf" srcId="{C8802E7F-0526-2B40-8138-247189C4D169}" destId="{478C16F0-EF80-D14B-B735-AF056B2E5E2C}" srcOrd="9" destOrd="0" presId="urn:microsoft.com/office/officeart/2005/8/layout/vProcess5"/>
    <dgm:cxn modelId="{5C88BE4B-26E8-9540-A206-9C659ADA8661}" type="presParOf" srcId="{C8802E7F-0526-2B40-8138-247189C4D169}" destId="{C3BCB356-C919-5C4B-99F1-336DEC8487C2}" srcOrd="10" destOrd="0" presId="urn:microsoft.com/office/officeart/2005/8/layout/vProcess5"/>
    <dgm:cxn modelId="{2E497132-9A6D-B541-801A-0C05156443DD}" type="presParOf" srcId="{C8802E7F-0526-2B40-8138-247189C4D169}" destId="{167F8EC4-6691-7446-B15E-100DAE2884B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B1FAA-C439-40CB-91E1-F9C80B1EE4D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48962B0-CE22-4879-B4C0-F48FC2E637F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Department Reaches Or Exceeds Goal</a:t>
          </a:r>
        </a:p>
      </dgm:t>
    </dgm:pt>
    <dgm:pt modelId="{73101A78-72A0-48A1-BD16-252F2ED7E4C2}" type="parTrans" cxnId="{626A4318-EB3F-404F-A9F8-9C01A0DDD21A}">
      <dgm:prSet/>
      <dgm:spPr/>
      <dgm:t>
        <a:bodyPr/>
        <a:lstStyle/>
        <a:p>
          <a:endParaRPr lang="en-US"/>
        </a:p>
      </dgm:t>
    </dgm:pt>
    <dgm:pt modelId="{0713B92C-E854-4403-AE7D-99E910BA67D7}" type="sibTrans" cxnId="{626A4318-EB3F-404F-A9F8-9C01A0DDD21A}">
      <dgm:prSet/>
      <dgm:spPr/>
      <dgm:t>
        <a:bodyPr/>
        <a:lstStyle/>
        <a:p>
          <a:endParaRPr lang="en-US"/>
        </a:p>
      </dgm:t>
    </dgm:pt>
    <dgm:pt modelId="{F35DD250-9A75-41D2-AE91-01D37D203EE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70 Percent Of Chapters Reach Membership Goal</a:t>
          </a:r>
        </a:p>
      </dgm:t>
    </dgm:pt>
    <dgm:pt modelId="{6799F74E-4849-43C7-A039-6E6BF1083053}" type="parTrans" cxnId="{E1EF3542-BAE2-4E77-8200-66A6A2046DE8}">
      <dgm:prSet/>
      <dgm:spPr/>
      <dgm:t>
        <a:bodyPr/>
        <a:lstStyle/>
        <a:p>
          <a:endParaRPr lang="en-US"/>
        </a:p>
      </dgm:t>
    </dgm:pt>
    <dgm:pt modelId="{736D9C46-B9DD-4565-B1F1-3BE67010F7D0}" type="sibTrans" cxnId="{E1EF3542-BAE2-4E77-8200-66A6A2046DE8}">
      <dgm:prSet/>
      <dgm:spPr/>
      <dgm:t>
        <a:bodyPr/>
        <a:lstStyle/>
        <a:p>
          <a:endParaRPr lang="en-US"/>
        </a:p>
      </dgm:t>
    </dgm:pt>
    <dgm:pt modelId="{36A26114-A3CB-40B0-A81E-3D8503C5097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Chapter Winning Membership For Our Category</a:t>
          </a:r>
        </a:p>
      </dgm:t>
    </dgm:pt>
    <dgm:pt modelId="{4CD97936-9E02-4131-BDA2-C480BF83E885}" type="parTrans" cxnId="{FD2CE8B0-225C-4193-B227-412591DE94B9}">
      <dgm:prSet/>
      <dgm:spPr/>
      <dgm:t>
        <a:bodyPr/>
        <a:lstStyle/>
        <a:p>
          <a:endParaRPr lang="en-US"/>
        </a:p>
      </dgm:t>
    </dgm:pt>
    <dgm:pt modelId="{3FEC246C-755B-4256-A944-E69B8773010C}" type="sibTrans" cxnId="{FD2CE8B0-225C-4193-B227-412591DE94B9}">
      <dgm:prSet/>
      <dgm:spPr/>
      <dgm:t>
        <a:bodyPr/>
        <a:lstStyle/>
        <a:p>
          <a:endParaRPr lang="en-US"/>
        </a:p>
      </dgm:t>
    </dgm:pt>
    <dgm:pt modelId="{A0D80EDC-4B15-4A95-ADB9-CBFA9BFC248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Department Winning March Madness</a:t>
          </a:r>
        </a:p>
      </dgm:t>
    </dgm:pt>
    <dgm:pt modelId="{7315BA8B-A402-4FF1-8BA7-C69515493931}" type="parTrans" cxnId="{1DB35D54-64A7-412D-B263-7CAA74D202B9}">
      <dgm:prSet/>
      <dgm:spPr/>
      <dgm:t>
        <a:bodyPr/>
        <a:lstStyle/>
        <a:p>
          <a:endParaRPr lang="en-US"/>
        </a:p>
      </dgm:t>
    </dgm:pt>
    <dgm:pt modelId="{D9B76734-E80E-41AF-8C26-468EDDD6EE55}" type="sibTrans" cxnId="{1DB35D54-64A7-412D-B263-7CAA74D202B9}">
      <dgm:prSet/>
      <dgm:spPr/>
      <dgm:t>
        <a:bodyPr/>
        <a:lstStyle/>
        <a:p>
          <a:endParaRPr lang="en-US"/>
        </a:p>
      </dgm:t>
    </dgm:pt>
    <dgm:pt modelId="{61DF0776-28EF-4420-86D1-BFEEE8E292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Chapters Documenting Training Provided And Resources Used For Membership.</a:t>
          </a:r>
        </a:p>
      </dgm:t>
    </dgm:pt>
    <dgm:pt modelId="{307CC48A-E289-47C9-9359-58DCD9B0F62E}" type="parTrans" cxnId="{44B9CEDE-8B04-42FF-B4E2-7256F0CFF392}">
      <dgm:prSet/>
      <dgm:spPr/>
      <dgm:t>
        <a:bodyPr/>
        <a:lstStyle/>
        <a:p>
          <a:endParaRPr lang="en-US"/>
        </a:p>
      </dgm:t>
    </dgm:pt>
    <dgm:pt modelId="{B6067EF3-0C15-48C5-BA09-1AF233EC0983}" type="sibTrans" cxnId="{44B9CEDE-8B04-42FF-B4E2-7256F0CFF392}">
      <dgm:prSet/>
      <dgm:spPr/>
      <dgm:t>
        <a:bodyPr/>
        <a:lstStyle/>
        <a:p>
          <a:endParaRPr lang="en-US"/>
        </a:p>
      </dgm:t>
    </dgm:pt>
    <dgm:pt modelId="{12A1753D-E1A2-48E4-91FA-2F5281D35DF8}" type="pres">
      <dgm:prSet presAssocID="{04BB1FAA-C439-40CB-91E1-F9C80B1EE4D1}" presName="root" presStyleCnt="0">
        <dgm:presLayoutVars>
          <dgm:dir/>
          <dgm:resizeHandles val="exact"/>
        </dgm:presLayoutVars>
      </dgm:prSet>
      <dgm:spPr/>
    </dgm:pt>
    <dgm:pt modelId="{16B95EB6-E52B-4393-AA0A-381418D6F0E9}" type="pres">
      <dgm:prSet presAssocID="{148962B0-CE22-4879-B4C0-F48FC2E637F4}" presName="compNode" presStyleCnt="0"/>
      <dgm:spPr/>
    </dgm:pt>
    <dgm:pt modelId="{CEB5546F-BF45-40C2-A608-A586D4D3EDE8}" type="pres">
      <dgm:prSet presAssocID="{148962B0-CE22-4879-B4C0-F48FC2E637F4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9F60F96-049E-44B7-94D2-4B3E24987E9D}" type="pres">
      <dgm:prSet presAssocID="{148962B0-CE22-4879-B4C0-F48FC2E637F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26B6AF7-DADE-4E5F-9A60-8FE7559B7BD9}" type="pres">
      <dgm:prSet presAssocID="{148962B0-CE22-4879-B4C0-F48FC2E637F4}" presName="spaceRect" presStyleCnt="0"/>
      <dgm:spPr/>
    </dgm:pt>
    <dgm:pt modelId="{D1122C67-3D2B-4108-BC42-2719B2DA899A}" type="pres">
      <dgm:prSet presAssocID="{148962B0-CE22-4879-B4C0-F48FC2E637F4}" presName="textRect" presStyleLbl="revTx" presStyleIdx="0" presStyleCnt="5">
        <dgm:presLayoutVars>
          <dgm:chMax val="1"/>
          <dgm:chPref val="1"/>
        </dgm:presLayoutVars>
      </dgm:prSet>
      <dgm:spPr/>
    </dgm:pt>
    <dgm:pt modelId="{A9DA8583-C795-4E47-9107-31A4DD6E27F4}" type="pres">
      <dgm:prSet presAssocID="{0713B92C-E854-4403-AE7D-99E910BA67D7}" presName="sibTrans" presStyleCnt="0"/>
      <dgm:spPr/>
    </dgm:pt>
    <dgm:pt modelId="{25990D1A-00F9-44DC-97DA-E18C3EE37A29}" type="pres">
      <dgm:prSet presAssocID="{F35DD250-9A75-41D2-AE91-01D37D203EE1}" presName="compNode" presStyleCnt="0"/>
      <dgm:spPr/>
    </dgm:pt>
    <dgm:pt modelId="{4D5AF5F2-9E0F-4673-B74B-6730F29ECF9C}" type="pres">
      <dgm:prSet presAssocID="{F35DD250-9A75-41D2-AE91-01D37D203EE1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1FECDD5-4303-453B-B8EA-06FF27AC39B4}" type="pres">
      <dgm:prSet presAssocID="{F35DD250-9A75-41D2-AE91-01D37D203EE1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11EA49C-7F13-4C11-A96E-9E98C825F190}" type="pres">
      <dgm:prSet presAssocID="{F35DD250-9A75-41D2-AE91-01D37D203EE1}" presName="spaceRect" presStyleCnt="0"/>
      <dgm:spPr/>
    </dgm:pt>
    <dgm:pt modelId="{760F326F-A1A2-400C-8646-CC5D8C45AAB8}" type="pres">
      <dgm:prSet presAssocID="{F35DD250-9A75-41D2-AE91-01D37D203EE1}" presName="textRect" presStyleLbl="revTx" presStyleIdx="1" presStyleCnt="5">
        <dgm:presLayoutVars>
          <dgm:chMax val="1"/>
          <dgm:chPref val="1"/>
        </dgm:presLayoutVars>
      </dgm:prSet>
      <dgm:spPr/>
    </dgm:pt>
    <dgm:pt modelId="{22B086F2-9014-4C05-B50B-36060AF98243}" type="pres">
      <dgm:prSet presAssocID="{736D9C46-B9DD-4565-B1F1-3BE67010F7D0}" presName="sibTrans" presStyleCnt="0"/>
      <dgm:spPr/>
    </dgm:pt>
    <dgm:pt modelId="{6681111A-E8DE-4285-AD51-03AEA54F07F2}" type="pres">
      <dgm:prSet presAssocID="{36A26114-A3CB-40B0-A81E-3D8503C50977}" presName="compNode" presStyleCnt="0"/>
      <dgm:spPr/>
    </dgm:pt>
    <dgm:pt modelId="{F88E5E13-BBC9-44B6-BC0B-12B9DD16BD03}" type="pres">
      <dgm:prSet presAssocID="{36A26114-A3CB-40B0-A81E-3D8503C50977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C6518CB-2090-4D0E-8118-83DEBBEE851F}" type="pres">
      <dgm:prSet presAssocID="{36A26114-A3CB-40B0-A81E-3D8503C5097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2978A5B0-8833-4FF2-A722-E6C266273DA3}" type="pres">
      <dgm:prSet presAssocID="{36A26114-A3CB-40B0-A81E-3D8503C50977}" presName="spaceRect" presStyleCnt="0"/>
      <dgm:spPr/>
    </dgm:pt>
    <dgm:pt modelId="{D8DBB061-23CF-474B-A795-721E78ED7431}" type="pres">
      <dgm:prSet presAssocID="{36A26114-A3CB-40B0-A81E-3D8503C50977}" presName="textRect" presStyleLbl="revTx" presStyleIdx="2" presStyleCnt="5">
        <dgm:presLayoutVars>
          <dgm:chMax val="1"/>
          <dgm:chPref val="1"/>
        </dgm:presLayoutVars>
      </dgm:prSet>
      <dgm:spPr/>
    </dgm:pt>
    <dgm:pt modelId="{1A339932-F417-4E7D-AF53-1179DCA9051C}" type="pres">
      <dgm:prSet presAssocID="{3FEC246C-755B-4256-A944-E69B8773010C}" presName="sibTrans" presStyleCnt="0"/>
      <dgm:spPr/>
    </dgm:pt>
    <dgm:pt modelId="{D2E53A27-7825-4EE8-9E93-C2F42EA43A14}" type="pres">
      <dgm:prSet presAssocID="{A0D80EDC-4B15-4A95-ADB9-CBFA9BFC2485}" presName="compNode" presStyleCnt="0"/>
      <dgm:spPr/>
    </dgm:pt>
    <dgm:pt modelId="{8BFD7153-ACB6-4A56-BB59-0E4BD34C2FCA}" type="pres">
      <dgm:prSet presAssocID="{A0D80EDC-4B15-4A95-ADB9-CBFA9BFC2485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A467EA7-8D2E-4302-B409-78AB12006E58}" type="pres">
      <dgm:prSet presAssocID="{A0D80EDC-4B15-4A95-ADB9-CBFA9BFC2485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D26886A3-6BDE-4E10-882C-E2CFFA859C28}" type="pres">
      <dgm:prSet presAssocID="{A0D80EDC-4B15-4A95-ADB9-CBFA9BFC2485}" presName="spaceRect" presStyleCnt="0"/>
      <dgm:spPr/>
    </dgm:pt>
    <dgm:pt modelId="{9C071FC3-56CC-4C30-B6C9-AD014D10BA61}" type="pres">
      <dgm:prSet presAssocID="{A0D80EDC-4B15-4A95-ADB9-CBFA9BFC2485}" presName="textRect" presStyleLbl="revTx" presStyleIdx="3" presStyleCnt="5">
        <dgm:presLayoutVars>
          <dgm:chMax val="1"/>
          <dgm:chPref val="1"/>
        </dgm:presLayoutVars>
      </dgm:prSet>
      <dgm:spPr/>
    </dgm:pt>
    <dgm:pt modelId="{EF6AC9AD-99FF-4DF7-8E86-E3B43CB52307}" type="pres">
      <dgm:prSet presAssocID="{D9B76734-E80E-41AF-8C26-468EDDD6EE55}" presName="sibTrans" presStyleCnt="0"/>
      <dgm:spPr/>
    </dgm:pt>
    <dgm:pt modelId="{9D6209DA-D5B9-4D09-92AF-AC7C447B19CA}" type="pres">
      <dgm:prSet presAssocID="{61DF0776-28EF-4420-86D1-BFEEE8E292F2}" presName="compNode" presStyleCnt="0"/>
      <dgm:spPr/>
    </dgm:pt>
    <dgm:pt modelId="{A1F67B39-8F4B-42F9-8BD9-1B1923AE8470}" type="pres">
      <dgm:prSet presAssocID="{61DF0776-28EF-4420-86D1-BFEEE8E292F2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B1C3358-32CD-42D5-A0F5-8D74439D6134}" type="pres">
      <dgm:prSet presAssocID="{61DF0776-28EF-4420-86D1-BFEEE8E292F2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F9637DD7-D84F-453C-ACAB-6DE4A062E03F}" type="pres">
      <dgm:prSet presAssocID="{61DF0776-28EF-4420-86D1-BFEEE8E292F2}" presName="spaceRect" presStyleCnt="0"/>
      <dgm:spPr/>
    </dgm:pt>
    <dgm:pt modelId="{86462152-C80C-4DFC-B4F2-0E23E18D132C}" type="pres">
      <dgm:prSet presAssocID="{61DF0776-28EF-4420-86D1-BFEEE8E292F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26A4318-EB3F-404F-A9F8-9C01A0DDD21A}" srcId="{04BB1FAA-C439-40CB-91E1-F9C80B1EE4D1}" destId="{148962B0-CE22-4879-B4C0-F48FC2E637F4}" srcOrd="0" destOrd="0" parTransId="{73101A78-72A0-48A1-BD16-252F2ED7E4C2}" sibTransId="{0713B92C-E854-4403-AE7D-99E910BA67D7}"/>
    <dgm:cxn modelId="{5BE9FB2A-789B-4670-87CD-5CD8DAFD9707}" type="presOf" srcId="{F35DD250-9A75-41D2-AE91-01D37D203EE1}" destId="{760F326F-A1A2-400C-8646-CC5D8C45AAB8}" srcOrd="0" destOrd="0" presId="urn:microsoft.com/office/officeart/2018/5/layout/IconLeafLabelList"/>
    <dgm:cxn modelId="{E1EF3542-BAE2-4E77-8200-66A6A2046DE8}" srcId="{04BB1FAA-C439-40CB-91E1-F9C80B1EE4D1}" destId="{F35DD250-9A75-41D2-AE91-01D37D203EE1}" srcOrd="1" destOrd="0" parTransId="{6799F74E-4849-43C7-A039-6E6BF1083053}" sibTransId="{736D9C46-B9DD-4565-B1F1-3BE67010F7D0}"/>
    <dgm:cxn modelId="{BDA45A66-59C2-480A-A34E-8DE44A8D4226}" type="presOf" srcId="{61DF0776-28EF-4420-86D1-BFEEE8E292F2}" destId="{86462152-C80C-4DFC-B4F2-0E23E18D132C}" srcOrd="0" destOrd="0" presId="urn:microsoft.com/office/officeart/2018/5/layout/IconLeafLabelList"/>
    <dgm:cxn modelId="{1DB35D54-64A7-412D-B263-7CAA74D202B9}" srcId="{04BB1FAA-C439-40CB-91E1-F9C80B1EE4D1}" destId="{A0D80EDC-4B15-4A95-ADB9-CBFA9BFC2485}" srcOrd="3" destOrd="0" parTransId="{7315BA8B-A402-4FF1-8BA7-C69515493931}" sibTransId="{D9B76734-E80E-41AF-8C26-468EDDD6EE55}"/>
    <dgm:cxn modelId="{813FB090-F726-45D9-AFC1-28E697648098}" type="presOf" srcId="{148962B0-CE22-4879-B4C0-F48FC2E637F4}" destId="{D1122C67-3D2B-4108-BC42-2719B2DA899A}" srcOrd="0" destOrd="0" presId="urn:microsoft.com/office/officeart/2018/5/layout/IconLeafLabelList"/>
    <dgm:cxn modelId="{C6E1EF93-94FA-4ED9-8280-85A33B3DB953}" type="presOf" srcId="{36A26114-A3CB-40B0-A81E-3D8503C50977}" destId="{D8DBB061-23CF-474B-A795-721E78ED7431}" srcOrd="0" destOrd="0" presId="urn:microsoft.com/office/officeart/2018/5/layout/IconLeafLabelList"/>
    <dgm:cxn modelId="{5009D199-33D8-4DAA-93BA-7A772B3D2517}" type="presOf" srcId="{04BB1FAA-C439-40CB-91E1-F9C80B1EE4D1}" destId="{12A1753D-E1A2-48E4-91FA-2F5281D35DF8}" srcOrd="0" destOrd="0" presId="urn:microsoft.com/office/officeart/2018/5/layout/IconLeafLabelList"/>
    <dgm:cxn modelId="{FD2CE8B0-225C-4193-B227-412591DE94B9}" srcId="{04BB1FAA-C439-40CB-91E1-F9C80B1EE4D1}" destId="{36A26114-A3CB-40B0-A81E-3D8503C50977}" srcOrd="2" destOrd="0" parTransId="{4CD97936-9E02-4131-BDA2-C480BF83E885}" sibTransId="{3FEC246C-755B-4256-A944-E69B8773010C}"/>
    <dgm:cxn modelId="{44B9CEDE-8B04-42FF-B4E2-7256F0CFF392}" srcId="{04BB1FAA-C439-40CB-91E1-F9C80B1EE4D1}" destId="{61DF0776-28EF-4420-86D1-BFEEE8E292F2}" srcOrd="4" destOrd="0" parTransId="{307CC48A-E289-47C9-9359-58DCD9B0F62E}" sibTransId="{B6067EF3-0C15-48C5-BA09-1AF233EC0983}"/>
    <dgm:cxn modelId="{69EEF2FF-BC77-458C-A31E-ECE2BCEC7C91}" type="presOf" srcId="{A0D80EDC-4B15-4A95-ADB9-CBFA9BFC2485}" destId="{9C071FC3-56CC-4C30-B6C9-AD014D10BA61}" srcOrd="0" destOrd="0" presId="urn:microsoft.com/office/officeart/2018/5/layout/IconLeafLabelList"/>
    <dgm:cxn modelId="{3D28AFC0-2339-44C5-94AA-394067B0817B}" type="presParOf" srcId="{12A1753D-E1A2-48E4-91FA-2F5281D35DF8}" destId="{16B95EB6-E52B-4393-AA0A-381418D6F0E9}" srcOrd="0" destOrd="0" presId="urn:microsoft.com/office/officeart/2018/5/layout/IconLeafLabelList"/>
    <dgm:cxn modelId="{B616DF6D-4504-45FB-8A68-60DE968EB527}" type="presParOf" srcId="{16B95EB6-E52B-4393-AA0A-381418D6F0E9}" destId="{CEB5546F-BF45-40C2-A608-A586D4D3EDE8}" srcOrd="0" destOrd="0" presId="urn:microsoft.com/office/officeart/2018/5/layout/IconLeafLabelList"/>
    <dgm:cxn modelId="{C8FB4F8A-EC0B-483B-AF33-873A804B3AB2}" type="presParOf" srcId="{16B95EB6-E52B-4393-AA0A-381418D6F0E9}" destId="{69F60F96-049E-44B7-94D2-4B3E24987E9D}" srcOrd="1" destOrd="0" presId="urn:microsoft.com/office/officeart/2018/5/layout/IconLeafLabelList"/>
    <dgm:cxn modelId="{15EC3669-ACB3-4587-BC55-17601A1FAB83}" type="presParOf" srcId="{16B95EB6-E52B-4393-AA0A-381418D6F0E9}" destId="{126B6AF7-DADE-4E5F-9A60-8FE7559B7BD9}" srcOrd="2" destOrd="0" presId="urn:microsoft.com/office/officeart/2018/5/layout/IconLeafLabelList"/>
    <dgm:cxn modelId="{4C675938-FC8D-48C4-B2BD-FBB6425182AB}" type="presParOf" srcId="{16B95EB6-E52B-4393-AA0A-381418D6F0E9}" destId="{D1122C67-3D2B-4108-BC42-2719B2DA899A}" srcOrd="3" destOrd="0" presId="urn:microsoft.com/office/officeart/2018/5/layout/IconLeafLabelList"/>
    <dgm:cxn modelId="{4AECC052-4256-4313-AF9E-69189114779F}" type="presParOf" srcId="{12A1753D-E1A2-48E4-91FA-2F5281D35DF8}" destId="{A9DA8583-C795-4E47-9107-31A4DD6E27F4}" srcOrd="1" destOrd="0" presId="urn:microsoft.com/office/officeart/2018/5/layout/IconLeafLabelList"/>
    <dgm:cxn modelId="{9BAAA3C8-338A-4225-A3F4-4A10D638221F}" type="presParOf" srcId="{12A1753D-E1A2-48E4-91FA-2F5281D35DF8}" destId="{25990D1A-00F9-44DC-97DA-E18C3EE37A29}" srcOrd="2" destOrd="0" presId="urn:microsoft.com/office/officeart/2018/5/layout/IconLeafLabelList"/>
    <dgm:cxn modelId="{1914A391-A895-4019-884E-4CAC2E31ED7B}" type="presParOf" srcId="{25990D1A-00F9-44DC-97DA-E18C3EE37A29}" destId="{4D5AF5F2-9E0F-4673-B74B-6730F29ECF9C}" srcOrd="0" destOrd="0" presId="urn:microsoft.com/office/officeart/2018/5/layout/IconLeafLabelList"/>
    <dgm:cxn modelId="{8FA83CF6-AC72-4AB6-AC74-9C042C4637BA}" type="presParOf" srcId="{25990D1A-00F9-44DC-97DA-E18C3EE37A29}" destId="{21FECDD5-4303-453B-B8EA-06FF27AC39B4}" srcOrd="1" destOrd="0" presId="urn:microsoft.com/office/officeart/2018/5/layout/IconLeafLabelList"/>
    <dgm:cxn modelId="{90B64345-56CE-4965-B86D-18B14DB155A4}" type="presParOf" srcId="{25990D1A-00F9-44DC-97DA-E18C3EE37A29}" destId="{911EA49C-7F13-4C11-A96E-9E98C825F190}" srcOrd="2" destOrd="0" presId="urn:microsoft.com/office/officeart/2018/5/layout/IconLeafLabelList"/>
    <dgm:cxn modelId="{4A37D024-9D27-4F02-B88F-09BC0ACC6315}" type="presParOf" srcId="{25990D1A-00F9-44DC-97DA-E18C3EE37A29}" destId="{760F326F-A1A2-400C-8646-CC5D8C45AAB8}" srcOrd="3" destOrd="0" presId="urn:microsoft.com/office/officeart/2018/5/layout/IconLeafLabelList"/>
    <dgm:cxn modelId="{CD7FC4C7-FF07-48A7-906B-91BE060D3790}" type="presParOf" srcId="{12A1753D-E1A2-48E4-91FA-2F5281D35DF8}" destId="{22B086F2-9014-4C05-B50B-36060AF98243}" srcOrd="3" destOrd="0" presId="urn:microsoft.com/office/officeart/2018/5/layout/IconLeafLabelList"/>
    <dgm:cxn modelId="{4E83E6D2-E540-4C16-BBF5-0F2DB59E9DDD}" type="presParOf" srcId="{12A1753D-E1A2-48E4-91FA-2F5281D35DF8}" destId="{6681111A-E8DE-4285-AD51-03AEA54F07F2}" srcOrd="4" destOrd="0" presId="urn:microsoft.com/office/officeart/2018/5/layout/IconLeafLabelList"/>
    <dgm:cxn modelId="{1597E8C9-B0A5-4F12-B795-B18EFED72114}" type="presParOf" srcId="{6681111A-E8DE-4285-AD51-03AEA54F07F2}" destId="{F88E5E13-BBC9-44B6-BC0B-12B9DD16BD03}" srcOrd="0" destOrd="0" presId="urn:microsoft.com/office/officeart/2018/5/layout/IconLeafLabelList"/>
    <dgm:cxn modelId="{54CE131F-0C2E-4D2A-9471-FE59D15CDBDC}" type="presParOf" srcId="{6681111A-E8DE-4285-AD51-03AEA54F07F2}" destId="{CC6518CB-2090-4D0E-8118-83DEBBEE851F}" srcOrd="1" destOrd="0" presId="urn:microsoft.com/office/officeart/2018/5/layout/IconLeafLabelList"/>
    <dgm:cxn modelId="{B91205ED-FBAF-4FE0-8B9E-FE7717F4D5C3}" type="presParOf" srcId="{6681111A-E8DE-4285-AD51-03AEA54F07F2}" destId="{2978A5B0-8833-4FF2-A722-E6C266273DA3}" srcOrd="2" destOrd="0" presId="urn:microsoft.com/office/officeart/2018/5/layout/IconLeafLabelList"/>
    <dgm:cxn modelId="{A80271B5-06AF-407A-922F-E85391624098}" type="presParOf" srcId="{6681111A-E8DE-4285-AD51-03AEA54F07F2}" destId="{D8DBB061-23CF-474B-A795-721E78ED7431}" srcOrd="3" destOrd="0" presId="urn:microsoft.com/office/officeart/2018/5/layout/IconLeafLabelList"/>
    <dgm:cxn modelId="{9B9A6DDF-944C-4EE0-846B-7861415E0CD4}" type="presParOf" srcId="{12A1753D-E1A2-48E4-91FA-2F5281D35DF8}" destId="{1A339932-F417-4E7D-AF53-1179DCA9051C}" srcOrd="5" destOrd="0" presId="urn:microsoft.com/office/officeart/2018/5/layout/IconLeafLabelList"/>
    <dgm:cxn modelId="{D9423ACB-02CE-4CF6-A715-62282320046E}" type="presParOf" srcId="{12A1753D-E1A2-48E4-91FA-2F5281D35DF8}" destId="{D2E53A27-7825-4EE8-9E93-C2F42EA43A14}" srcOrd="6" destOrd="0" presId="urn:microsoft.com/office/officeart/2018/5/layout/IconLeafLabelList"/>
    <dgm:cxn modelId="{FE3E92E2-D073-43A9-9ADA-EE10A807FF43}" type="presParOf" srcId="{D2E53A27-7825-4EE8-9E93-C2F42EA43A14}" destId="{8BFD7153-ACB6-4A56-BB59-0E4BD34C2FCA}" srcOrd="0" destOrd="0" presId="urn:microsoft.com/office/officeart/2018/5/layout/IconLeafLabelList"/>
    <dgm:cxn modelId="{E110963E-FA9A-4EEE-9E43-8CD740AC4EC9}" type="presParOf" srcId="{D2E53A27-7825-4EE8-9E93-C2F42EA43A14}" destId="{8A467EA7-8D2E-4302-B409-78AB12006E58}" srcOrd="1" destOrd="0" presId="urn:microsoft.com/office/officeart/2018/5/layout/IconLeafLabelList"/>
    <dgm:cxn modelId="{35D04049-42AC-43A1-B441-9EB78AD1B0FB}" type="presParOf" srcId="{D2E53A27-7825-4EE8-9E93-C2F42EA43A14}" destId="{D26886A3-6BDE-4E10-882C-E2CFFA859C28}" srcOrd="2" destOrd="0" presId="urn:microsoft.com/office/officeart/2018/5/layout/IconLeafLabelList"/>
    <dgm:cxn modelId="{57A7788E-3567-48AA-A022-683B6A434D3B}" type="presParOf" srcId="{D2E53A27-7825-4EE8-9E93-C2F42EA43A14}" destId="{9C071FC3-56CC-4C30-B6C9-AD014D10BA61}" srcOrd="3" destOrd="0" presId="urn:microsoft.com/office/officeart/2018/5/layout/IconLeafLabelList"/>
    <dgm:cxn modelId="{6A3275A4-672C-4E0D-81F7-FA7B28C07B11}" type="presParOf" srcId="{12A1753D-E1A2-48E4-91FA-2F5281D35DF8}" destId="{EF6AC9AD-99FF-4DF7-8E86-E3B43CB52307}" srcOrd="7" destOrd="0" presId="urn:microsoft.com/office/officeart/2018/5/layout/IconLeafLabelList"/>
    <dgm:cxn modelId="{7915C32D-8E6C-4FAB-AF05-32B78D7BF4C1}" type="presParOf" srcId="{12A1753D-E1A2-48E4-91FA-2F5281D35DF8}" destId="{9D6209DA-D5B9-4D09-92AF-AC7C447B19CA}" srcOrd="8" destOrd="0" presId="urn:microsoft.com/office/officeart/2018/5/layout/IconLeafLabelList"/>
    <dgm:cxn modelId="{7C70A5D2-526E-4E78-A1A8-C5F156B2286A}" type="presParOf" srcId="{9D6209DA-D5B9-4D09-92AF-AC7C447B19CA}" destId="{A1F67B39-8F4B-42F9-8BD9-1B1923AE8470}" srcOrd="0" destOrd="0" presId="urn:microsoft.com/office/officeart/2018/5/layout/IconLeafLabelList"/>
    <dgm:cxn modelId="{81481279-E4A1-4B2B-8D7D-FAD0E5EE929E}" type="presParOf" srcId="{9D6209DA-D5B9-4D09-92AF-AC7C447B19CA}" destId="{0B1C3358-32CD-42D5-A0F5-8D74439D6134}" srcOrd="1" destOrd="0" presId="urn:microsoft.com/office/officeart/2018/5/layout/IconLeafLabelList"/>
    <dgm:cxn modelId="{7CC0B46B-9553-46B4-96B9-BD6E4D5D2A2E}" type="presParOf" srcId="{9D6209DA-D5B9-4D09-92AF-AC7C447B19CA}" destId="{F9637DD7-D84F-453C-ACAB-6DE4A062E03F}" srcOrd="2" destOrd="0" presId="urn:microsoft.com/office/officeart/2018/5/layout/IconLeafLabelList"/>
    <dgm:cxn modelId="{4FCF9AFC-881E-4F49-BC58-CFF12C2FCA49}" type="presParOf" srcId="{9D6209DA-D5B9-4D09-92AF-AC7C447B19CA}" destId="{86462152-C80C-4DFC-B4F2-0E23E18D132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E47A7-912A-254C-BE58-8E823BB4F86C}">
      <dsp:nvSpPr>
        <dsp:cNvPr id="0" name=""/>
        <dsp:cNvSpPr/>
      </dsp:nvSpPr>
      <dsp:spPr>
        <a:xfrm>
          <a:off x="0" y="0"/>
          <a:ext cx="4989887" cy="10045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many chapters have reached goal?  </a:t>
          </a:r>
        </a:p>
      </dsp:txBody>
      <dsp:txXfrm>
        <a:off x="29423" y="29423"/>
        <a:ext cx="3820975" cy="945738"/>
      </dsp:txXfrm>
    </dsp:sp>
    <dsp:sp modelId="{80B79215-032E-8341-AE31-CBAE062DA794}">
      <dsp:nvSpPr>
        <dsp:cNvPr id="0" name=""/>
        <dsp:cNvSpPr/>
      </dsp:nvSpPr>
      <dsp:spPr>
        <a:xfrm>
          <a:off x="417903" y="1187235"/>
          <a:ext cx="4989887" cy="1004584"/>
        </a:xfrm>
        <a:prstGeom prst="roundRect">
          <a:avLst>
            <a:gd name="adj" fmla="val 10000"/>
          </a:avLst>
        </a:prstGeom>
        <a:solidFill>
          <a:schemeClr val="accent2">
            <a:hueOff val="660223"/>
            <a:satOff val="576"/>
            <a:lumOff val="111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many members do we need to recruit for Department?</a:t>
          </a:r>
        </a:p>
      </dsp:txBody>
      <dsp:txXfrm>
        <a:off x="447326" y="1216658"/>
        <a:ext cx="3860158" cy="945738"/>
      </dsp:txXfrm>
    </dsp:sp>
    <dsp:sp modelId="{7449F401-4D5C-DE4D-99CA-491988F5CBC8}">
      <dsp:nvSpPr>
        <dsp:cNvPr id="0" name=""/>
        <dsp:cNvSpPr/>
      </dsp:nvSpPr>
      <dsp:spPr>
        <a:xfrm>
          <a:off x="829568" y="2374471"/>
          <a:ext cx="4989887" cy="1004584"/>
        </a:xfrm>
        <a:prstGeom prst="roundRect">
          <a:avLst>
            <a:gd name="adj" fmla="val 10000"/>
          </a:avLst>
        </a:prstGeom>
        <a:solidFill>
          <a:schemeClr val="accent2">
            <a:hueOff val="1320446"/>
            <a:satOff val="1151"/>
            <a:lumOff val="22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are we doing for March Membership Madness? </a:t>
          </a:r>
        </a:p>
      </dsp:txBody>
      <dsp:txXfrm>
        <a:off x="858991" y="2403894"/>
        <a:ext cx="3866395" cy="945738"/>
      </dsp:txXfrm>
    </dsp:sp>
    <dsp:sp modelId="{5C2FF3F0-AEA2-784D-9E85-B3A24F861515}">
      <dsp:nvSpPr>
        <dsp:cNvPr id="0" name=""/>
        <dsp:cNvSpPr/>
      </dsp:nvSpPr>
      <dsp:spPr>
        <a:xfrm>
          <a:off x="1247471" y="3561706"/>
          <a:ext cx="4989887" cy="1004584"/>
        </a:xfrm>
        <a:prstGeom prst="roundRect">
          <a:avLst>
            <a:gd name="adj" fmla="val 10000"/>
          </a:avLst>
        </a:prstGeom>
        <a:solidFill>
          <a:schemeClr val="accent2">
            <a:hueOff val="1980669"/>
            <a:satOff val="1727"/>
            <a:lumOff val="333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Are chapters participating with monthly training?</a:t>
          </a:r>
        </a:p>
      </dsp:txBody>
      <dsp:txXfrm>
        <a:off x="1276894" y="3591129"/>
        <a:ext cx="3860158" cy="945738"/>
      </dsp:txXfrm>
    </dsp:sp>
    <dsp:sp modelId="{D02AF941-3924-7D4A-A4F3-AC1E98A4A441}">
      <dsp:nvSpPr>
        <dsp:cNvPr id="0" name=""/>
        <dsp:cNvSpPr/>
      </dsp:nvSpPr>
      <dsp:spPr>
        <a:xfrm>
          <a:off x="4336907" y="769420"/>
          <a:ext cx="652979" cy="6529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483827" y="769420"/>
        <a:ext cx="359139" cy="491367"/>
      </dsp:txXfrm>
    </dsp:sp>
    <dsp:sp modelId="{6F83078A-C4CD-0A42-A9D7-C7C33EB076BA}">
      <dsp:nvSpPr>
        <dsp:cNvPr id="0" name=""/>
        <dsp:cNvSpPr/>
      </dsp:nvSpPr>
      <dsp:spPr>
        <a:xfrm>
          <a:off x="4754810" y="1956655"/>
          <a:ext cx="652979" cy="6529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413187"/>
            <a:satOff val="3372"/>
            <a:lumOff val="426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1413187"/>
              <a:satOff val="3372"/>
              <a:lumOff val="4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901730" y="1956655"/>
        <a:ext cx="359139" cy="491367"/>
      </dsp:txXfrm>
    </dsp:sp>
    <dsp:sp modelId="{52603210-E9F4-2C4C-9DE6-F15F8A092A7A}">
      <dsp:nvSpPr>
        <dsp:cNvPr id="0" name=""/>
        <dsp:cNvSpPr/>
      </dsp:nvSpPr>
      <dsp:spPr>
        <a:xfrm>
          <a:off x="5166476" y="3143891"/>
          <a:ext cx="652979" cy="6529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826374"/>
            <a:satOff val="6743"/>
            <a:lumOff val="852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2826374"/>
              <a:satOff val="6743"/>
              <a:lumOff val="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313396" y="3143891"/>
        <a:ext cx="359139" cy="491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5546F-BF45-40C2-A608-A586D4D3EDE8}">
      <dsp:nvSpPr>
        <dsp:cNvPr id="0" name=""/>
        <dsp:cNvSpPr/>
      </dsp:nvSpPr>
      <dsp:spPr>
        <a:xfrm>
          <a:off x="334843" y="523162"/>
          <a:ext cx="1042242" cy="104224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60F96-049E-44B7-94D2-4B3E24987E9D}">
      <dsp:nvSpPr>
        <dsp:cNvPr id="0" name=""/>
        <dsp:cNvSpPr/>
      </dsp:nvSpPr>
      <dsp:spPr>
        <a:xfrm>
          <a:off x="556960" y="745279"/>
          <a:ext cx="598007" cy="5980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22C67-3D2B-4108-BC42-2719B2DA899A}">
      <dsp:nvSpPr>
        <dsp:cNvPr id="0" name=""/>
        <dsp:cNvSpPr/>
      </dsp:nvSpPr>
      <dsp:spPr>
        <a:xfrm>
          <a:off x="1667" y="1890037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Department Reaches Or Exceeds Goal</a:t>
          </a:r>
        </a:p>
      </dsp:txBody>
      <dsp:txXfrm>
        <a:off x="1667" y="1890037"/>
        <a:ext cx="1708593" cy="683437"/>
      </dsp:txXfrm>
    </dsp:sp>
    <dsp:sp modelId="{4D5AF5F2-9E0F-4673-B74B-6730F29ECF9C}">
      <dsp:nvSpPr>
        <dsp:cNvPr id="0" name=""/>
        <dsp:cNvSpPr/>
      </dsp:nvSpPr>
      <dsp:spPr>
        <a:xfrm>
          <a:off x="2342440" y="523162"/>
          <a:ext cx="1042242" cy="104224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ECDD5-4303-453B-B8EA-06FF27AC39B4}">
      <dsp:nvSpPr>
        <dsp:cNvPr id="0" name=""/>
        <dsp:cNvSpPr/>
      </dsp:nvSpPr>
      <dsp:spPr>
        <a:xfrm>
          <a:off x="2564557" y="745279"/>
          <a:ext cx="598007" cy="598007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F326F-A1A2-400C-8646-CC5D8C45AAB8}">
      <dsp:nvSpPr>
        <dsp:cNvPr id="0" name=""/>
        <dsp:cNvSpPr/>
      </dsp:nvSpPr>
      <dsp:spPr>
        <a:xfrm>
          <a:off x="2009264" y="1890037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70 Percent Of Chapters Reach Membership Goal</a:t>
          </a:r>
        </a:p>
      </dsp:txBody>
      <dsp:txXfrm>
        <a:off x="2009264" y="1890037"/>
        <a:ext cx="1708593" cy="683437"/>
      </dsp:txXfrm>
    </dsp:sp>
    <dsp:sp modelId="{F88E5E13-BBC9-44B6-BC0B-12B9DD16BD03}">
      <dsp:nvSpPr>
        <dsp:cNvPr id="0" name=""/>
        <dsp:cNvSpPr/>
      </dsp:nvSpPr>
      <dsp:spPr>
        <a:xfrm>
          <a:off x="4350038" y="523162"/>
          <a:ext cx="1042242" cy="104224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518CB-2090-4D0E-8118-83DEBBEE851F}">
      <dsp:nvSpPr>
        <dsp:cNvPr id="0" name=""/>
        <dsp:cNvSpPr/>
      </dsp:nvSpPr>
      <dsp:spPr>
        <a:xfrm>
          <a:off x="4572155" y="745279"/>
          <a:ext cx="598007" cy="5980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BB061-23CF-474B-A795-721E78ED7431}">
      <dsp:nvSpPr>
        <dsp:cNvPr id="0" name=""/>
        <dsp:cNvSpPr/>
      </dsp:nvSpPr>
      <dsp:spPr>
        <a:xfrm>
          <a:off x="4016862" y="1890037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Chapter Winning Membership For Our Category</a:t>
          </a:r>
        </a:p>
      </dsp:txBody>
      <dsp:txXfrm>
        <a:off x="4016862" y="1890037"/>
        <a:ext cx="1708593" cy="683437"/>
      </dsp:txXfrm>
    </dsp:sp>
    <dsp:sp modelId="{8BFD7153-ACB6-4A56-BB59-0E4BD34C2FCA}">
      <dsp:nvSpPr>
        <dsp:cNvPr id="0" name=""/>
        <dsp:cNvSpPr/>
      </dsp:nvSpPr>
      <dsp:spPr>
        <a:xfrm>
          <a:off x="6357636" y="523162"/>
          <a:ext cx="1042242" cy="1042242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67EA7-8D2E-4302-B409-78AB12006E58}">
      <dsp:nvSpPr>
        <dsp:cNvPr id="0" name=""/>
        <dsp:cNvSpPr/>
      </dsp:nvSpPr>
      <dsp:spPr>
        <a:xfrm>
          <a:off x="6579753" y="745279"/>
          <a:ext cx="598007" cy="598007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71FC3-56CC-4C30-B6C9-AD014D10BA61}">
      <dsp:nvSpPr>
        <dsp:cNvPr id="0" name=""/>
        <dsp:cNvSpPr/>
      </dsp:nvSpPr>
      <dsp:spPr>
        <a:xfrm>
          <a:off x="6024460" y="1890037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Department Winning March Madness</a:t>
          </a:r>
        </a:p>
      </dsp:txBody>
      <dsp:txXfrm>
        <a:off x="6024460" y="1890037"/>
        <a:ext cx="1708593" cy="683437"/>
      </dsp:txXfrm>
    </dsp:sp>
    <dsp:sp modelId="{A1F67B39-8F4B-42F9-8BD9-1B1923AE8470}">
      <dsp:nvSpPr>
        <dsp:cNvPr id="0" name=""/>
        <dsp:cNvSpPr/>
      </dsp:nvSpPr>
      <dsp:spPr>
        <a:xfrm>
          <a:off x="8365233" y="523162"/>
          <a:ext cx="1042242" cy="1042242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C3358-32CD-42D5-A0F5-8D74439D6134}">
      <dsp:nvSpPr>
        <dsp:cNvPr id="0" name=""/>
        <dsp:cNvSpPr/>
      </dsp:nvSpPr>
      <dsp:spPr>
        <a:xfrm>
          <a:off x="8587350" y="745279"/>
          <a:ext cx="598007" cy="598007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62152-C80C-4DFC-B4F2-0E23E18D132C}">
      <dsp:nvSpPr>
        <dsp:cNvPr id="0" name=""/>
        <dsp:cNvSpPr/>
      </dsp:nvSpPr>
      <dsp:spPr>
        <a:xfrm>
          <a:off x="8032057" y="1890037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Chapters Documenting Training Provided And Resources Used For Membership.</a:t>
          </a:r>
        </a:p>
      </dsp:txBody>
      <dsp:txXfrm>
        <a:off x="8032057" y="1890037"/>
        <a:ext cx="1708593" cy="683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B346D-E99E-40DD-AF03-46ED90281BE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85A4F-9A75-41BF-B0FB-C3D49E33D0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8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0" y="696913"/>
            <a:ext cx="6502400" cy="36576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CAE5C-F8C1-4380-B21E-53697951F8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5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5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6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1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6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7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62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4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20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1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2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3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2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1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1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9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6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1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4A6B4F-EB4A-46C8-8DBC-32BEDB60FDF7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C86FE4-DAF2-4F66-BC08-DB0577742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6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A6E5540-546A-4FE7-B738-0CBF94E97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4" name="Rounded Rectangle 16">
            <a:extLst>
              <a:ext uri="{FF2B5EF4-FFF2-40B4-BE49-F238E27FC236}">
                <a16:creationId xmlns:a16="http://schemas.microsoft.com/office/drawing/2014/main" id="{865ADA62-317E-475C-846E-136EAC4EF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8930"/>
            <a:ext cx="10859557" cy="5565601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0243" name="Picture 2" descr="2012_Annual_Report_C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51852" r="5742" b="2592"/>
          <a:stretch>
            <a:fillRect/>
          </a:stretch>
        </p:blipFill>
        <p:spPr bwMode="auto">
          <a:xfrm>
            <a:off x="1165319" y="980524"/>
            <a:ext cx="7526957" cy="48969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0951856" y="6360203"/>
            <a:ext cx="551167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fld id="{859FA26B-1C3E-4442-A94E-819A4C75D4EF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charset="0"/>
                <a:buNone/>
                <a:tabLst/>
                <a:defRPr/>
              </a:pPr>
              <a:t>1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B2FF6E3-795D-4665-BF23-F7BC9E1D5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42" y="2707029"/>
            <a:ext cx="2003974" cy="10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b="1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INCENTIVES TO HELP CHALLENGES: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ACDA060-0FC2-9767-E88F-9608F470B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1" y="1998133"/>
            <a:ext cx="6855356" cy="3793067"/>
          </a:xfrm>
        </p:spPr>
        <p:txBody>
          <a:bodyPr>
            <a:normAutofit/>
          </a:bodyPr>
          <a:lstStyle/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Personal award for best recruiter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Best chapter award for most new members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Best Percentage Increase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Personal Award For Members Who Recruit 24 Or More Members for The Year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Chapters openly reward and or recognize top performers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Department leadership and membership committee help train and promote membership development each meeting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Committee prepares short video examples to demonstrate how to engage and encourage people to join our family.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1490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Gift Animation Stick figure Presentation, figure, 3D Computer Graphics, recruiter, megaphone png thumbnail">
            <a:extLst>
              <a:ext uri="{FF2B5EF4-FFF2-40B4-BE49-F238E27FC236}">
                <a16:creationId xmlns:a16="http://schemas.microsoft.com/office/drawing/2014/main" id="{5BEB6CD8-F389-FB26-E1B0-4EDCDCFB8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5907" y="2218335"/>
            <a:ext cx="2717116" cy="3351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dirty="0">
                <a:latin typeface="Calibri" panose="020F0502020204030204"/>
              </a:rPr>
              <a:t>Department of Virginia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F9353F9-6FC0-4501-B721-5C92757755E0}" type="slidenum">
              <a:rPr lang="en-US"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10</a:t>
            </a:fld>
            <a:endParaRPr lang="en-US" dirty="0"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486E8-ADBB-4ACE-B4BA-7B7D8817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b="1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WE MEASURE EFFECTIVENESS OF GOALS: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dirty="0">
                <a:latin typeface="Calibri" panose="020F0502020204030204"/>
              </a:rPr>
              <a:t>Department of Virginia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F9353F9-6FC0-4501-B721-5C92757755E0}" type="slidenum">
              <a:rPr lang="en-US"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11</a:t>
            </a:fld>
            <a:endParaRPr lang="en-US" dirty="0"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486E8-ADBB-4ACE-B4BA-7B7D8817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582C8793-7C8A-6B74-0011-D38F2A0217E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8432136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25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C94BA4-022F-95CA-AB64-A0284F1A8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11" r="15368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44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5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ACDA060-0FC2-9767-E88F-9608F470B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3867" y="1752600"/>
            <a:ext cx="7659156" cy="5105390"/>
          </a:xfrm>
        </p:spPr>
        <p:txBody>
          <a:bodyPr>
            <a:normAutofit/>
          </a:bodyPr>
          <a:lstStyle/>
          <a:p>
            <a:pPr marL="377190" indent="-342900" defTabSz="6858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B727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Membership Portal</a:t>
            </a:r>
          </a:p>
          <a:p>
            <a:pPr marL="377190" indent="-342900" defTabSz="6858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B727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Department Membership Committee Personal Visits And Virtual Assistance</a:t>
            </a:r>
          </a:p>
          <a:p>
            <a:pPr marL="377190" indent="-342900" defTabSz="6858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B727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Event Participation</a:t>
            </a:r>
          </a:p>
          <a:p>
            <a:pPr marL="377190" indent="-342900" defTabSz="6858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B727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Leadership</a:t>
            </a:r>
          </a:p>
          <a:p>
            <a:pPr marL="377190" indent="-342900" defTabSz="6858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B727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Service Announcements (PSA’s)</a:t>
            </a:r>
          </a:p>
          <a:p>
            <a:pPr marL="377190" indent="-342900" defTabSz="6858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B727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Short Video Clips Showing How To Recruit One On One (CSO/Walmart/Park/Events)</a:t>
            </a:r>
          </a:p>
          <a:p>
            <a:pPr marL="377190" indent="-342900" defTabSz="6858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B727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 New Member Orientation Guide</a:t>
            </a:r>
          </a:p>
          <a:p>
            <a:pPr marL="377190" indent="-342900" defTabSz="6858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B727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 Midwinter – Membership Workshop - 2023</a:t>
            </a:r>
          </a:p>
          <a:p>
            <a:pPr marL="377190" indent="-342900" defTabSz="6858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B727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77190" indent="-342900" defTabSz="6858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B727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" indent="0" defTabSz="6858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B727"/>
              </a:buClr>
              <a:buSzPct val="100000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91490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2425" y="5883275"/>
            <a:ext cx="5362575" cy="365125"/>
          </a:xfrm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dirty="0">
                <a:latin typeface="Calibri" panose="020F0502020204030204"/>
              </a:rPr>
              <a:t>Department of Virginia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F9353F9-6FC0-4501-B721-5C92757755E0}" type="slidenum">
              <a:rPr lang="en-US"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12</a:t>
            </a:fld>
            <a:endParaRPr lang="en-US" dirty="0"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486E8-ADBB-4ACE-B4BA-7B7D8817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95037" y="101015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38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2">
            <a:extLst>
              <a:ext uri="{FF2B5EF4-FFF2-40B4-BE49-F238E27FC236}">
                <a16:creationId xmlns:a16="http://schemas.microsoft.com/office/drawing/2014/main" id="{7CD2F605-77BD-4D9C-BC95-97EB75D6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40259AB5-8B5C-4CD4-AE10-7A177BB73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DB110D97-363A-40D5-98E8-D367DFCFB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30DC9DB4-96D0-47E9-A6E5-1590DED84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8CA317D7-424B-4887-BEDF-18EF7915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ACF40F67-B16B-4E7F-A595-0EF370063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EB2264F1-4BB6-4403-A681-A463AA730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27728DE0-08FC-4361-9A63-45CBB2F8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A667A12-75E6-4C14-B996-78D64D0DF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1" y="-4763"/>
            <a:ext cx="5014912" cy="6862763"/>
            <a:chOff x="2928938" y="-4763"/>
            <a:chExt cx="5014912" cy="6862763"/>
          </a:xfrm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AD0FC92B-A5F9-4EC9-9B43-E0E51FF36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4588CEB3-C971-48D0-A821-03C8A6D4D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F5A8442E-4D26-43EA-9720-64CB2B1F4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ACB971D7-7BC0-4EA1-85EF-DC12CC6C4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53C69F8D-0C8A-4B52-9AA7-87514BD7E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74C44AF1-D2D7-4897-962C-579034FED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itle 6"/>
          <p:cNvSpPr txBox="1">
            <a:spLocks noGrp="1"/>
          </p:cNvSpPr>
          <p:nvPr>
            <p:ph type="title"/>
          </p:nvPr>
        </p:nvSpPr>
        <p:spPr>
          <a:xfrm>
            <a:off x="5009321" y="1380068"/>
            <a:ext cx="6493701" cy="2616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1" algn="r" defTabSz="457200" rtl="0"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Membership Points of Contact</a:t>
            </a:r>
            <a:endParaRPr lang="en-US" sz="6000" kern="1200" dirty="0">
              <a:ln w="3175" cmpd="sng">
                <a:noFill/>
              </a:ln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114C8-C83D-BD5B-ABF4-542FD52BBD1B}"/>
              </a:ext>
            </a:extLst>
          </p:cNvPr>
          <p:cNvSpPr txBox="1"/>
          <p:nvPr/>
        </p:nvSpPr>
        <p:spPr>
          <a:xfrm>
            <a:off x="6543676" y="3996267"/>
            <a:ext cx="4959346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lvl="1" algn="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600" b="1"/>
              <a:t>National Headquarters  1-888-236-8313</a:t>
            </a:r>
          </a:p>
          <a:p>
            <a:pPr marL="0" lvl="1" algn="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600" b="1"/>
              <a:t>Department Point of Contacts</a:t>
            </a:r>
          </a:p>
          <a:p>
            <a:pPr marL="0" lvl="2" algn="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600" b="1"/>
              <a:t>Department 2</a:t>
            </a:r>
            <a:r>
              <a:rPr lang="en-US" sz="1600" b="1" baseline="30000"/>
              <a:t>nd</a:t>
            </a:r>
            <a:r>
              <a:rPr lang="en-US" sz="1600" b="1"/>
              <a:t> Junior Vice Commander </a:t>
            </a:r>
          </a:p>
          <a:p>
            <a:pPr marL="0" lvl="1" algn="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600"/>
              <a:t>Chair, TBD</a:t>
            </a: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38896A2C-228D-4C37-B4A4-2BD326E0B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0000">
            <a:off x="-47722" y="2178565"/>
            <a:ext cx="300937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01948" y="5883275"/>
            <a:ext cx="2354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of Virginia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F9353F9-6FC0-4501-B721-5C92757755E0}" type="slidenum">
              <a:rPr lang="en-US" smtClean="0"/>
              <a:pPr defTabSz="914400"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486E8-ADBB-4ACE-B4BA-7B7D8817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D1B67F-4B81-1C35-D3EE-8E2ACAAC5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63" y="255588"/>
            <a:ext cx="3429000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21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353F9-6FC0-4501-B721-5C92757755E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DD39361-0CBF-4744-877F-0D1674F3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B7166-A452-44D7-9A27-F4F0CF60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8FAD36-6D1F-4540-8466-9BF35483BC32}"/>
              </a:ext>
            </a:extLst>
          </p:cNvPr>
          <p:cNvSpPr txBox="1"/>
          <p:nvPr/>
        </p:nvSpPr>
        <p:spPr>
          <a:xfrm>
            <a:off x="3068240" y="2228671"/>
            <a:ext cx="716588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CDD0D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  <a:endParaRPr kumimoji="0" lang="en-US" sz="6600" b="1" i="0" u="none" strike="noStrike" kern="1200" cap="none" spc="0" normalizeH="0" baseline="0" noProof="0" dirty="0">
              <a:ln/>
              <a:solidFill>
                <a:srgbClr val="CDD0D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B7C3E-C898-353D-7191-768F6C238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14" y="2105561"/>
            <a:ext cx="3248104" cy="56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00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269546" y="830661"/>
            <a:ext cx="10084905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Virginia</a:t>
            </a:r>
            <a:br>
              <a:rPr lang="en-US" sz="5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Disabled American Veterans</a:t>
            </a:r>
            <a:br>
              <a:rPr lang="en-US" sz="5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P.O. Box 7176</a:t>
            </a:r>
            <a:br>
              <a:rPr lang="en-US" sz="4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Roanoke, VA  24019-0147</a:t>
            </a:r>
            <a:br>
              <a:rPr lang="en-US" sz="4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540-206-2575       </a:t>
            </a:r>
            <a:r>
              <a:rPr lang="en-US" sz="1800" b="1" i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 free</a:t>
            </a:r>
            <a:r>
              <a:rPr lang="en-US" sz="18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866-706-5889</a:t>
            </a:r>
            <a:br>
              <a:rPr lang="en-US" sz="2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sz="20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8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irginia</a:t>
            </a:r>
            <a:r>
              <a:rPr lang="en-US" sz="20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</a:t>
            </a:r>
            <a:r>
              <a:rPr lang="en-US" sz="18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.org </a:t>
            </a:r>
            <a:br>
              <a:rPr lang="en-US" sz="16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en-US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@DAVVirginia                     </a:t>
            </a:r>
            <a:br>
              <a:rPr lang="en-US" sz="16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br>
              <a:rPr lang="en-US" sz="14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4451" y="6322383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3524" y="6650379"/>
            <a:ext cx="7736306" cy="19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07000"/>
              </a:lnSpc>
              <a:defRPr/>
            </a:pPr>
            <a:r>
              <a:rPr lang="en-US" sz="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part of this work covered by the copyright herein may be reproduced or used in any form or by any means without permission from DAV-Department of Virginia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3524" y="6487453"/>
            <a:ext cx="641395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7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DAV-Department of Virginia. ALL RIGHTS RESERVED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E876A6-7AE7-4680-8C7A-218CC5870907}"/>
              </a:ext>
            </a:extLst>
          </p:cNvPr>
          <p:cNvGrpSpPr/>
          <p:nvPr/>
        </p:nvGrpSpPr>
        <p:grpSpPr>
          <a:xfrm>
            <a:off x="5398942" y="5288856"/>
            <a:ext cx="1826112" cy="418099"/>
            <a:chOff x="4375880" y="5178700"/>
            <a:chExt cx="1826112" cy="4180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3051" y="5183045"/>
              <a:ext cx="498941" cy="4011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5880" y="5211431"/>
              <a:ext cx="382225" cy="3822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9899" y="5178700"/>
              <a:ext cx="412548" cy="41809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C92395E-84F8-4EFB-A47D-F324FCE97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12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CDBEA0F-A108-4353-90A7-BF17D0B8D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995CA3FF-C7B7-4925-839C-2964031A2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2F295FED-2731-4AE1-8A15-70625050D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44695954-F76F-43EF-9154-7F75A1F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D259EAC8-11A2-41BF-9DED-1E0926E4F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09E28710-F8B9-4D97-87F8-2FB672BE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BFA17A07-C153-4CAA-80DD-675249B97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ADCEC0B-C4E5-43D6-9C25-53BA2F56D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BC00AE0-561A-4191-BAE0-1A046D17CB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65" y="4664076"/>
            <a:ext cx="4022662" cy="1337534"/>
          </a:xfrm>
          <a:prstGeom prst="rect">
            <a:avLst/>
          </a:prstGeom>
          <a:effectLst>
            <a:outerShdw blurRad="177800" dist="241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FF1E7-9D1A-447B-812E-2A2872E1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7393" y="6536266"/>
            <a:ext cx="7084177" cy="36512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1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Department </a:t>
            </a:r>
            <a:r>
              <a:rPr kumimoji="0" lang="en-US" sz="900" b="0" i="0" u="none" strike="noStrike" kern="1200" cap="none" spc="1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of</a:t>
            </a:r>
            <a:r>
              <a:rPr kumimoji="0" lang="en-US" b="0" i="0" u="none" strike="noStrike" kern="1200" cap="none" spc="1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Virginia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CAAA0B-055A-46C9-AC0A-B4C86A23AD9C}"/>
              </a:ext>
            </a:extLst>
          </p:cNvPr>
          <p:cNvSpPr txBox="1">
            <a:spLocks/>
          </p:cNvSpPr>
          <p:nvPr/>
        </p:nvSpPr>
        <p:spPr>
          <a:xfrm>
            <a:off x="11534065" y="6487837"/>
            <a:ext cx="551167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F9353F9-6FC0-4501-B721-5C92757755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CDD0D1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DD0D1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B15DEA4-DE45-4E0A-AC7C-867061F09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5" y="1804828"/>
            <a:ext cx="8020870" cy="131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D347A6D-D7C1-473E-B895-4FD93C9DE2D9}"/>
              </a:ext>
            </a:extLst>
          </p:cNvPr>
          <p:cNvSpPr txBox="1"/>
          <p:nvPr/>
        </p:nvSpPr>
        <p:spPr>
          <a:xfrm>
            <a:off x="9417820" y="6611779"/>
            <a:ext cx="3063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000" b="1" spc="11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Virginia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65047-F939-4186-99B9-5744588B0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92" y="116676"/>
            <a:ext cx="5802856" cy="165109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EAA55-F954-B0CB-B6E1-6071900F8223}"/>
              </a:ext>
            </a:extLst>
          </p:cNvPr>
          <p:cNvSpPr txBox="1"/>
          <p:nvPr/>
        </p:nvSpPr>
        <p:spPr>
          <a:xfrm>
            <a:off x="294765" y="2842138"/>
            <a:ext cx="1210351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>
                <a:ln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j-ea"/>
                <a:cs typeface="+mj-cs"/>
              </a:rPr>
              <a:t>Spring Conference 2024</a:t>
            </a:r>
            <a:endParaRPr lang="en-US" sz="4400" b="1" dirty="0">
              <a:ln/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  <a:ea typeface="+mj-ea"/>
              <a:cs typeface="+mj-cs"/>
            </a:endParaRPr>
          </a:p>
          <a:p>
            <a:pPr algn="ctr"/>
            <a:r>
              <a:rPr lang="en-US" sz="4400" b="1" dirty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j-ea"/>
                <a:cs typeface="+mj-cs"/>
              </a:rPr>
              <a:t>Membership Committee Briefing</a:t>
            </a:r>
          </a:p>
        </p:txBody>
      </p:sp>
    </p:spTree>
    <p:extLst>
      <p:ext uri="{BB962C8B-B14F-4D97-AF65-F5344CB8AC3E}">
        <p14:creationId xmlns:p14="http://schemas.microsoft.com/office/powerpoint/2010/main" val="292265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889534" y="69574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78141-EFFB-45C0-94A0-8ABF2F83E040}"/>
              </a:ext>
            </a:extLst>
          </p:cNvPr>
          <p:cNvSpPr txBox="1"/>
          <p:nvPr/>
        </p:nvSpPr>
        <p:spPr>
          <a:xfrm>
            <a:off x="2803161" y="2398426"/>
            <a:ext cx="76000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1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Dwayne Ramey</a:t>
            </a:r>
          </a:p>
          <a:p>
            <a:pPr algn="ctr"/>
            <a:r>
              <a:rPr lang="en-US" sz="3200" spc="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Membership Committee Chair Acting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486E8-ADBB-4ACE-B4BA-7B7D8817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3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91E548-71E9-4E48-95EF-028C1F694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31873-81BA-76E4-C53E-4F79CCCD5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284051"/>
            <a:ext cx="2812385" cy="372383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WHERE ARE WE NOW?</a:t>
            </a:r>
          </a:p>
        </p:txBody>
      </p:sp>
      <p:sp useBgFill="1">
        <p:nvSpPr>
          <p:cNvPr id="12" name="Rounded Rectangle 16">
            <a:extLst>
              <a:ext uri="{FF2B5EF4-FFF2-40B4-BE49-F238E27FC236}">
                <a16:creationId xmlns:a16="http://schemas.microsoft.com/office/drawing/2014/main" id="{AAB5649A-D799-4BE2-9913-FFD6F2B4E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723DE5-3668-495B-86B4-1F6867DD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FEC0561-D3E0-4BF7-8C2C-545131D8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E433E0D-9006-435E-A45A-297D9DFB0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87BFE96-CA94-4295-8E58-F5EF3CD6B8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8D930B4-650A-4397-BDE6-B6B6D85E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FC696D0-7E2A-40F7-B396-F663111E9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A9A5E92-75F1-46AD-BE2A-814773AA9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2EFA920-F5C8-1FDF-9CD1-7F4A358A2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460" y="101025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CCCD670-E9C3-1F07-FBD3-68703B89B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934473"/>
              </p:ext>
            </p:extLst>
          </p:nvPr>
        </p:nvGraphicFramePr>
        <p:xfrm>
          <a:off x="4941201" y="992181"/>
          <a:ext cx="6237359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484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Business Organization Project Company, Juggling, child, text, service png thumbnail">
            <a:extLst>
              <a:ext uri="{FF2B5EF4-FFF2-40B4-BE49-F238E27FC236}">
                <a16:creationId xmlns:a16="http://schemas.microsoft.com/office/drawing/2014/main" id="{5F88AA94-41E7-5C3F-7815-316F3BBE2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59" b="2"/>
          <a:stretch/>
        </p:blipFill>
        <p:spPr bwMode="auto"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034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l"/>
            <a:r>
              <a:rPr lang="en-US" b="1" spc="15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ACDA060-0FC2-9767-E88F-9608F470B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/>
          </a:bodyPr>
          <a:lstStyle/>
          <a:p>
            <a:pPr marL="491490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2023-2024 Membership Committee</a:t>
            </a:r>
          </a:p>
          <a:p>
            <a:pPr marL="1030288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1030288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marL="1030288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1030288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Incentives</a:t>
            </a:r>
          </a:p>
          <a:p>
            <a:pPr marL="1030288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Measuring Effectiveness</a:t>
            </a:r>
          </a:p>
          <a:p>
            <a:pPr marL="1030288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marL="491490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How chapters can assist the committee</a:t>
            </a:r>
          </a:p>
          <a:p>
            <a:pPr marL="377190" indent="-342900">
              <a:lnSpc>
                <a:spcPct val="90000"/>
              </a:lnSpc>
              <a:buSzPct val="100000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2082" y="5883275"/>
            <a:ext cx="3634844" cy="365125"/>
          </a:xfrm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dirty="0">
                <a:latin typeface="Calibri" panose="020F0502020204030204"/>
              </a:rPr>
              <a:t>Department of Virginia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07053" y="5867131"/>
            <a:ext cx="551167" cy="365125"/>
          </a:xfrm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F9353F9-6FC0-4501-B721-5C92757755E0}" type="slidenum">
              <a:rPr lang="en-US"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5</a:t>
            </a:fld>
            <a:endParaRPr lang="en-US" dirty="0"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486E8-ADBB-4ACE-B4BA-7B7D8817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460" y="101025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0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2566579" cy="55380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z="2800" b="1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Meeting Department Membership Goals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ACDA060-0FC2-9767-E88F-9608F470B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13" y="1656079"/>
            <a:ext cx="6996544" cy="2709443"/>
          </a:xfrm>
        </p:spPr>
        <p:txBody>
          <a:bodyPr>
            <a:normAutofit/>
          </a:bodyPr>
          <a:lstStyle/>
          <a:p>
            <a:pPr marL="34290" indent="0">
              <a:lnSpc>
                <a:spcPct val="90000"/>
              </a:lnSpc>
              <a:buSzPct val="100000"/>
              <a:buNone/>
            </a:pPr>
            <a:r>
              <a:rPr lang="en-US" sz="1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 MEETING DEPARTMENT GOALS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Encouraged all chapter membership team to attend sessions scheduled by the Membership Committee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Educated Chapter Membership Coordinators on their duties and responsibilities </a:t>
            </a:r>
          </a:p>
          <a:p>
            <a:pPr marL="34290" indent="0">
              <a:lnSpc>
                <a:spcPct val="90000"/>
              </a:lnSpc>
              <a:buSzPct val="100000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6411380"/>
            <a:ext cx="7084177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Virginia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6395236"/>
            <a:ext cx="551167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F9353F9-6FC0-4501-B721-5C92757755E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486E8-ADBB-4ACE-B4BA-7B7D8817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5E9D2A9C-8606-D585-E4FC-4AD4B5D114A3}"/>
              </a:ext>
            </a:extLst>
          </p:cNvPr>
          <p:cNvSpPr txBox="1">
            <a:spLocks/>
          </p:cNvSpPr>
          <p:nvPr/>
        </p:nvSpPr>
        <p:spPr>
          <a:xfrm>
            <a:off x="1795022" y="586164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2023-2024 Goals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F4DE5-4834-6999-C315-ABCFDB5E484E}"/>
              </a:ext>
            </a:extLst>
          </p:cNvPr>
          <p:cNvSpPr/>
          <p:nvPr/>
        </p:nvSpPr>
        <p:spPr>
          <a:xfrm>
            <a:off x="8505207" y="1427049"/>
            <a:ext cx="29398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 YR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Goal Stock Photos and Images. 822,771 Goal pictures and royalty free  photography available to search from thousands of stock photographers.">
            <a:extLst>
              <a:ext uri="{FF2B5EF4-FFF2-40B4-BE49-F238E27FC236}">
                <a16:creationId xmlns:a16="http://schemas.microsoft.com/office/drawing/2014/main" id="{D597BCA5-F4A6-7EAB-A246-AE540541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913" y="3409373"/>
            <a:ext cx="2777086" cy="28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2566579" cy="55380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z="2800" b="1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Meeting Department Membership Goals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ACDA060-0FC2-9767-E88F-9608F470B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12" y="97639"/>
            <a:ext cx="7912223" cy="4267884"/>
          </a:xfrm>
        </p:spPr>
        <p:txBody>
          <a:bodyPr>
            <a:normAutofit/>
          </a:bodyPr>
          <a:lstStyle/>
          <a:p>
            <a:pPr marL="34290" indent="0">
              <a:lnSpc>
                <a:spcPct val="90000"/>
              </a:lnSpc>
              <a:buSzPct val="100000"/>
              <a:buNone/>
            </a:pPr>
            <a:r>
              <a:rPr lang="en-US" sz="1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WE  MEETING DEPARTMENT GOALS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Developed a calendar to proactively fit into our recruiting plans focusing on special days and or events.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Cultivated a collaborative effort with a focused unified teamwork with all committees.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Established collaborative partnerships with other veteran service organizations in counties such as Loudoun that are without DAV Chapters in their area.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1490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ow To Set Goals | Quality #1: Make Your Goals Positive! - Russ Peak |  Motivational Speaker &amp; Entertainer">
            <a:extLst>
              <a:ext uri="{FF2B5EF4-FFF2-40B4-BE49-F238E27FC236}">
                <a16:creationId xmlns:a16="http://schemas.microsoft.com/office/drawing/2014/main" id="{DA34E877-DCAF-6C50-EF8B-85107DAAE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201" y="4164649"/>
            <a:ext cx="3970586" cy="2611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6411380"/>
            <a:ext cx="7084177" cy="365125"/>
          </a:xfrm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dirty="0">
                <a:latin typeface="Calibri" panose="020F0502020204030204"/>
              </a:rPr>
              <a:t>Department of Virginia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6395236"/>
            <a:ext cx="551167" cy="365125"/>
          </a:xfrm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F9353F9-6FC0-4501-B721-5C92757755E0}" type="slidenum">
              <a:rPr lang="en-US"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7</a:t>
            </a:fld>
            <a:endParaRPr lang="en-US" dirty="0"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486E8-ADBB-4ACE-B4BA-7B7D8817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z="3700" b="1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Meeting Department Membership Goals</a:t>
            </a:r>
          </a:p>
        </p:txBody>
      </p:sp>
      <p:pic>
        <p:nvPicPr>
          <p:cNvPr id="6146" name="Picture 2" descr="Goal Stock Photo by ©Pixelery.com 29001401">
            <a:extLst>
              <a:ext uri="{FF2B5EF4-FFF2-40B4-BE49-F238E27FC236}">
                <a16:creationId xmlns:a16="http://schemas.microsoft.com/office/drawing/2014/main" id="{F909CBC9-4A8F-0356-3285-F4206DCC3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26904" b="1"/>
          <a:stretch/>
        </p:blipFill>
        <p:spPr bwMode="auto">
          <a:xfrm>
            <a:off x="1512452" y="1998131"/>
            <a:ext cx="2720881" cy="3791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ACDA060-0FC2-9767-E88F-9608F470B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3031" y="1474295"/>
            <a:ext cx="7857460" cy="5124450"/>
          </a:xfrm>
        </p:spPr>
        <p:txBody>
          <a:bodyPr>
            <a:normAutofit/>
          </a:bodyPr>
          <a:lstStyle/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Encouraged department and chapters to be more active and visible in  local community events and activities.  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Meet your neighbor / Homecoming events in the community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Continued monthly training snapshots on fourth Thursday evening of the month at 1800 (45 minute sessions).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Engaged monthly with each chapter membership team until they reach their goal for the year.  Membership team will contact the chapters in their region.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1490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3603" y="6288563"/>
            <a:ext cx="5423123" cy="365125"/>
          </a:xfrm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dirty="0">
                <a:latin typeface="Calibri" panose="020F0502020204030204"/>
              </a:rPr>
              <a:t>Department of Virginia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F9353F9-6FC0-4501-B721-5C92757755E0}" type="slidenum">
              <a:rPr lang="en-US"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8</a:t>
            </a:fld>
            <a:endParaRPr lang="en-US" dirty="0"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486E8-ADBB-4ACE-B4BA-7B7D8817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4" name="Picture 4" descr="Thought Idea, Thinking, hand, people, head png thumbnail">
            <a:extLst>
              <a:ext uri="{FF2B5EF4-FFF2-40B4-BE49-F238E27FC236}">
                <a16:creationId xmlns:a16="http://schemas.microsoft.com/office/drawing/2014/main" id="{3FC46C7F-38EC-E038-2AD5-1AACB9B64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3" r="2" b="2"/>
          <a:stretch/>
        </p:blipFill>
        <p:spPr bwMode="auto"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513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l"/>
            <a:r>
              <a:rPr lang="en-US" b="1" spc="15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ACDA060-0FC2-9767-E88F-9608F470B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355" y="2114549"/>
            <a:ext cx="5260680" cy="3636011"/>
          </a:xfrm>
        </p:spPr>
        <p:txBody>
          <a:bodyPr>
            <a:normAutofit/>
          </a:bodyPr>
          <a:lstStyle/>
          <a:p>
            <a:pPr marL="34290" indent="0">
              <a:lnSpc>
                <a:spcPct val="90000"/>
              </a:lnSpc>
              <a:buSzPct val="100000"/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Chapter Participation By Membership 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Average Age Of Chapter Member Is Over 60 to participate in community events.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Funds 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For Event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Chapters with limited fundraising oppottunities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Remote Locations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Lack Of Experience In Recruiting</a:t>
            </a:r>
          </a:p>
          <a:p>
            <a:pPr marL="94869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1490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2082" y="5883275"/>
            <a:ext cx="3634844" cy="365125"/>
          </a:xfrm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dirty="0">
                <a:latin typeface="Calibri" panose="020F0502020204030204"/>
              </a:rPr>
              <a:t>Department of Virginia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07053" y="5867131"/>
            <a:ext cx="551167" cy="365125"/>
          </a:xfrm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F9353F9-6FC0-4501-B721-5C92757755E0}" type="slidenum">
              <a:rPr lang="en-US"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9</a:t>
            </a:fld>
            <a:endParaRPr lang="en-US" dirty="0"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486E8-ADBB-4ACE-B4BA-7B7D8817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0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1040</TotalTime>
  <Words>598</Words>
  <Application>Microsoft Office PowerPoint</Application>
  <PresentationFormat>Widescreen</PresentationFormat>
  <Paragraphs>110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Nova</vt:lpstr>
      <vt:lpstr>Calibri</vt:lpstr>
      <vt:lpstr>Calibri Light</vt:lpstr>
      <vt:lpstr>Corbel</vt:lpstr>
      <vt:lpstr>Wingdings</vt:lpstr>
      <vt:lpstr>Parallax</vt:lpstr>
      <vt:lpstr>PowerPoint Presentation</vt:lpstr>
      <vt:lpstr>PowerPoint Presentation</vt:lpstr>
      <vt:lpstr>Presenter</vt:lpstr>
      <vt:lpstr>WHERE ARE WE NOW?</vt:lpstr>
      <vt:lpstr>Agenda</vt:lpstr>
      <vt:lpstr>Meeting Department Membership Goals</vt:lpstr>
      <vt:lpstr>Meeting Department Membership Goals</vt:lpstr>
      <vt:lpstr>Meeting Department Membership Goals</vt:lpstr>
      <vt:lpstr>CHALLENGES</vt:lpstr>
      <vt:lpstr>INCENTIVES TO HELP CHALLENGES:</vt:lpstr>
      <vt:lpstr>HOW DO WE MEASURE EFFECTIVENESS OF GOALS:</vt:lpstr>
      <vt:lpstr>Resources</vt:lpstr>
      <vt:lpstr>Membership Points of Contact</vt:lpstr>
      <vt:lpstr>PowerPoint Presentation</vt:lpstr>
      <vt:lpstr>Department of Virginia Disabled American Veterans P.O. Box 7176 Roanoke, VA  24019-0147  540-206-2575       toll free: 866-706-5889  www.VirginiaDAV.org                                                           @DAVVirginia                                                           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Procunier</dc:creator>
  <cp:lastModifiedBy>Jim Procunier</cp:lastModifiedBy>
  <cp:revision>47</cp:revision>
  <dcterms:created xsi:type="dcterms:W3CDTF">2020-02-16T17:52:22Z</dcterms:created>
  <dcterms:modified xsi:type="dcterms:W3CDTF">2024-04-03T15:35:32Z</dcterms:modified>
</cp:coreProperties>
</file>