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4"/>
  </p:notesMasterIdLst>
  <p:sldIdLst>
    <p:sldId id="381" r:id="rId2"/>
    <p:sldId id="374" r:id="rId3"/>
    <p:sldId id="375" r:id="rId4"/>
    <p:sldId id="258" r:id="rId5"/>
    <p:sldId id="259" r:id="rId6"/>
    <p:sldId id="260" r:id="rId7"/>
    <p:sldId id="261" r:id="rId8"/>
    <p:sldId id="262" r:id="rId9"/>
    <p:sldId id="263" r:id="rId10"/>
    <p:sldId id="264" r:id="rId11"/>
    <p:sldId id="377" r:id="rId12"/>
    <p:sldId id="266" r:id="rId13"/>
    <p:sldId id="267" r:id="rId14"/>
    <p:sldId id="378" r:id="rId15"/>
    <p:sldId id="269" r:id="rId16"/>
    <p:sldId id="270" r:id="rId17"/>
    <p:sldId id="271" r:id="rId18"/>
    <p:sldId id="379" r:id="rId19"/>
    <p:sldId id="273" r:id="rId20"/>
    <p:sldId id="274" r:id="rId21"/>
    <p:sldId id="275" r:id="rId22"/>
    <p:sldId id="380" r:id="rId23"/>
    <p:sldId id="276" r:id="rId24"/>
    <p:sldId id="277" r:id="rId25"/>
    <p:sldId id="278" r:id="rId26"/>
    <p:sldId id="279" r:id="rId27"/>
    <p:sldId id="280" r:id="rId28"/>
    <p:sldId id="281" r:id="rId29"/>
    <p:sldId id="282" r:id="rId30"/>
    <p:sldId id="376" r:id="rId31"/>
    <p:sldId id="284" r:id="rId32"/>
    <p:sldId id="285"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E5CC"/>
          </a:solidFill>
        </a:fill>
      </a:tcStyle>
    </a:wholeTbl>
    <a:band2H>
      <a:tcTxStyle/>
      <a:tcStyle>
        <a:tcBdr/>
        <a:fill>
          <a:solidFill>
            <a:srgbClr val="EDF2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CE5"/>
          </a:solidFill>
        </a:fill>
      </a:tcStyle>
    </a:wholeTbl>
    <a:band2H>
      <a:tcTxStyle/>
      <a:tcStyle>
        <a:tcBdr/>
        <a:fill>
          <a:solidFill>
            <a:srgbClr val="E7EEF2"/>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E2CE"/>
          </a:solidFill>
        </a:fill>
      </a:tcStyle>
    </a:wholeTbl>
    <a:band2H>
      <a:tcTxStyle/>
      <a:tcStyle>
        <a:tcBdr/>
        <a:fill>
          <a:solidFill>
            <a:srgbClr val="FBF1E8"/>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orbel"/>
          <a:ea typeface="Corbel"/>
          <a:cs typeface="Corbe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rbel"/>
          <a:ea typeface="Corbel"/>
          <a:cs typeface="Corbe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rbel"/>
          <a:ea typeface="Corbel"/>
          <a:cs typeface="Corbe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143000" y="685800"/>
            <a:ext cx="4572000" cy="3429000"/>
          </a:xfrm>
          <a:prstGeom prst="rect">
            <a:avLst/>
          </a:prstGeom>
        </p:spPr>
        <p:txBody>
          <a:bodyPr/>
          <a:lstStyle/>
          <a:p>
            <a:endParaRPr/>
          </a:p>
        </p:txBody>
      </p:sp>
      <p:sp>
        <p:nvSpPr>
          <p:cNvPr id="229" name="Shape 22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4" name="Group 18"/>
          <p:cNvGrpSpPr/>
          <p:nvPr/>
        </p:nvGrpSpPr>
        <p:grpSpPr>
          <a:xfrm>
            <a:off x="546099" y="-4764"/>
            <a:ext cx="5014914" cy="6862765"/>
            <a:chOff x="0" y="0"/>
            <a:chExt cx="5014912" cy="6862763"/>
          </a:xfrm>
        </p:grpSpPr>
        <p:sp>
          <p:nvSpPr>
            <p:cNvPr id="18" name="Freeform 6"/>
            <p:cNvSpPr/>
            <p:nvPr/>
          </p:nvSpPr>
          <p:spPr>
            <a:xfrm>
              <a:off x="438150" y="0"/>
              <a:ext cx="1063626" cy="2782889"/>
            </a:xfrm>
            <a:custGeom>
              <a:avLst/>
              <a:gdLst/>
              <a:ahLst/>
              <a:cxnLst>
                <a:cxn ang="0">
                  <a:pos x="wd2" y="hd2"/>
                </a:cxn>
                <a:cxn ang="5400000">
                  <a:pos x="wd2" y="hd2"/>
                </a:cxn>
                <a:cxn ang="10800000">
                  <a:pos x="wd2" y="hd2"/>
                </a:cxn>
                <a:cxn ang="16200000">
                  <a:pos x="wd2" y="hd2"/>
                </a:cxn>
              </a:cxnLst>
              <a:rect l="0" t="0" r="r" b="b"/>
              <a:pathLst>
                <a:path w="21600" h="21600" extrusionOk="0">
                  <a:moveTo>
                    <a:pt x="0" y="20898"/>
                  </a:moveTo>
                  <a:lnTo>
                    <a:pt x="7254" y="21600"/>
                  </a:lnTo>
                  <a:lnTo>
                    <a:pt x="21600" y="0"/>
                  </a:lnTo>
                  <a:lnTo>
                    <a:pt x="13863" y="0"/>
                  </a:lnTo>
                  <a:lnTo>
                    <a:pt x="0" y="20898"/>
                  </a:ln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9" name="Freeform 7"/>
            <p:cNvSpPr/>
            <p:nvPr/>
          </p:nvSpPr>
          <p:spPr>
            <a:xfrm>
              <a:off x="0" y="0"/>
              <a:ext cx="1035051" cy="2673351"/>
            </a:xfrm>
            <a:custGeom>
              <a:avLst/>
              <a:gdLst/>
              <a:ahLst/>
              <a:cxnLst>
                <a:cxn ang="0">
                  <a:pos x="wd2" y="hd2"/>
                </a:cxn>
                <a:cxn ang="5400000">
                  <a:pos x="wd2" y="hd2"/>
                </a:cxn>
                <a:cxn ang="10800000">
                  <a:pos x="wd2" y="hd2"/>
                </a:cxn>
                <a:cxn ang="16200000">
                  <a:pos x="wd2" y="hd2"/>
                </a:cxn>
              </a:cxnLst>
              <a:rect l="0" t="0" r="r" b="b"/>
              <a:pathLst>
                <a:path w="21600" h="21600" extrusionOk="0">
                  <a:moveTo>
                    <a:pt x="7454" y="21600"/>
                  </a:moveTo>
                  <a:lnTo>
                    <a:pt x="21600" y="0"/>
                  </a:lnTo>
                  <a:lnTo>
                    <a:pt x="13616" y="0"/>
                  </a:lnTo>
                  <a:lnTo>
                    <a:pt x="0" y="20869"/>
                  </a:lnTo>
                  <a:lnTo>
                    <a:pt x="7255" y="21562"/>
                  </a:lnTo>
                  <a:lnTo>
                    <a:pt x="7454" y="21600"/>
                  </a:lnTo>
                  <a:close/>
                </a:path>
              </a:pathLst>
            </a:custGeom>
            <a:solidFill>
              <a:srgbClr val="595959"/>
            </a:solidFill>
            <a:ln w="12700" cap="flat">
              <a:noFill/>
              <a:miter lim="400000"/>
            </a:ln>
            <a:effectLst/>
          </p:spPr>
          <p:txBody>
            <a:bodyPr wrap="square" lIns="45719" tIns="45719" rIns="45719" bIns="45719" numCol="1" anchor="t">
              <a:noAutofit/>
            </a:bodyPr>
            <a:lstStyle/>
            <a:p>
              <a:endParaRPr/>
            </a:p>
          </p:txBody>
        </p:sp>
        <p:sp>
          <p:nvSpPr>
            <p:cNvPr id="20" name="Freeform 9"/>
            <p:cNvSpPr/>
            <p:nvPr/>
          </p:nvSpPr>
          <p:spPr>
            <a:xfrm>
              <a:off x="-1" y="2587625"/>
              <a:ext cx="2693989" cy="42751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45" y="21600"/>
                  </a:lnTo>
                  <a:lnTo>
                    <a:pt x="21600" y="21600"/>
                  </a:lnTo>
                  <a:lnTo>
                    <a:pt x="0" y="0"/>
                  </a:lnTo>
                  <a:close/>
                </a:path>
              </a:pathLst>
            </a:custGeom>
            <a:solidFill>
              <a:srgbClr val="262626"/>
            </a:solidFill>
            <a:ln w="12700" cap="flat">
              <a:noFill/>
              <a:miter lim="400000"/>
            </a:ln>
            <a:effectLst/>
          </p:spPr>
          <p:txBody>
            <a:bodyPr wrap="square" lIns="45719" tIns="45719" rIns="45719" bIns="45719" numCol="1" anchor="t">
              <a:noAutofit/>
            </a:bodyPr>
            <a:lstStyle/>
            <a:p>
              <a:endParaRPr/>
            </a:p>
          </p:txBody>
        </p:sp>
        <p:sp>
          <p:nvSpPr>
            <p:cNvPr id="21" name="Freeform 10"/>
            <p:cNvSpPr/>
            <p:nvPr/>
          </p:nvSpPr>
          <p:spPr>
            <a:xfrm>
              <a:off x="442911" y="2697163"/>
              <a:ext cx="3332164" cy="4165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0797" y="21600"/>
                  </a:lnTo>
                  <a:lnTo>
                    <a:pt x="21600" y="21600"/>
                  </a:lnTo>
                  <a:close/>
                </a:path>
              </a:pathLst>
            </a:custGeom>
            <a:solidFill>
              <a:srgbClr val="455A1A"/>
            </a:solidFill>
            <a:ln w="12700" cap="flat">
              <a:noFill/>
              <a:miter lim="400000"/>
            </a:ln>
            <a:effectLst/>
          </p:spPr>
          <p:txBody>
            <a:bodyPr wrap="square" lIns="45719" tIns="45719" rIns="45719" bIns="45719" numCol="1" anchor="t">
              <a:noAutofit/>
            </a:bodyPr>
            <a:lstStyle/>
            <a:p>
              <a:endParaRPr/>
            </a:p>
          </p:txBody>
        </p:sp>
        <p:sp>
          <p:nvSpPr>
            <p:cNvPr id="22" name="Freeform 11"/>
            <p:cNvSpPr/>
            <p:nvPr/>
          </p:nvSpPr>
          <p:spPr>
            <a:xfrm>
              <a:off x="438150" y="2692400"/>
              <a:ext cx="4576763" cy="41703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 y="25"/>
                  </a:lnTo>
                  <a:lnTo>
                    <a:pt x="15749" y="21600"/>
                  </a:lnTo>
                  <a:lnTo>
                    <a:pt x="21600" y="21600"/>
                  </a:lnTo>
                  <a:lnTo>
                    <a:pt x="1686" y="469"/>
                  </a:lnTo>
                  <a:lnTo>
                    <a:pt x="0" y="0"/>
                  </a:lnTo>
                  <a:close/>
                </a:path>
              </a:pathLst>
            </a:custGeom>
            <a:solidFill>
              <a:srgbClr val="688727"/>
            </a:solidFill>
            <a:ln w="12700" cap="flat">
              <a:noFill/>
              <a:miter lim="400000"/>
            </a:ln>
            <a:effectLst/>
          </p:spPr>
          <p:txBody>
            <a:bodyPr wrap="square" lIns="45719" tIns="45719" rIns="45719" bIns="45719" numCol="1" anchor="t">
              <a:noAutofit/>
            </a:bodyPr>
            <a:lstStyle/>
            <a:p>
              <a:endParaRPr/>
            </a:p>
          </p:txBody>
        </p:sp>
        <p:sp>
          <p:nvSpPr>
            <p:cNvPr id="23" name="Freeform 12"/>
            <p:cNvSpPr/>
            <p:nvPr/>
          </p:nvSpPr>
          <p:spPr>
            <a:xfrm>
              <a:off x="0" y="2582863"/>
              <a:ext cx="3584576" cy="4279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525" y="889"/>
                  </a:lnTo>
                  <a:lnTo>
                    <a:pt x="2181" y="481"/>
                  </a:lnTo>
                  <a:lnTo>
                    <a:pt x="2152" y="457"/>
                  </a:lnTo>
                  <a:lnTo>
                    <a:pt x="0" y="0"/>
                  </a:lnTo>
                  <a:lnTo>
                    <a:pt x="0" y="24"/>
                  </a:lnTo>
                  <a:lnTo>
                    <a:pt x="16233" y="21600"/>
                  </a:lnTo>
                  <a:lnTo>
                    <a:pt x="21600" y="21600"/>
                  </a:lnTo>
                  <a:close/>
                </a:path>
              </a:pathLst>
            </a:custGeom>
            <a:solidFill>
              <a:srgbClr val="404040"/>
            </a:solidFill>
            <a:ln w="12700" cap="flat">
              <a:noFill/>
              <a:miter lim="400000"/>
            </a:ln>
            <a:effectLst/>
          </p:spPr>
          <p:txBody>
            <a:bodyPr wrap="square" lIns="45719" tIns="45719" rIns="45719" bIns="45719" numCol="1" anchor="t">
              <a:noAutofit/>
            </a:bodyPr>
            <a:lstStyle/>
            <a:p>
              <a:endParaRPr/>
            </a:p>
          </p:txBody>
        </p:sp>
      </p:grpSp>
      <p:sp>
        <p:nvSpPr>
          <p:cNvPr id="25" name="Title Text"/>
          <p:cNvSpPr txBox="1">
            <a:spLocks noGrp="1"/>
          </p:cNvSpPr>
          <p:nvPr>
            <p:ph type="title"/>
          </p:nvPr>
        </p:nvSpPr>
        <p:spPr>
          <a:xfrm>
            <a:off x="2928400" y="1380067"/>
            <a:ext cx="8574624" cy="2616201"/>
          </a:xfrm>
          <a:prstGeom prst="rect">
            <a:avLst/>
          </a:prstGeom>
        </p:spPr>
        <p:txBody>
          <a:bodyPr anchor="b"/>
          <a:lstStyle>
            <a:lvl1pPr algn="r">
              <a:defRPr sz="6000"/>
            </a:lvl1pPr>
          </a:lstStyle>
          <a:p>
            <a:r>
              <a:t>Title Text</a:t>
            </a:r>
          </a:p>
        </p:txBody>
      </p:sp>
      <p:sp>
        <p:nvSpPr>
          <p:cNvPr id="26" name="Body Level One…"/>
          <p:cNvSpPr txBox="1">
            <a:spLocks noGrp="1"/>
          </p:cNvSpPr>
          <p:nvPr>
            <p:ph type="body" sz="quarter" idx="1"/>
          </p:nvPr>
        </p:nvSpPr>
        <p:spPr>
          <a:xfrm>
            <a:off x="4515377" y="3996266"/>
            <a:ext cx="6987645" cy="1388535"/>
          </a:xfrm>
          <a:prstGeom prst="rect">
            <a:avLst/>
          </a:prstGeom>
        </p:spPr>
        <p:txBody>
          <a:bodyPr anchor="t"/>
          <a:lstStyle>
            <a:lvl1pPr marL="0" indent="0" algn="r">
              <a:buClrTx/>
              <a:buSzTx/>
              <a:buFontTx/>
              <a:buNone/>
              <a:defRPr sz="2100"/>
            </a:lvl1pPr>
            <a:lvl2pPr marL="0" indent="457200" algn="r">
              <a:buClrTx/>
              <a:buSzTx/>
              <a:buFontTx/>
              <a:buNone/>
              <a:defRPr sz="2100"/>
            </a:lvl2pPr>
            <a:lvl3pPr marL="0" indent="914400" algn="r">
              <a:buClrTx/>
              <a:buSzTx/>
              <a:buFontTx/>
              <a:buNone/>
              <a:defRPr sz="2100"/>
            </a:lvl3pPr>
            <a:lvl4pPr marL="0" indent="1371600" algn="r">
              <a:buClrTx/>
              <a:buSzTx/>
              <a:buFontTx/>
              <a:buNone/>
              <a:defRPr sz="2100"/>
            </a:lvl4pPr>
            <a:lvl5pPr marL="0" indent="1828800" algn="r">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anoramic Picture with Caption">
    <p:spTree>
      <p:nvGrpSpPr>
        <p:cNvPr id="1" name=""/>
        <p:cNvGrpSpPr/>
        <p:nvPr/>
      </p:nvGrpSpPr>
      <p:grpSpPr>
        <a:xfrm>
          <a:off x="0" y="0"/>
          <a:ext cx="0" cy="0"/>
          <a:chOff x="0" y="0"/>
          <a:chExt cx="0" cy="0"/>
        </a:xfrm>
      </p:grpSpPr>
      <p:sp>
        <p:nvSpPr>
          <p:cNvPr id="106" name="Title Text"/>
          <p:cNvSpPr txBox="1">
            <a:spLocks noGrp="1"/>
          </p:cNvSpPr>
          <p:nvPr>
            <p:ph type="title"/>
          </p:nvPr>
        </p:nvSpPr>
        <p:spPr>
          <a:xfrm>
            <a:off x="1484311" y="4732864"/>
            <a:ext cx="10018711" cy="566739"/>
          </a:xfrm>
          <a:prstGeom prst="rect">
            <a:avLst/>
          </a:prstGeom>
        </p:spPr>
        <p:txBody>
          <a:bodyPr anchor="b"/>
          <a:lstStyle>
            <a:lvl1pPr>
              <a:defRPr sz="2400"/>
            </a:lvl1pPr>
          </a:lstStyle>
          <a:p>
            <a:r>
              <a:t>Title Text</a:t>
            </a:r>
          </a:p>
        </p:txBody>
      </p:sp>
      <p:sp>
        <p:nvSpPr>
          <p:cNvPr id="107" name="Picture Placeholder 2"/>
          <p:cNvSpPr>
            <a:spLocks noGrp="1"/>
          </p:cNvSpPr>
          <p:nvPr>
            <p:ph type="pic" sz="half" idx="21"/>
          </p:nvPr>
        </p:nvSpPr>
        <p:spPr>
          <a:xfrm>
            <a:off x="2386011" y="932112"/>
            <a:ext cx="8225944" cy="3164976"/>
          </a:xfrm>
          <a:prstGeom prst="rect">
            <a:avLst/>
          </a:prstGeom>
          <a:ln w="38100">
            <a:solidFill>
              <a:srgbClr val="B2B7B8"/>
            </a:solidFill>
            <a:round/>
          </a:ln>
        </p:spPr>
        <p:txBody>
          <a:bodyPr lIns="91439" rIns="91439" anchor="t">
            <a:noAutofit/>
          </a:bodyPr>
          <a:lstStyle/>
          <a:p>
            <a:endParaRPr/>
          </a:p>
        </p:txBody>
      </p:sp>
      <p:sp>
        <p:nvSpPr>
          <p:cNvPr id="108" name="Body Level One…"/>
          <p:cNvSpPr txBox="1">
            <a:spLocks noGrp="1"/>
          </p:cNvSpPr>
          <p:nvPr>
            <p:ph type="body" sz="quarter" idx="1"/>
          </p:nvPr>
        </p:nvSpPr>
        <p:spPr>
          <a:xfrm>
            <a:off x="1484311" y="5299602"/>
            <a:ext cx="10018711" cy="493713"/>
          </a:xfrm>
          <a:prstGeom prst="rect">
            <a:avLst/>
          </a:prstGeom>
        </p:spPr>
        <p:txBody>
          <a:bodyPr/>
          <a:lstStyle>
            <a:lvl1pPr marL="0" indent="0" algn="ctr">
              <a:buClrTx/>
              <a:buSzTx/>
              <a:buFontTx/>
              <a:buNone/>
              <a:defRPr sz="1400"/>
            </a:lvl1pPr>
            <a:lvl2pPr marL="0" indent="457200" algn="ctr">
              <a:buClrTx/>
              <a:buSzTx/>
              <a:buFontTx/>
              <a:buNone/>
              <a:defRPr sz="1400"/>
            </a:lvl2pPr>
            <a:lvl3pPr marL="0" indent="914400" algn="ctr">
              <a:buClrTx/>
              <a:buSzTx/>
              <a:buFontTx/>
              <a:buNone/>
              <a:defRPr sz="1400"/>
            </a:lvl3pPr>
            <a:lvl4pPr marL="0" indent="1371600" algn="ctr">
              <a:buClrTx/>
              <a:buSzTx/>
              <a:buFontTx/>
              <a:buNone/>
              <a:defRPr sz="1400"/>
            </a:lvl4pPr>
            <a:lvl5pPr marL="0" indent="1828800" algn="ctr">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116" name="Title Text"/>
          <p:cNvSpPr txBox="1">
            <a:spLocks noGrp="1"/>
          </p:cNvSpPr>
          <p:nvPr>
            <p:ph type="title"/>
          </p:nvPr>
        </p:nvSpPr>
        <p:spPr>
          <a:xfrm>
            <a:off x="1484312" y="685800"/>
            <a:ext cx="10018711" cy="3048000"/>
          </a:xfrm>
          <a:prstGeom prst="rect">
            <a:avLst/>
          </a:prstGeom>
        </p:spPr>
        <p:txBody>
          <a:bodyPr/>
          <a:lstStyle>
            <a:lvl1pPr>
              <a:defRPr sz="3200"/>
            </a:lvl1pPr>
          </a:lstStyle>
          <a:p>
            <a:r>
              <a:t>Title Text</a:t>
            </a:r>
          </a:p>
        </p:txBody>
      </p:sp>
      <p:sp>
        <p:nvSpPr>
          <p:cNvPr id="117" name="Body Level One…"/>
          <p:cNvSpPr txBox="1">
            <a:spLocks noGrp="1"/>
          </p:cNvSpPr>
          <p:nvPr>
            <p:ph type="body" sz="quarter" idx="1"/>
          </p:nvPr>
        </p:nvSpPr>
        <p:spPr>
          <a:xfrm>
            <a:off x="1484312" y="4343400"/>
            <a:ext cx="10018714" cy="1447800"/>
          </a:xfrm>
          <a:prstGeom prst="rect">
            <a:avLst/>
          </a:prstGeom>
        </p:spPr>
        <p:txBody>
          <a:bodyPr/>
          <a:lstStyle>
            <a:lvl1pPr marL="0" indent="0" algn="ctr">
              <a:buClrTx/>
              <a:buSzTx/>
              <a:buFontTx/>
              <a:buNone/>
              <a:defRPr sz="2000"/>
            </a:lvl1pPr>
            <a:lvl2pPr marL="0" indent="457200" algn="ctr">
              <a:buClrTx/>
              <a:buSzTx/>
              <a:buFontTx/>
              <a:buNone/>
              <a:defRPr sz="2000"/>
            </a:lvl2pPr>
            <a:lvl3pPr marL="0" indent="914400" algn="ctr">
              <a:buClrTx/>
              <a:buSzTx/>
              <a:buFontTx/>
              <a:buNone/>
              <a:defRPr sz="2000"/>
            </a:lvl3pPr>
            <a:lvl4pPr marL="0" indent="1371600" algn="ctr">
              <a:buClrTx/>
              <a:buSzTx/>
              <a:buFontTx/>
              <a:buNone/>
              <a:defRPr sz="2000"/>
            </a:lvl4pPr>
            <a:lvl5pPr marL="0" indent="1828800" algn="ctr">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sp>
        <p:nvSpPr>
          <p:cNvPr id="125" name="TextBox 13"/>
          <p:cNvSpPr txBox="1"/>
          <p:nvPr/>
        </p:nvSpPr>
        <p:spPr>
          <a:xfrm>
            <a:off x="1644331" y="531840"/>
            <a:ext cx="518161" cy="1247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cap="all"/>
            </a:lvl1pPr>
          </a:lstStyle>
          <a:p>
            <a:r>
              <a:t>“</a:t>
            </a:r>
          </a:p>
        </p:txBody>
      </p:sp>
      <p:sp>
        <p:nvSpPr>
          <p:cNvPr id="126" name="TextBox 14"/>
          <p:cNvSpPr txBox="1"/>
          <p:nvPr/>
        </p:nvSpPr>
        <p:spPr>
          <a:xfrm>
            <a:off x="10939144" y="2488217"/>
            <a:ext cx="518161" cy="1247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8000" cap="all"/>
            </a:lvl1pPr>
          </a:lstStyle>
          <a:p>
            <a:r>
              <a:t>”</a:t>
            </a:r>
          </a:p>
        </p:txBody>
      </p:sp>
      <p:sp>
        <p:nvSpPr>
          <p:cNvPr id="127" name="Title Text"/>
          <p:cNvSpPr txBox="1">
            <a:spLocks noGrp="1"/>
          </p:cNvSpPr>
          <p:nvPr>
            <p:ph type="title"/>
          </p:nvPr>
        </p:nvSpPr>
        <p:spPr>
          <a:xfrm>
            <a:off x="2208211" y="685800"/>
            <a:ext cx="8990013" cy="2743200"/>
          </a:xfrm>
          <a:prstGeom prst="rect">
            <a:avLst/>
          </a:prstGeom>
        </p:spPr>
        <p:txBody>
          <a:bodyPr/>
          <a:lstStyle>
            <a:lvl1pPr>
              <a:defRPr sz="3200"/>
            </a:lvl1pPr>
          </a:lstStyle>
          <a:p>
            <a:r>
              <a:t>Title Text</a:t>
            </a:r>
          </a:p>
        </p:txBody>
      </p:sp>
      <p:sp>
        <p:nvSpPr>
          <p:cNvPr id="128" name="Body Level One…"/>
          <p:cNvSpPr txBox="1">
            <a:spLocks noGrp="1"/>
          </p:cNvSpPr>
          <p:nvPr>
            <p:ph type="body" sz="quarter" idx="1"/>
          </p:nvPr>
        </p:nvSpPr>
        <p:spPr>
          <a:xfrm>
            <a:off x="2436810" y="3428998"/>
            <a:ext cx="8532816" cy="381001"/>
          </a:xfrm>
          <a:prstGeom prst="rect">
            <a:avLst/>
          </a:prstGeom>
        </p:spPr>
        <p:txBody>
          <a:bodyPr/>
          <a:lstStyle>
            <a:lvl1pPr marL="0" indent="0">
              <a:buClrTx/>
              <a:buSzTx/>
              <a:buFontTx/>
              <a:buNone/>
              <a:defRPr sz="1800"/>
            </a:lvl1pPr>
            <a:lvl2pPr marL="0" indent="457200">
              <a:buClrTx/>
              <a:buSzTx/>
              <a:buFontTx/>
              <a:buNone/>
              <a:defRPr sz="1800"/>
            </a:lvl2pPr>
            <a:lvl3pPr marL="0" indent="914400">
              <a:buClrTx/>
              <a:buSzTx/>
              <a:buFontTx/>
              <a:buNone/>
              <a:defRPr sz="1800"/>
            </a:lvl3pPr>
            <a:lvl4pPr marL="0" indent="1371600">
              <a:buClrTx/>
              <a:buSzTx/>
              <a:buFontTx/>
              <a:buNone/>
              <a:defRPr sz="1800"/>
            </a:lvl4pPr>
            <a:lvl5pPr marL="0" indent="1828800">
              <a:buClrTx/>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29" name="Text Placeholder 2"/>
          <p:cNvSpPr>
            <a:spLocks noGrp="1"/>
          </p:cNvSpPr>
          <p:nvPr>
            <p:ph type="body" sz="quarter" idx="21"/>
          </p:nvPr>
        </p:nvSpPr>
        <p:spPr>
          <a:xfrm>
            <a:off x="1484311" y="4343400"/>
            <a:ext cx="10018711" cy="1447800"/>
          </a:xfrm>
          <a:prstGeom prst="rect">
            <a:avLst/>
          </a:prstGeom>
        </p:spPr>
        <p:txBody>
          <a:bodyPr/>
          <a:lstStyle/>
          <a:p>
            <a:pPr marL="0" indent="0" algn="ctr">
              <a:buClrTx/>
              <a:buSzTx/>
              <a:buFontTx/>
              <a:buNone/>
              <a:defRPr sz="2000"/>
            </a:pPr>
            <a:endParaRP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1484312" y="3308580"/>
            <a:ext cx="10018710" cy="1468801"/>
          </a:xfrm>
          <a:prstGeom prst="rect">
            <a:avLst/>
          </a:prstGeom>
        </p:spPr>
        <p:txBody>
          <a:bodyPr anchor="b"/>
          <a:lstStyle>
            <a:lvl1pPr algn="r">
              <a:defRPr sz="3200"/>
            </a:lvl1pPr>
          </a:lstStyle>
          <a:p>
            <a:r>
              <a:t>Title Text</a:t>
            </a:r>
          </a:p>
        </p:txBody>
      </p:sp>
      <p:sp>
        <p:nvSpPr>
          <p:cNvPr id="138" name="Body Level One…"/>
          <p:cNvSpPr txBox="1">
            <a:spLocks noGrp="1"/>
          </p:cNvSpPr>
          <p:nvPr>
            <p:ph type="body" sz="quarter" idx="1"/>
          </p:nvPr>
        </p:nvSpPr>
        <p:spPr>
          <a:xfrm>
            <a:off x="1484312" y="4777380"/>
            <a:ext cx="10018711" cy="860401"/>
          </a:xfrm>
          <a:prstGeom prst="rect">
            <a:avLst/>
          </a:prstGeom>
        </p:spPr>
        <p:txBody>
          <a:bodyPr anchor="t"/>
          <a:lstStyle>
            <a:lvl1pPr marL="0" indent="0" algn="r">
              <a:buClrTx/>
              <a:buSzTx/>
              <a:buFontTx/>
              <a:buNone/>
              <a:defRPr sz="2000"/>
            </a:lvl1pPr>
            <a:lvl2pPr marL="0" indent="457200" algn="r">
              <a:buClrTx/>
              <a:buSzTx/>
              <a:buFontTx/>
              <a:buNone/>
              <a:defRPr sz="2000"/>
            </a:lvl2pPr>
            <a:lvl3pPr marL="0" indent="914400" algn="r">
              <a:buClrTx/>
              <a:buSzTx/>
              <a:buFontTx/>
              <a:buNone/>
              <a:defRPr sz="2000"/>
            </a:lvl3pPr>
            <a:lvl4pPr marL="0" indent="1371600" algn="r">
              <a:buClrTx/>
              <a:buSzTx/>
              <a:buFontTx/>
              <a:buNone/>
              <a:defRPr sz="2000"/>
            </a:lvl4pPr>
            <a:lvl5pPr marL="0" indent="1828800" algn="r">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Name Card">
    <p:spTree>
      <p:nvGrpSpPr>
        <p:cNvPr id="1" name=""/>
        <p:cNvGrpSpPr/>
        <p:nvPr/>
      </p:nvGrpSpPr>
      <p:grpSpPr>
        <a:xfrm>
          <a:off x="0" y="0"/>
          <a:ext cx="0" cy="0"/>
          <a:chOff x="0" y="0"/>
          <a:chExt cx="0" cy="0"/>
        </a:xfrm>
      </p:grpSpPr>
      <p:sp>
        <p:nvSpPr>
          <p:cNvPr id="146" name="TextBox 13"/>
          <p:cNvSpPr txBox="1"/>
          <p:nvPr/>
        </p:nvSpPr>
        <p:spPr>
          <a:xfrm>
            <a:off x="1644331" y="531840"/>
            <a:ext cx="518161" cy="1247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cap="all"/>
            </a:lvl1pPr>
          </a:lstStyle>
          <a:p>
            <a:r>
              <a:t>“</a:t>
            </a:r>
          </a:p>
        </p:txBody>
      </p:sp>
      <p:sp>
        <p:nvSpPr>
          <p:cNvPr id="147" name="TextBox 14"/>
          <p:cNvSpPr txBox="1"/>
          <p:nvPr/>
        </p:nvSpPr>
        <p:spPr>
          <a:xfrm>
            <a:off x="10939144" y="2488217"/>
            <a:ext cx="518161" cy="1247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8000" cap="all"/>
            </a:lvl1pPr>
          </a:lstStyle>
          <a:p>
            <a:r>
              <a:t>”</a:t>
            </a:r>
          </a:p>
        </p:txBody>
      </p:sp>
      <p:sp>
        <p:nvSpPr>
          <p:cNvPr id="148" name="Title Text"/>
          <p:cNvSpPr txBox="1">
            <a:spLocks noGrp="1"/>
          </p:cNvSpPr>
          <p:nvPr>
            <p:ph type="title"/>
          </p:nvPr>
        </p:nvSpPr>
        <p:spPr>
          <a:xfrm>
            <a:off x="2208211" y="685800"/>
            <a:ext cx="8990013" cy="2743200"/>
          </a:xfrm>
          <a:prstGeom prst="rect">
            <a:avLst/>
          </a:prstGeom>
        </p:spPr>
        <p:txBody>
          <a:bodyPr/>
          <a:lstStyle>
            <a:lvl1pPr>
              <a:defRPr sz="3200"/>
            </a:lvl1pPr>
          </a:lstStyle>
          <a:p>
            <a:r>
              <a:t>Title Text</a:t>
            </a:r>
          </a:p>
        </p:txBody>
      </p:sp>
      <p:sp>
        <p:nvSpPr>
          <p:cNvPr id="149" name="Body Level One…"/>
          <p:cNvSpPr txBox="1">
            <a:spLocks noGrp="1"/>
          </p:cNvSpPr>
          <p:nvPr>
            <p:ph type="body" sz="quarter" idx="1"/>
          </p:nvPr>
        </p:nvSpPr>
        <p:spPr>
          <a:xfrm>
            <a:off x="1484312" y="3886200"/>
            <a:ext cx="10018712" cy="889000"/>
          </a:xfrm>
          <a:prstGeom prst="rect">
            <a:avLst/>
          </a:prstGeom>
        </p:spPr>
        <p:txBody>
          <a:bodyPr anchor="b"/>
          <a:lstStyle>
            <a:lvl1pPr indent="-571500" algn="r">
              <a:buClrTx/>
              <a:buSzTx/>
              <a:buFontTx/>
              <a:buNone/>
            </a:lvl1pPr>
            <a:lvl2pPr algn="r">
              <a:buClrTx/>
              <a:buFontTx/>
            </a:lvl2pPr>
            <a:lvl3pPr algn="r">
              <a:buClrTx/>
              <a:buFontTx/>
            </a:lvl3pPr>
            <a:lvl4pPr algn="r">
              <a:buClrTx/>
              <a:buFontTx/>
            </a:lvl4pPr>
            <a:lvl5pPr algn="r">
              <a:buClrTx/>
              <a:buFontTx/>
            </a:lvl5pPr>
          </a:lstStyle>
          <a:p>
            <a:r>
              <a:t>Body Level One</a:t>
            </a:r>
          </a:p>
          <a:p>
            <a:pPr lvl="1"/>
            <a:r>
              <a:t>Body Level Two</a:t>
            </a:r>
          </a:p>
          <a:p>
            <a:pPr lvl="2"/>
            <a:r>
              <a:t>Body Level Three</a:t>
            </a:r>
          </a:p>
          <a:p>
            <a:pPr lvl="3"/>
            <a:r>
              <a:t>Body Level Four</a:t>
            </a:r>
          </a:p>
          <a:p>
            <a:pPr lvl="4"/>
            <a:r>
              <a:t>Body Level Five</a:t>
            </a:r>
          </a:p>
        </p:txBody>
      </p:sp>
      <p:sp>
        <p:nvSpPr>
          <p:cNvPr id="150" name="Text Placeholder 2"/>
          <p:cNvSpPr>
            <a:spLocks noGrp="1"/>
          </p:cNvSpPr>
          <p:nvPr>
            <p:ph type="body" sz="quarter" idx="21"/>
          </p:nvPr>
        </p:nvSpPr>
        <p:spPr>
          <a:xfrm>
            <a:off x="1484311" y="4775200"/>
            <a:ext cx="10018712" cy="1016000"/>
          </a:xfrm>
          <a:prstGeom prst="rect">
            <a:avLst/>
          </a:prstGeom>
        </p:spPr>
        <p:txBody>
          <a:bodyPr anchor="t"/>
          <a:lstStyle/>
          <a:p>
            <a:pPr marL="0" indent="0" algn="r">
              <a:buClrTx/>
              <a:buSzTx/>
              <a:buFontTx/>
              <a:buNone/>
              <a:defRPr sz="1800"/>
            </a:pPr>
            <a:endParaRPr/>
          </a:p>
        </p:txBody>
      </p:sp>
      <p:sp>
        <p:nvSpPr>
          <p:cNvPr id="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rue or False">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1484312" y="685800"/>
            <a:ext cx="10018713" cy="2727325"/>
          </a:xfrm>
          <a:prstGeom prst="rect">
            <a:avLst/>
          </a:prstGeom>
        </p:spPr>
        <p:txBody>
          <a:bodyPr/>
          <a:lstStyle/>
          <a:p>
            <a:r>
              <a:t>Title Text</a:t>
            </a:r>
          </a:p>
        </p:txBody>
      </p:sp>
      <p:sp>
        <p:nvSpPr>
          <p:cNvPr id="159" name="Body Level One…"/>
          <p:cNvSpPr txBox="1">
            <a:spLocks noGrp="1"/>
          </p:cNvSpPr>
          <p:nvPr>
            <p:ph type="body" sz="quarter" idx="1"/>
          </p:nvPr>
        </p:nvSpPr>
        <p:spPr>
          <a:xfrm>
            <a:off x="1484312" y="3505200"/>
            <a:ext cx="10018714" cy="838200"/>
          </a:xfrm>
          <a:prstGeom prst="rect">
            <a:avLst/>
          </a:prstGeom>
        </p:spPr>
        <p:txBody>
          <a:bodyPr anchor="b"/>
          <a:lstStyle>
            <a:lvl1pPr indent="-571500">
              <a:buClrTx/>
              <a:buSzTx/>
              <a:buFontTx/>
              <a:buNone/>
              <a:defRPr sz="2800"/>
            </a:lvl1pPr>
            <a:lvl2pPr marL="857250" indent="-400050">
              <a:buClrTx/>
              <a:buFontTx/>
              <a:defRPr sz="2800"/>
            </a:lvl2pPr>
            <a:lvl3pPr marL="1358900" indent="-444500">
              <a:buClrTx/>
              <a:buFontTx/>
              <a:defRPr sz="2800"/>
            </a:lvl3pPr>
            <a:lvl4pPr marL="1671637" indent="-300037">
              <a:buClrTx/>
              <a:buFontTx/>
              <a:defRPr sz="2800"/>
            </a:lvl4pPr>
            <a:lvl5pPr marL="2171700" indent="-342900">
              <a:buClrTx/>
              <a:buFontTx/>
              <a:defRPr sz="2800"/>
            </a:lvl5pPr>
          </a:lstStyle>
          <a:p>
            <a:r>
              <a:t>Body Level One</a:t>
            </a:r>
          </a:p>
          <a:p>
            <a:pPr lvl="1"/>
            <a:r>
              <a:t>Body Level Two</a:t>
            </a:r>
          </a:p>
          <a:p>
            <a:pPr lvl="2"/>
            <a:r>
              <a:t>Body Level Three</a:t>
            </a:r>
          </a:p>
          <a:p>
            <a:pPr lvl="3"/>
            <a:r>
              <a:t>Body Level Four</a:t>
            </a:r>
          </a:p>
          <a:p>
            <a:pPr lvl="4"/>
            <a:r>
              <a:t>Body Level Five</a:t>
            </a:r>
          </a:p>
        </p:txBody>
      </p:sp>
      <p:sp>
        <p:nvSpPr>
          <p:cNvPr id="160" name="Text Placeholder 2"/>
          <p:cNvSpPr>
            <a:spLocks noGrp="1"/>
          </p:cNvSpPr>
          <p:nvPr>
            <p:ph type="body" sz="quarter" idx="21"/>
          </p:nvPr>
        </p:nvSpPr>
        <p:spPr>
          <a:xfrm>
            <a:off x="1484310" y="4343400"/>
            <a:ext cx="10018715" cy="1447800"/>
          </a:xfrm>
          <a:prstGeom prst="rect">
            <a:avLst/>
          </a:prstGeom>
        </p:spPr>
        <p:txBody>
          <a:bodyPr anchor="t"/>
          <a:lstStyle/>
          <a:p>
            <a:pPr marL="0" indent="0">
              <a:buClrTx/>
              <a:buSzTx/>
              <a:buFontTx/>
              <a:buNone/>
              <a:defRPr sz="1800"/>
            </a:pPr>
            <a:endParaRPr/>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Statement">
    <p:spTree>
      <p:nvGrpSpPr>
        <p:cNvPr id="1" name=""/>
        <p:cNvGrpSpPr/>
        <p:nvPr/>
      </p:nvGrpSpPr>
      <p:grpSpPr>
        <a:xfrm>
          <a:off x="0" y="0"/>
          <a:ext cx="0" cy="0"/>
          <a:chOff x="0" y="0"/>
          <a:chExt cx="0" cy="0"/>
        </a:xfrm>
      </p:grpSpPr>
      <p:sp>
        <p:nvSpPr>
          <p:cNvPr id="168" name="Body Level One…"/>
          <p:cNvSpPr txBox="1">
            <a:spLocks noGrp="1"/>
          </p:cNvSpPr>
          <p:nvPr>
            <p:ph type="body" sz="quarter" idx="1" hasCustomPrompt="1"/>
          </p:nvPr>
        </p:nvSpPr>
        <p:spPr>
          <a:xfrm>
            <a:off x="2059781" y="2349833"/>
            <a:ext cx="8072438" cy="2030389"/>
          </a:xfrm>
          <a:prstGeom prst="rect">
            <a:avLst/>
          </a:prstGeom>
        </p:spPr>
        <p:txBody>
          <a:bodyPr lIns="35718" tIns="35718" rIns="35718" bIns="35718"/>
          <a:lstStyle>
            <a:lvl1pPr marL="0" indent="0" algn="ctr" defTabSz="1223367">
              <a:spcBef>
                <a:spcPts val="0"/>
              </a:spcBef>
              <a:buClrTx/>
              <a:buSzTx/>
              <a:buFontTx/>
              <a:buNone/>
              <a:defRPr sz="4000" spc="-119">
                <a:gradFill flip="none" rotWithShape="1">
                  <a:gsLst>
                    <a:gs pos="0">
                      <a:srgbClr val="1E98FD"/>
                    </a:gs>
                    <a:gs pos="100000">
                      <a:srgbClr val="FF00F7"/>
                    </a:gs>
                  </a:gsLst>
                  <a:lin ang="3960000" scaled="0"/>
                </a:gradFill>
                <a:latin typeface="Graphik Medium"/>
                <a:ea typeface="Graphik Medium"/>
                <a:cs typeface="Graphik Medium"/>
                <a:sym typeface="Graphik Medium"/>
              </a:defRPr>
            </a:lvl1pPr>
            <a:lvl2pPr marL="0" indent="0" algn="ctr" defTabSz="1223367">
              <a:spcBef>
                <a:spcPts val="0"/>
              </a:spcBef>
              <a:buClrTx/>
              <a:buSzTx/>
              <a:buFontTx/>
              <a:buNone/>
              <a:defRPr sz="4000" spc="-119">
                <a:gradFill flip="none" rotWithShape="1">
                  <a:gsLst>
                    <a:gs pos="0">
                      <a:srgbClr val="1E98FD"/>
                    </a:gs>
                    <a:gs pos="100000">
                      <a:srgbClr val="FF00F7"/>
                    </a:gs>
                  </a:gsLst>
                  <a:lin ang="3960000" scaled="0"/>
                </a:gradFill>
                <a:latin typeface="Graphik Medium"/>
                <a:ea typeface="Graphik Medium"/>
                <a:cs typeface="Graphik Medium"/>
                <a:sym typeface="Graphik Medium"/>
              </a:defRPr>
            </a:lvl2pPr>
            <a:lvl3pPr marL="0" indent="0" algn="ctr" defTabSz="1223367">
              <a:spcBef>
                <a:spcPts val="0"/>
              </a:spcBef>
              <a:buClrTx/>
              <a:buSzTx/>
              <a:buFontTx/>
              <a:buNone/>
              <a:defRPr sz="4000" spc="-119">
                <a:gradFill flip="none" rotWithShape="1">
                  <a:gsLst>
                    <a:gs pos="0">
                      <a:srgbClr val="1E98FD"/>
                    </a:gs>
                    <a:gs pos="100000">
                      <a:srgbClr val="FF00F7"/>
                    </a:gs>
                  </a:gsLst>
                  <a:lin ang="3960000" scaled="0"/>
                </a:gradFill>
                <a:latin typeface="Graphik Medium"/>
                <a:ea typeface="Graphik Medium"/>
                <a:cs typeface="Graphik Medium"/>
                <a:sym typeface="Graphik Medium"/>
              </a:defRPr>
            </a:lvl3pPr>
            <a:lvl4pPr marL="0" indent="0" algn="ctr" defTabSz="1223367">
              <a:spcBef>
                <a:spcPts val="0"/>
              </a:spcBef>
              <a:buClrTx/>
              <a:buSzTx/>
              <a:buFontTx/>
              <a:buNone/>
              <a:defRPr sz="4000" spc="-119">
                <a:gradFill flip="none" rotWithShape="1">
                  <a:gsLst>
                    <a:gs pos="0">
                      <a:srgbClr val="1E98FD"/>
                    </a:gs>
                    <a:gs pos="100000">
                      <a:srgbClr val="FF00F7"/>
                    </a:gs>
                  </a:gsLst>
                  <a:lin ang="3960000" scaled="0"/>
                </a:gradFill>
                <a:latin typeface="Graphik Medium"/>
                <a:ea typeface="Graphik Medium"/>
                <a:cs typeface="Graphik Medium"/>
                <a:sym typeface="Graphik Medium"/>
              </a:defRPr>
            </a:lvl4pPr>
            <a:lvl5pPr marL="0" indent="0" algn="ctr" defTabSz="1223367">
              <a:spcBef>
                <a:spcPts val="0"/>
              </a:spcBef>
              <a:buClrTx/>
              <a:buSzTx/>
              <a:buFontTx/>
              <a:buNone/>
              <a:defRPr sz="4000" spc="-119">
                <a:gradFill flip="none" rotWithShape="1">
                  <a:gsLst>
                    <a:gs pos="0">
                      <a:srgbClr val="1E98FD"/>
                    </a:gs>
                    <a:gs pos="100000">
                      <a:srgbClr val="FF00F7"/>
                    </a:gs>
                  </a:gsLst>
                  <a:lin ang="3960000" scaled="0"/>
                </a:gradFill>
                <a:latin typeface="Graphik Medium"/>
                <a:ea typeface="Graphik Medium"/>
                <a:cs typeface="Graphik Medium"/>
                <a:sym typeface="Graphik Medium"/>
              </a:defRPr>
            </a:lvl5pPr>
          </a:lstStyle>
          <a:p>
            <a:r>
              <a:t>Statement</a:t>
            </a:r>
          </a:p>
          <a:p>
            <a:pPr lvl="1"/>
            <a:endParaRPr/>
          </a:p>
          <a:p>
            <a:pPr lvl="2"/>
            <a:endParaRPr/>
          </a:p>
          <a:p>
            <a:pPr lvl="3"/>
            <a:endParaRPr/>
          </a:p>
          <a:p>
            <a:pPr lvl="4"/>
            <a:endParaRPr/>
          </a:p>
        </p:txBody>
      </p:sp>
      <p:sp>
        <p:nvSpPr>
          <p:cNvPr id="169" name="Slide Number"/>
          <p:cNvSpPr txBox="1">
            <a:spLocks noGrp="1"/>
          </p:cNvSpPr>
          <p:nvPr>
            <p:ph type="sldNum" sz="quarter" idx="2"/>
          </p:nvPr>
        </p:nvSpPr>
        <p:spPr>
          <a:xfrm>
            <a:off x="5992744" y="6384024"/>
            <a:ext cx="207582" cy="222696"/>
          </a:xfrm>
          <a:prstGeom prst="rect">
            <a:avLst/>
          </a:prstGeom>
        </p:spPr>
        <p:txBody>
          <a:bodyPr lIns="35718" tIns="35718" rIns="35718" bIns="35718" anchor="b"/>
          <a:lstStyle>
            <a:lvl1pPr algn="ctr" defTabSz="410765">
              <a:defRPr sz="900">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76" name="Body Level One…"/>
          <p:cNvSpPr txBox="1">
            <a:spLocks noGrp="1"/>
          </p:cNvSpPr>
          <p:nvPr>
            <p:ph type="body" sz="quarter" idx="1" hasCustomPrompt="1"/>
          </p:nvPr>
        </p:nvSpPr>
        <p:spPr>
          <a:xfrm>
            <a:off x="2059781" y="2460128"/>
            <a:ext cx="8072438" cy="1702537"/>
          </a:xfrm>
          <a:prstGeom prst="rect">
            <a:avLst/>
          </a:prstGeom>
        </p:spPr>
        <p:txBody>
          <a:bodyPr lIns="35718" tIns="35718" rIns="35718" bIns="35718"/>
          <a:lstStyle>
            <a:lvl1pPr marL="0" indent="0" algn="ctr" defTabSz="1223367">
              <a:lnSpc>
                <a:spcPct val="80000"/>
              </a:lnSpc>
              <a:spcBef>
                <a:spcPts val="0"/>
              </a:spcBef>
              <a:buClrTx/>
              <a:buSzTx/>
              <a:buFontTx/>
              <a:buNone/>
              <a:defRPr sz="4000" spc="-79">
                <a:gradFill flip="none" rotWithShape="1">
                  <a:gsLst>
                    <a:gs pos="0">
                      <a:srgbClr val="FF00D8"/>
                    </a:gs>
                    <a:gs pos="100000">
                      <a:srgbClr val="FF542E"/>
                    </a:gs>
                  </a:gsLst>
                  <a:lin ang="3960000" scaled="0"/>
                </a:gradFill>
                <a:latin typeface="Graphik Semibold"/>
                <a:ea typeface="Graphik Semibold"/>
                <a:cs typeface="Graphik Semibold"/>
                <a:sym typeface="Graphik Semibold"/>
              </a:defRPr>
            </a:lvl1pPr>
            <a:lvl2pPr marL="0" indent="0" algn="ctr" defTabSz="1223367">
              <a:lnSpc>
                <a:spcPct val="80000"/>
              </a:lnSpc>
              <a:spcBef>
                <a:spcPts val="0"/>
              </a:spcBef>
              <a:buClrTx/>
              <a:buSzTx/>
              <a:buFontTx/>
              <a:buNone/>
              <a:defRPr sz="4000" spc="-79">
                <a:gradFill flip="none" rotWithShape="1">
                  <a:gsLst>
                    <a:gs pos="0">
                      <a:srgbClr val="FF00D8"/>
                    </a:gs>
                    <a:gs pos="100000">
                      <a:srgbClr val="FF542E"/>
                    </a:gs>
                  </a:gsLst>
                  <a:lin ang="3960000" scaled="0"/>
                </a:gradFill>
                <a:latin typeface="Graphik Semibold"/>
                <a:ea typeface="Graphik Semibold"/>
                <a:cs typeface="Graphik Semibold"/>
                <a:sym typeface="Graphik Semibold"/>
              </a:defRPr>
            </a:lvl2pPr>
            <a:lvl3pPr marL="0" indent="0" algn="ctr" defTabSz="1223367">
              <a:lnSpc>
                <a:spcPct val="80000"/>
              </a:lnSpc>
              <a:spcBef>
                <a:spcPts val="0"/>
              </a:spcBef>
              <a:buClrTx/>
              <a:buSzTx/>
              <a:buFontTx/>
              <a:buNone/>
              <a:defRPr sz="4000" spc="-79">
                <a:gradFill flip="none" rotWithShape="1">
                  <a:gsLst>
                    <a:gs pos="0">
                      <a:srgbClr val="FF00D8"/>
                    </a:gs>
                    <a:gs pos="100000">
                      <a:srgbClr val="FF542E"/>
                    </a:gs>
                  </a:gsLst>
                  <a:lin ang="3960000" scaled="0"/>
                </a:gradFill>
                <a:latin typeface="Graphik Semibold"/>
                <a:ea typeface="Graphik Semibold"/>
                <a:cs typeface="Graphik Semibold"/>
                <a:sym typeface="Graphik Semibold"/>
              </a:defRPr>
            </a:lvl3pPr>
            <a:lvl4pPr marL="0" indent="0" algn="ctr" defTabSz="1223367">
              <a:lnSpc>
                <a:spcPct val="80000"/>
              </a:lnSpc>
              <a:spcBef>
                <a:spcPts val="0"/>
              </a:spcBef>
              <a:buClrTx/>
              <a:buSzTx/>
              <a:buFontTx/>
              <a:buNone/>
              <a:defRPr sz="4000" spc="-79">
                <a:gradFill flip="none" rotWithShape="1">
                  <a:gsLst>
                    <a:gs pos="0">
                      <a:srgbClr val="FF00D8"/>
                    </a:gs>
                    <a:gs pos="100000">
                      <a:srgbClr val="FF542E"/>
                    </a:gs>
                  </a:gsLst>
                  <a:lin ang="3960000" scaled="0"/>
                </a:gradFill>
                <a:latin typeface="Graphik Semibold"/>
                <a:ea typeface="Graphik Semibold"/>
                <a:cs typeface="Graphik Semibold"/>
                <a:sym typeface="Graphik Semibold"/>
              </a:defRPr>
            </a:lvl4pPr>
            <a:lvl5pPr marL="0" indent="0" algn="ctr" defTabSz="1223367">
              <a:lnSpc>
                <a:spcPct val="80000"/>
              </a:lnSpc>
              <a:spcBef>
                <a:spcPts val="0"/>
              </a:spcBef>
              <a:buClrTx/>
              <a:buSzTx/>
              <a:buFontTx/>
              <a:buNone/>
              <a:defRPr sz="4000" spc="-79">
                <a:gradFill flip="none" rotWithShape="1">
                  <a:gsLst>
                    <a:gs pos="0">
                      <a:srgbClr val="FF00D8"/>
                    </a:gs>
                    <a:gs pos="100000">
                      <a:srgbClr val="FF542E"/>
                    </a:gs>
                  </a:gsLst>
                  <a:lin ang="3960000" scaled="0"/>
                </a:gradFill>
                <a:latin typeface="Graphik Semibold"/>
                <a:ea typeface="Graphik Semibold"/>
                <a:cs typeface="Graphik Semibold"/>
                <a:sym typeface="Graphik Semibold"/>
              </a:defRPr>
            </a:lvl5pPr>
          </a:lstStyle>
          <a:p>
            <a:r>
              <a:t>“Notable Quote”</a:t>
            </a:r>
          </a:p>
          <a:p>
            <a:pPr lvl="1"/>
            <a:endParaRPr/>
          </a:p>
          <a:p>
            <a:pPr lvl="2"/>
            <a:endParaRPr/>
          </a:p>
          <a:p>
            <a:pPr lvl="3"/>
            <a:endParaRPr/>
          </a:p>
          <a:p>
            <a:pPr lvl="4"/>
            <a:endParaRPr/>
          </a:p>
        </p:txBody>
      </p:sp>
      <p:sp>
        <p:nvSpPr>
          <p:cNvPr id="177" name="Attribution"/>
          <p:cNvSpPr txBox="1">
            <a:spLocks noGrp="1"/>
          </p:cNvSpPr>
          <p:nvPr>
            <p:ph type="body" sz="quarter" idx="21" hasCustomPrompt="1"/>
          </p:nvPr>
        </p:nvSpPr>
        <p:spPr>
          <a:xfrm>
            <a:off x="2059781" y="4992320"/>
            <a:ext cx="8072438" cy="425948"/>
          </a:xfrm>
          <a:prstGeom prst="rect">
            <a:avLst/>
          </a:prstGeom>
        </p:spPr>
        <p:txBody>
          <a:bodyPr lIns="35718" tIns="35718" rIns="35718" bIns="35718"/>
          <a:lstStyle>
            <a:lvl1pPr marL="0" indent="0" algn="ctr" defTabSz="410765">
              <a:spcBef>
                <a:spcPts val="0"/>
              </a:spcBef>
              <a:buClrTx/>
              <a:buSzTx/>
              <a:buFontTx/>
              <a:buNone/>
              <a:defRPr sz="2000">
                <a:latin typeface="Graphik Medium"/>
                <a:ea typeface="Graphik Medium"/>
                <a:cs typeface="Graphik Medium"/>
                <a:sym typeface="Graphik Medium"/>
              </a:defRPr>
            </a:lvl1pPr>
          </a:lstStyle>
          <a:p>
            <a:r>
              <a:t>Attribution</a:t>
            </a:r>
          </a:p>
        </p:txBody>
      </p:sp>
      <p:sp>
        <p:nvSpPr>
          <p:cNvPr id="178" name="Slide Number"/>
          <p:cNvSpPr txBox="1">
            <a:spLocks noGrp="1"/>
          </p:cNvSpPr>
          <p:nvPr>
            <p:ph type="sldNum" sz="quarter" idx="2"/>
          </p:nvPr>
        </p:nvSpPr>
        <p:spPr>
          <a:xfrm>
            <a:off x="5992744" y="6384024"/>
            <a:ext cx="207582" cy="222696"/>
          </a:xfrm>
          <a:prstGeom prst="rect">
            <a:avLst/>
          </a:prstGeom>
        </p:spPr>
        <p:txBody>
          <a:bodyPr lIns="35718" tIns="35718" rIns="35718" bIns="35718" anchor="b"/>
          <a:lstStyle>
            <a:lvl1pPr algn="ctr" defTabSz="410765">
              <a:defRPr sz="900">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85" name="Body Level One…"/>
          <p:cNvSpPr txBox="1">
            <a:spLocks noGrp="1"/>
          </p:cNvSpPr>
          <p:nvPr>
            <p:ph type="body" idx="1" hasCustomPrompt="1"/>
          </p:nvPr>
        </p:nvSpPr>
        <p:spPr>
          <a:xfrm>
            <a:off x="2059781" y="2107406"/>
            <a:ext cx="8072438" cy="4214813"/>
          </a:xfrm>
          <a:prstGeom prst="rect">
            <a:avLst/>
          </a:prstGeom>
        </p:spPr>
        <p:txBody>
          <a:bodyPr lIns="35718" tIns="35718" rIns="35718" bIns="35718" anchor="t"/>
          <a:lstStyle>
            <a:lvl1pPr marL="253206" indent="-253206" defTabSz="1223367">
              <a:lnSpc>
                <a:spcPct val="90000"/>
              </a:lnSpc>
              <a:spcBef>
                <a:spcPts val="2200"/>
              </a:spcBef>
              <a:buClr>
                <a:srgbClr val="000000"/>
              </a:buClr>
              <a:buSzPct val="100000"/>
              <a:buFontTx/>
              <a:defRPr sz="2200">
                <a:latin typeface="Graphik"/>
                <a:ea typeface="Graphik"/>
                <a:cs typeface="Graphik"/>
                <a:sym typeface="Graphik"/>
              </a:defRPr>
            </a:lvl1pPr>
            <a:lvl2pPr marL="621506" indent="-253206" defTabSz="1223367">
              <a:lnSpc>
                <a:spcPct val="90000"/>
              </a:lnSpc>
              <a:spcBef>
                <a:spcPts val="2200"/>
              </a:spcBef>
              <a:buClr>
                <a:srgbClr val="000000"/>
              </a:buClr>
              <a:buSzPct val="100000"/>
              <a:buFontTx/>
              <a:defRPr sz="2200">
                <a:latin typeface="Graphik"/>
                <a:ea typeface="Graphik"/>
                <a:cs typeface="Graphik"/>
                <a:sym typeface="Graphik"/>
              </a:defRPr>
            </a:lvl2pPr>
            <a:lvl3pPr marL="989806" indent="-253206" defTabSz="1223367">
              <a:lnSpc>
                <a:spcPct val="90000"/>
              </a:lnSpc>
              <a:spcBef>
                <a:spcPts val="2200"/>
              </a:spcBef>
              <a:buClr>
                <a:srgbClr val="000000"/>
              </a:buClr>
              <a:buSzPct val="100000"/>
              <a:buFontTx/>
              <a:defRPr sz="2200">
                <a:latin typeface="Graphik"/>
                <a:ea typeface="Graphik"/>
                <a:cs typeface="Graphik"/>
                <a:sym typeface="Graphik"/>
              </a:defRPr>
            </a:lvl3pPr>
            <a:lvl4pPr marL="1358106" indent="-253206" defTabSz="1223367">
              <a:lnSpc>
                <a:spcPct val="90000"/>
              </a:lnSpc>
              <a:spcBef>
                <a:spcPts val="2200"/>
              </a:spcBef>
              <a:buClr>
                <a:srgbClr val="000000"/>
              </a:buClr>
              <a:buSzPct val="100000"/>
              <a:buFontTx/>
              <a:defRPr sz="2200">
                <a:latin typeface="Graphik"/>
                <a:ea typeface="Graphik"/>
                <a:cs typeface="Graphik"/>
                <a:sym typeface="Graphik"/>
              </a:defRPr>
            </a:lvl4pPr>
            <a:lvl5pPr marL="1726406" indent="-253206" defTabSz="1223367">
              <a:lnSpc>
                <a:spcPct val="90000"/>
              </a:lnSpc>
              <a:spcBef>
                <a:spcPts val="2200"/>
              </a:spcBef>
              <a:buClr>
                <a:srgbClr val="000000"/>
              </a:buClr>
              <a:buSzPct val="100000"/>
              <a:buFontTx/>
              <a:defRPr sz="2200">
                <a:latin typeface="Graphik"/>
                <a:ea typeface="Graphik"/>
                <a:cs typeface="Graphik"/>
                <a:sym typeface="Graphik"/>
              </a:defRPr>
            </a:lvl5pPr>
          </a:lstStyle>
          <a:p>
            <a:r>
              <a:t>Slide bullet text</a:t>
            </a:r>
          </a:p>
          <a:p>
            <a:pPr lvl="1"/>
            <a:endParaRPr/>
          </a:p>
          <a:p>
            <a:pPr lvl="2"/>
            <a:endParaRPr/>
          </a:p>
          <a:p>
            <a:pPr lvl="3"/>
            <a:endParaRPr/>
          </a:p>
          <a:p>
            <a:pPr lvl="4"/>
            <a:endParaRPr/>
          </a:p>
        </p:txBody>
      </p:sp>
      <p:sp>
        <p:nvSpPr>
          <p:cNvPr id="186" name="Slide Title"/>
          <p:cNvSpPr txBox="1">
            <a:spLocks noGrp="1"/>
          </p:cNvSpPr>
          <p:nvPr>
            <p:ph type="title" hasCustomPrompt="1"/>
          </p:nvPr>
        </p:nvSpPr>
        <p:spPr>
          <a:xfrm>
            <a:off x="2059781" y="321468"/>
            <a:ext cx="8072438" cy="803673"/>
          </a:xfrm>
          <a:prstGeom prst="rect">
            <a:avLst/>
          </a:prstGeom>
        </p:spPr>
        <p:txBody>
          <a:bodyPr lIns="35718" tIns="35718" rIns="35718" bIns="35718" anchor="t"/>
          <a:lstStyle>
            <a:lvl1pPr defTabSz="1223367">
              <a:lnSpc>
                <a:spcPct val="80000"/>
              </a:lnSpc>
              <a:defRPr spc="-79">
                <a:latin typeface="Graphik Semibold"/>
                <a:ea typeface="Graphik Semibold"/>
                <a:cs typeface="Graphik Semibold"/>
                <a:sym typeface="Graphik Semibold"/>
              </a:defRPr>
            </a:lvl1pPr>
          </a:lstStyle>
          <a:p>
            <a:r>
              <a:t>Slide Title</a:t>
            </a:r>
          </a:p>
        </p:txBody>
      </p:sp>
      <p:sp>
        <p:nvSpPr>
          <p:cNvPr id="187" name="Slide Subtitle"/>
          <p:cNvSpPr txBox="1">
            <a:spLocks noGrp="1"/>
          </p:cNvSpPr>
          <p:nvPr>
            <p:ph type="body" sz="quarter" idx="21" hasCustomPrompt="1"/>
          </p:nvPr>
        </p:nvSpPr>
        <p:spPr>
          <a:xfrm>
            <a:off x="2059781" y="1000125"/>
            <a:ext cx="8072438" cy="461308"/>
          </a:xfrm>
          <a:prstGeom prst="rect">
            <a:avLst/>
          </a:prstGeom>
        </p:spPr>
        <p:txBody>
          <a:bodyPr lIns="35718" tIns="35718" rIns="35718" bIns="35718" anchor="t"/>
          <a:lstStyle>
            <a:lvl1pPr marL="0" indent="0" algn="ctr" defTabSz="410765">
              <a:spcBef>
                <a:spcPts val="0"/>
              </a:spcBef>
              <a:buClrTx/>
              <a:buSzTx/>
              <a:buFontTx/>
              <a:buNone/>
              <a:defRPr sz="2200">
                <a:latin typeface="Graphik Medium"/>
                <a:ea typeface="Graphik Medium"/>
                <a:cs typeface="Graphik Medium"/>
                <a:sym typeface="Graphik Medium"/>
              </a:defRPr>
            </a:lvl1pPr>
          </a:lstStyle>
          <a:p>
            <a:r>
              <a:t>Slide Subtitle</a:t>
            </a:r>
          </a:p>
        </p:txBody>
      </p:sp>
      <p:sp>
        <p:nvSpPr>
          <p:cNvPr id="188" name="Slide Number"/>
          <p:cNvSpPr txBox="1">
            <a:spLocks noGrp="1"/>
          </p:cNvSpPr>
          <p:nvPr>
            <p:ph type="sldNum" sz="quarter" idx="2"/>
          </p:nvPr>
        </p:nvSpPr>
        <p:spPr>
          <a:xfrm>
            <a:off x="5992744" y="6384024"/>
            <a:ext cx="207582" cy="222696"/>
          </a:xfrm>
          <a:prstGeom prst="rect">
            <a:avLst/>
          </a:prstGeom>
        </p:spPr>
        <p:txBody>
          <a:bodyPr lIns="35718" tIns="35718" rIns="35718" bIns="35718" anchor="b"/>
          <a:lstStyle>
            <a:lvl1pPr algn="ctr" defTabSz="410765">
              <a:defRPr sz="900">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95" name="Title Text"/>
          <p:cNvSpPr txBox="1">
            <a:spLocks noGrp="1"/>
          </p:cNvSpPr>
          <p:nvPr>
            <p:ph type="title"/>
          </p:nvPr>
        </p:nvSpPr>
        <p:spPr>
          <a:xfrm>
            <a:off x="2152649" y="365125"/>
            <a:ext cx="7886701" cy="1325565"/>
          </a:xfrm>
          <a:prstGeom prst="rect">
            <a:avLst/>
          </a:prstGeom>
        </p:spPr>
        <p:txBody>
          <a:bodyPr lIns="45719" tIns="45719" rIns="45719" bIns="45719"/>
          <a:lstStyle>
            <a:lvl1pPr algn="l" defTabSz="914400">
              <a:lnSpc>
                <a:spcPct val="90000"/>
              </a:lnSpc>
              <a:defRPr sz="4200">
                <a:latin typeface="Calibri Light"/>
                <a:ea typeface="Calibri Light"/>
                <a:cs typeface="Calibri Light"/>
                <a:sym typeface="Calibri Light"/>
              </a:defRPr>
            </a:lvl1pPr>
          </a:lstStyle>
          <a:p>
            <a:r>
              <a:t>Title Text</a:t>
            </a:r>
          </a:p>
        </p:txBody>
      </p:sp>
      <p:sp>
        <p:nvSpPr>
          <p:cNvPr id="196" name="Body Level One…"/>
          <p:cNvSpPr txBox="1">
            <a:spLocks noGrp="1"/>
          </p:cNvSpPr>
          <p:nvPr>
            <p:ph type="body" idx="1"/>
          </p:nvPr>
        </p:nvSpPr>
        <p:spPr>
          <a:xfrm>
            <a:off x="2152649" y="1825624"/>
            <a:ext cx="7886701" cy="4351340"/>
          </a:xfrm>
          <a:prstGeom prst="rect">
            <a:avLst/>
          </a:prstGeom>
        </p:spPr>
        <p:txBody>
          <a:bodyPr lIns="45719" tIns="45719" rIns="45719" bIns="45719" anchor="t"/>
          <a:lstStyle>
            <a:lvl1pPr marL="212270" indent="-212270" defTabSz="914400">
              <a:lnSpc>
                <a:spcPct val="90000"/>
              </a:lnSpc>
              <a:spcBef>
                <a:spcPts val="900"/>
              </a:spcBef>
              <a:buClrTx/>
              <a:buSzPct val="100000"/>
              <a:defRPr sz="2600">
                <a:latin typeface="+mj-lt"/>
                <a:ea typeface="+mj-ea"/>
                <a:cs typeface="+mj-cs"/>
                <a:sym typeface="Calibri"/>
              </a:defRPr>
            </a:lvl1pPr>
            <a:lvl2pPr marL="704850" indent="-247650" defTabSz="914400">
              <a:lnSpc>
                <a:spcPct val="90000"/>
              </a:lnSpc>
              <a:spcBef>
                <a:spcPts val="900"/>
              </a:spcBef>
              <a:buClrTx/>
              <a:buSzPct val="100000"/>
              <a:defRPr sz="2600">
                <a:latin typeface="+mj-lt"/>
                <a:ea typeface="+mj-ea"/>
                <a:cs typeface="+mj-cs"/>
                <a:sym typeface="Calibri"/>
              </a:defRPr>
            </a:lvl2pPr>
            <a:lvl3pPr marL="1211579" indent="-297179" defTabSz="914400">
              <a:lnSpc>
                <a:spcPct val="90000"/>
              </a:lnSpc>
              <a:spcBef>
                <a:spcPts val="900"/>
              </a:spcBef>
              <a:buClrTx/>
              <a:buSzPct val="100000"/>
              <a:defRPr sz="2600">
                <a:latin typeface="+mj-lt"/>
                <a:ea typeface="+mj-ea"/>
                <a:cs typeface="+mj-cs"/>
                <a:sym typeface="Calibri"/>
              </a:defRPr>
            </a:lvl3pPr>
            <a:lvl4pPr marL="1701800" indent="-330200" defTabSz="914400">
              <a:lnSpc>
                <a:spcPct val="90000"/>
              </a:lnSpc>
              <a:spcBef>
                <a:spcPts val="900"/>
              </a:spcBef>
              <a:buClrTx/>
              <a:buSzPct val="100000"/>
              <a:defRPr sz="2600">
                <a:latin typeface="+mj-lt"/>
                <a:ea typeface="+mj-ea"/>
                <a:cs typeface="+mj-cs"/>
                <a:sym typeface="Calibri"/>
              </a:defRPr>
            </a:lvl4pPr>
            <a:lvl5pPr marL="2159000" indent="-330200" defTabSz="914400">
              <a:lnSpc>
                <a:spcPct val="90000"/>
              </a:lnSpc>
              <a:spcBef>
                <a:spcPts val="900"/>
              </a:spcBef>
              <a:buClrTx/>
              <a:buSzPct val="100000"/>
              <a:defRPr sz="26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7" name="Slide Number"/>
          <p:cNvSpPr txBox="1">
            <a:spLocks noGrp="1"/>
          </p:cNvSpPr>
          <p:nvPr>
            <p:ph type="sldNum" sz="quarter" idx="2"/>
          </p:nvPr>
        </p:nvSpPr>
        <p:spPr>
          <a:xfrm>
            <a:off x="9793601" y="6426060"/>
            <a:ext cx="245749" cy="225708"/>
          </a:xfrm>
          <a:prstGeom prst="rect">
            <a:avLst/>
          </a:prstGeom>
        </p:spPr>
        <p:txBody>
          <a:bodyPr lIns="45719" tIns="45719" rIns="45719" bIns="45719"/>
          <a:lstStyle>
            <a:lvl1pPr>
              <a:defRPr sz="11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4" name="Title Text"/>
          <p:cNvSpPr txBox="1">
            <a:spLocks noGrp="1"/>
          </p:cNvSpPr>
          <p:nvPr>
            <p:ph type="title"/>
          </p:nvPr>
        </p:nvSpPr>
        <p:spPr>
          <a:prstGeom prst="rect">
            <a:avLst/>
          </a:prstGeom>
        </p:spPr>
        <p:txBody>
          <a:bodyPr/>
          <a:lstStyle/>
          <a:p>
            <a:r>
              <a:t>Title Text</a:t>
            </a:r>
          </a:p>
        </p:txBody>
      </p:sp>
      <p:sp>
        <p:nvSpPr>
          <p:cNvPr id="35" name="Body Level One…"/>
          <p:cNvSpPr txBox="1">
            <a:spLocks noGrp="1"/>
          </p:cNvSpPr>
          <p:nvPr>
            <p:ph type="body" sz="half" idx="1"/>
          </p:nvPr>
        </p:nvSpPr>
        <p:spPr>
          <a:xfrm>
            <a:off x="1484309" y="2666999"/>
            <a:ext cx="10018715" cy="31242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11271883" y="5934123"/>
            <a:ext cx="231141" cy="2311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04" name="Slide Number"/>
          <p:cNvSpPr txBox="1">
            <a:spLocks noGrp="1"/>
          </p:cNvSpPr>
          <p:nvPr>
            <p:ph type="sldNum" sz="quarter" idx="2"/>
          </p:nvPr>
        </p:nvSpPr>
        <p:spPr>
          <a:xfrm>
            <a:off x="5992744" y="6384024"/>
            <a:ext cx="207582" cy="222696"/>
          </a:xfrm>
          <a:prstGeom prst="rect">
            <a:avLst/>
          </a:prstGeom>
        </p:spPr>
        <p:txBody>
          <a:bodyPr lIns="35718" tIns="35718" rIns="35718" bIns="35718" anchor="b"/>
          <a:lstStyle>
            <a:lvl1pPr algn="ctr" defTabSz="410765">
              <a:defRPr sz="900">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Section">
    <p:spTree>
      <p:nvGrpSpPr>
        <p:cNvPr id="1" name=""/>
        <p:cNvGrpSpPr/>
        <p:nvPr/>
      </p:nvGrpSpPr>
      <p:grpSpPr>
        <a:xfrm>
          <a:off x="0" y="0"/>
          <a:ext cx="0" cy="0"/>
          <a:chOff x="0" y="0"/>
          <a:chExt cx="0" cy="0"/>
        </a:xfrm>
      </p:grpSpPr>
      <p:sp>
        <p:nvSpPr>
          <p:cNvPr id="211" name="Section Title"/>
          <p:cNvSpPr txBox="1">
            <a:spLocks noGrp="1"/>
          </p:cNvSpPr>
          <p:nvPr>
            <p:ph type="title" hasCustomPrompt="1"/>
          </p:nvPr>
        </p:nvSpPr>
        <p:spPr>
          <a:xfrm>
            <a:off x="2059781" y="1482328"/>
            <a:ext cx="8072438" cy="2321719"/>
          </a:xfrm>
          <a:prstGeom prst="rect">
            <a:avLst/>
          </a:prstGeom>
        </p:spPr>
        <p:txBody>
          <a:bodyPr lIns="35718" tIns="35718" rIns="35718" bIns="35718" anchor="b"/>
          <a:lstStyle>
            <a:lvl1pPr defTabSz="1223367">
              <a:lnSpc>
                <a:spcPct val="90000"/>
              </a:lnSpc>
              <a:defRPr sz="5600" spc="-168">
                <a:gradFill flip="none" rotWithShape="1">
                  <a:gsLst>
                    <a:gs pos="0">
                      <a:srgbClr val="FF00D8"/>
                    </a:gs>
                    <a:gs pos="100000">
                      <a:srgbClr val="FF542E"/>
                    </a:gs>
                  </a:gsLst>
                  <a:lin ang="3960000" scaled="0"/>
                </a:gradFill>
                <a:latin typeface="Graphik Semibold"/>
                <a:ea typeface="Graphik Semibold"/>
                <a:cs typeface="Graphik Semibold"/>
                <a:sym typeface="Graphik Semibold"/>
              </a:defRPr>
            </a:lvl1pPr>
          </a:lstStyle>
          <a:p>
            <a:r>
              <a:t>Section Title</a:t>
            </a:r>
          </a:p>
        </p:txBody>
      </p:sp>
      <p:sp>
        <p:nvSpPr>
          <p:cNvPr id="212" name="Slide Number"/>
          <p:cNvSpPr txBox="1">
            <a:spLocks noGrp="1"/>
          </p:cNvSpPr>
          <p:nvPr>
            <p:ph type="sldNum" sz="quarter" idx="2"/>
          </p:nvPr>
        </p:nvSpPr>
        <p:spPr>
          <a:xfrm>
            <a:off x="5992744" y="6384024"/>
            <a:ext cx="207582" cy="222696"/>
          </a:xfrm>
          <a:prstGeom prst="rect">
            <a:avLst/>
          </a:prstGeom>
        </p:spPr>
        <p:txBody>
          <a:bodyPr lIns="35718" tIns="35718" rIns="35718" bIns="35718" anchor="b"/>
          <a:lstStyle>
            <a:lvl1pPr algn="ctr" defTabSz="410765">
              <a:defRPr sz="900">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219" name="Presentation Title"/>
          <p:cNvSpPr txBox="1">
            <a:spLocks noGrp="1"/>
          </p:cNvSpPr>
          <p:nvPr>
            <p:ph type="title" hasCustomPrompt="1"/>
          </p:nvPr>
        </p:nvSpPr>
        <p:spPr>
          <a:xfrm>
            <a:off x="2059781" y="1482328"/>
            <a:ext cx="8072438" cy="2321719"/>
          </a:xfrm>
          <a:prstGeom prst="rect">
            <a:avLst/>
          </a:prstGeom>
        </p:spPr>
        <p:txBody>
          <a:bodyPr lIns="35718" tIns="35718" rIns="35718" bIns="35718" anchor="b"/>
          <a:lstStyle>
            <a:lvl1pPr defTabSz="1223367">
              <a:lnSpc>
                <a:spcPct val="90000"/>
              </a:lnSpc>
              <a:defRPr sz="5600" spc="-168">
                <a:gradFill flip="none" rotWithShape="1">
                  <a:gsLst>
                    <a:gs pos="0">
                      <a:srgbClr val="1E98FD"/>
                    </a:gs>
                    <a:gs pos="100000">
                      <a:srgbClr val="FF00F7"/>
                    </a:gs>
                  </a:gsLst>
                  <a:lin ang="3960000" scaled="0"/>
                </a:gradFill>
                <a:latin typeface="Graphik Semibold"/>
                <a:ea typeface="Graphik Semibold"/>
                <a:cs typeface="Graphik Semibold"/>
                <a:sym typeface="Graphik Semibold"/>
              </a:defRPr>
            </a:lvl1pPr>
          </a:lstStyle>
          <a:p>
            <a:r>
              <a:t>Presentation Title</a:t>
            </a:r>
          </a:p>
        </p:txBody>
      </p:sp>
      <p:sp>
        <p:nvSpPr>
          <p:cNvPr id="220" name="Body Level One…"/>
          <p:cNvSpPr txBox="1">
            <a:spLocks noGrp="1"/>
          </p:cNvSpPr>
          <p:nvPr>
            <p:ph type="body" sz="quarter" idx="1" hasCustomPrompt="1"/>
          </p:nvPr>
        </p:nvSpPr>
        <p:spPr>
          <a:xfrm>
            <a:off x="2059781" y="3690193"/>
            <a:ext cx="8072438" cy="1417542"/>
          </a:xfrm>
          <a:prstGeom prst="rect">
            <a:avLst/>
          </a:prstGeom>
        </p:spPr>
        <p:txBody>
          <a:bodyPr lIns="35718" tIns="35718" rIns="35718" bIns="35718" anchor="t"/>
          <a:lstStyle>
            <a:lvl1pPr marL="0" indent="0" algn="ctr" defTabSz="410765">
              <a:spcBef>
                <a:spcPts val="0"/>
              </a:spcBef>
              <a:buClrTx/>
              <a:buSzTx/>
              <a:buFontTx/>
              <a:buNone/>
              <a:defRPr sz="3000">
                <a:latin typeface="Graphik Medium"/>
                <a:ea typeface="Graphik Medium"/>
                <a:cs typeface="Graphik Medium"/>
                <a:sym typeface="Graphik Medium"/>
              </a:defRPr>
            </a:lvl1pPr>
            <a:lvl2pPr marL="0" indent="0" algn="ctr" defTabSz="410765">
              <a:spcBef>
                <a:spcPts val="0"/>
              </a:spcBef>
              <a:buClrTx/>
              <a:buSzTx/>
              <a:buFontTx/>
              <a:buNone/>
              <a:defRPr sz="3000">
                <a:latin typeface="Graphik Medium"/>
                <a:ea typeface="Graphik Medium"/>
                <a:cs typeface="Graphik Medium"/>
                <a:sym typeface="Graphik Medium"/>
              </a:defRPr>
            </a:lvl2pPr>
            <a:lvl3pPr marL="0" indent="0" algn="ctr" defTabSz="410765">
              <a:spcBef>
                <a:spcPts val="0"/>
              </a:spcBef>
              <a:buClrTx/>
              <a:buSzTx/>
              <a:buFontTx/>
              <a:buNone/>
              <a:defRPr sz="3000">
                <a:latin typeface="Graphik Medium"/>
                <a:ea typeface="Graphik Medium"/>
                <a:cs typeface="Graphik Medium"/>
                <a:sym typeface="Graphik Medium"/>
              </a:defRPr>
            </a:lvl3pPr>
            <a:lvl4pPr marL="0" indent="0" algn="ctr" defTabSz="410765">
              <a:spcBef>
                <a:spcPts val="0"/>
              </a:spcBef>
              <a:buClrTx/>
              <a:buSzTx/>
              <a:buFontTx/>
              <a:buNone/>
              <a:defRPr sz="3000">
                <a:latin typeface="Graphik Medium"/>
                <a:ea typeface="Graphik Medium"/>
                <a:cs typeface="Graphik Medium"/>
                <a:sym typeface="Graphik Medium"/>
              </a:defRPr>
            </a:lvl4pPr>
            <a:lvl5pPr marL="0" indent="0" algn="ctr" defTabSz="410765">
              <a:spcBef>
                <a:spcPts val="0"/>
              </a:spcBef>
              <a:buClrTx/>
              <a:buSzTx/>
              <a:buFontTx/>
              <a:buNone/>
              <a:defRPr sz="3000">
                <a:latin typeface="Graphik Medium"/>
                <a:ea typeface="Graphik Medium"/>
                <a:cs typeface="Graphik Medium"/>
                <a:sym typeface="Graphik Medium"/>
              </a:defRPr>
            </a:lvl5pPr>
          </a:lstStyle>
          <a:p>
            <a:r>
              <a:t>Presentation Subtitle</a:t>
            </a:r>
          </a:p>
          <a:p>
            <a:pPr lvl="1"/>
            <a:endParaRPr/>
          </a:p>
          <a:p>
            <a:pPr lvl="2"/>
            <a:endParaRPr/>
          </a:p>
          <a:p>
            <a:pPr lvl="3"/>
            <a:endParaRPr/>
          </a:p>
          <a:p>
            <a:pPr lvl="4"/>
            <a:endParaRPr/>
          </a:p>
        </p:txBody>
      </p:sp>
      <p:sp>
        <p:nvSpPr>
          <p:cNvPr id="221" name="Author and Date"/>
          <p:cNvSpPr txBox="1">
            <a:spLocks noGrp="1"/>
          </p:cNvSpPr>
          <p:nvPr>
            <p:ph type="body" sz="quarter" idx="21" hasCustomPrompt="1"/>
          </p:nvPr>
        </p:nvSpPr>
        <p:spPr>
          <a:xfrm>
            <a:off x="2059781" y="5871642"/>
            <a:ext cx="8072438" cy="346117"/>
          </a:xfrm>
          <a:prstGeom prst="rect">
            <a:avLst/>
          </a:prstGeom>
        </p:spPr>
        <p:txBody>
          <a:bodyPr lIns="35718" tIns="35718" rIns="35718" bIns="35718" anchor="t"/>
          <a:lstStyle>
            <a:lvl1pPr marL="0" indent="0" algn="ctr" defTabSz="410765">
              <a:spcBef>
                <a:spcPts val="0"/>
              </a:spcBef>
              <a:buClrTx/>
              <a:buSzTx/>
              <a:buFontTx/>
              <a:buNone/>
              <a:defRPr sz="1600">
                <a:latin typeface="Graphik Medium"/>
                <a:ea typeface="Graphik Medium"/>
                <a:cs typeface="Graphik Medium"/>
                <a:sym typeface="Graphik Medium"/>
              </a:defRPr>
            </a:lvl1pPr>
          </a:lstStyle>
          <a:p>
            <a:r>
              <a:t>Author and Date</a:t>
            </a:r>
          </a:p>
        </p:txBody>
      </p:sp>
      <p:sp>
        <p:nvSpPr>
          <p:cNvPr id="222" name="Slide Number"/>
          <p:cNvSpPr txBox="1">
            <a:spLocks noGrp="1"/>
          </p:cNvSpPr>
          <p:nvPr>
            <p:ph type="sldNum" sz="quarter" idx="2"/>
          </p:nvPr>
        </p:nvSpPr>
        <p:spPr>
          <a:xfrm>
            <a:off x="5992209" y="6384024"/>
            <a:ext cx="207583" cy="222696"/>
          </a:xfrm>
          <a:prstGeom prst="rect">
            <a:avLst/>
          </a:prstGeom>
        </p:spPr>
        <p:txBody>
          <a:bodyPr lIns="35718" tIns="35718" rIns="35718" bIns="35718" anchor="b"/>
          <a:lstStyle>
            <a:lvl1pPr algn="ctr" defTabSz="410765">
              <a:defRPr sz="900">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3" name="Title Text"/>
          <p:cNvSpPr txBox="1">
            <a:spLocks noGrp="1"/>
          </p:cNvSpPr>
          <p:nvPr>
            <p:ph type="title"/>
          </p:nvPr>
        </p:nvSpPr>
        <p:spPr>
          <a:xfrm>
            <a:off x="2572279" y="2666999"/>
            <a:ext cx="8930748" cy="2110383"/>
          </a:xfrm>
          <a:prstGeom prst="rect">
            <a:avLst/>
          </a:prstGeom>
        </p:spPr>
        <p:txBody>
          <a:bodyPr anchor="b"/>
          <a:lstStyle>
            <a:lvl1pPr algn="r"/>
          </a:lstStyle>
          <a:p>
            <a:r>
              <a:t>Title Text</a:t>
            </a:r>
          </a:p>
        </p:txBody>
      </p:sp>
      <p:sp>
        <p:nvSpPr>
          <p:cNvPr id="44" name="Body Level One…"/>
          <p:cNvSpPr txBox="1">
            <a:spLocks noGrp="1"/>
          </p:cNvSpPr>
          <p:nvPr>
            <p:ph type="body" sz="quarter" idx="1"/>
          </p:nvPr>
        </p:nvSpPr>
        <p:spPr>
          <a:xfrm>
            <a:off x="2572278" y="4777380"/>
            <a:ext cx="8930748" cy="860401"/>
          </a:xfrm>
          <a:prstGeom prst="rect">
            <a:avLst/>
          </a:prstGeom>
        </p:spPr>
        <p:txBody>
          <a:bodyPr anchor="t"/>
          <a:lstStyle>
            <a:lvl1pPr marL="0" indent="0" algn="r">
              <a:buClrTx/>
              <a:buSzTx/>
              <a:buFontTx/>
              <a:buNone/>
              <a:defRPr sz="2000"/>
            </a:lvl1pPr>
            <a:lvl2pPr marL="0" indent="457200" algn="r">
              <a:buClrTx/>
              <a:buSzTx/>
              <a:buFontTx/>
              <a:buNone/>
              <a:defRPr sz="2000"/>
            </a:lvl2pPr>
            <a:lvl3pPr marL="0" indent="914400" algn="r">
              <a:buClrTx/>
              <a:buSzTx/>
              <a:buFontTx/>
              <a:buNone/>
              <a:defRPr sz="2000"/>
            </a:lvl3pPr>
            <a:lvl4pPr marL="0" indent="1371600" algn="r">
              <a:buClrTx/>
              <a:buSzTx/>
              <a:buFontTx/>
              <a:buNone/>
              <a:defRPr sz="2000"/>
            </a:lvl4pPr>
            <a:lvl5pPr marL="0" indent="1828800" algn="r">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p>
            <a:r>
              <a:t>Title Text</a:t>
            </a:r>
          </a:p>
        </p:txBody>
      </p:sp>
      <p:sp>
        <p:nvSpPr>
          <p:cNvPr id="53" name="Body Level One…"/>
          <p:cNvSpPr txBox="1">
            <a:spLocks noGrp="1"/>
          </p:cNvSpPr>
          <p:nvPr>
            <p:ph type="body" sz="quarter" idx="1"/>
          </p:nvPr>
        </p:nvSpPr>
        <p:spPr>
          <a:xfrm>
            <a:off x="1484312" y="2666999"/>
            <a:ext cx="4895056" cy="3124201"/>
          </a:xfrm>
          <a:prstGeom prst="rect">
            <a:avLst/>
          </a:prstGeom>
        </p:spPr>
        <p:txBody>
          <a:bodyPr/>
          <a:lstStyle>
            <a:lvl1pPr>
              <a:defRPr sz="1800"/>
            </a:lvl1pPr>
            <a:lvl2pPr marL="778668" indent="-321468">
              <a:defRPr sz="1800"/>
            </a:lvl2pPr>
            <a:lvl3pPr marL="1281792" indent="-367392">
              <a:defRPr sz="1800"/>
            </a:lvl3pPr>
            <a:lvl4pPr>
              <a:defRPr sz="1800"/>
            </a:lvl4pPr>
            <a:lvl5pPr marL="2085975" indent="-257175">
              <a:defRPr sz="1800"/>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sz="quarter" idx="1"/>
          </p:nvPr>
        </p:nvSpPr>
        <p:spPr>
          <a:xfrm>
            <a:off x="1772179" y="2658533"/>
            <a:ext cx="4607189" cy="576263"/>
          </a:xfrm>
          <a:prstGeom prst="rect">
            <a:avLst/>
          </a:prstGeom>
        </p:spPr>
        <p:txBody>
          <a:bodyPr anchor="b"/>
          <a:lstStyle>
            <a:lvl1pPr marL="0" indent="0">
              <a:buClrTx/>
              <a:buSzTx/>
              <a:buFontTx/>
              <a:buNone/>
              <a:defRPr sz="2800">
                <a:solidFill>
                  <a:srgbClr val="688727"/>
                </a:solidFill>
              </a:defRPr>
            </a:lvl1pPr>
            <a:lvl2pPr marL="0" indent="457200">
              <a:buClrTx/>
              <a:buSzTx/>
              <a:buFontTx/>
              <a:buNone/>
              <a:defRPr sz="2800">
                <a:solidFill>
                  <a:srgbClr val="688727"/>
                </a:solidFill>
              </a:defRPr>
            </a:lvl2pPr>
            <a:lvl3pPr marL="0" indent="914400">
              <a:buClrTx/>
              <a:buSzTx/>
              <a:buFontTx/>
              <a:buNone/>
              <a:defRPr sz="2800">
                <a:solidFill>
                  <a:srgbClr val="688727"/>
                </a:solidFill>
              </a:defRPr>
            </a:lvl3pPr>
            <a:lvl4pPr marL="0" indent="1371600">
              <a:buClrTx/>
              <a:buSzTx/>
              <a:buFontTx/>
              <a:buNone/>
              <a:defRPr sz="2800">
                <a:solidFill>
                  <a:srgbClr val="688727"/>
                </a:solidFill>
              </a:defRPr>
            </a:lvl4pPr>
            <a:lvl5pPr marL="0" indent="1828800">
              <a:buClrTx/>
              <a:buSzTx/>
              <a:buFontTx/>
              <a:buNone/>
              <a:defRPr sz="2800">
                <a:solidFill>
                  <a:srgbClr val="688727"/>
                </a:solidFill>
              </a:defRPr>
            </a:lvl5pPr>
          </a:lstStyle>
          <a:p>
            <a:r>
              <a:t>Body Level One</a:t>
            </a:r>
          </a:p>
          <a:p>
            <a:pPr lvl="1"/>
            <a:r>
              <a:t>Body Level Two</a:t>
            </a:r>
          </a:p>
          <a:p>
            <a:pPr lvl="2"/>
            <a:r>
              <a:t>Body Level Three</a:t>
            </a:r>
          </a:p>
          <a:p>
            <a:pPr lvl="3"/>
            <a:r>
              <a:t>Body Level Four</a:t>
            </a:r>
          </a:p>
          <a:p>
            <a:pPr lvl="4"/>
            <a:r>
              <a:t>Body Level Five</a:t>
            </a:r>
          </a:p>
        </p:txBody>
      </p:sp>
      <p:sp>
        <p:nvSpPr>
          <p:cNvPr id="63" name="Text Placeholder 4"/>
          <p:cNvSpPr>
            <a:spLocks noGrp="1"/>
          </p:cNvSpPr>
          <p:nvPr>
            <p:ph type="body" sz="quarter" idx="21"/>
          </p:nvPr>
        </p:nvSpPr>
        <p:spPr>
          <a:xfrm>
            <a:off x="6880486" y="2667000"/>
            <a:ext cx="4622538" cy="576263"/>
          </a:xfrm>
          <a:prstGeom prst="rect">
            <a:avLst/>
          </a:prstGeom>
        </p:spPr>
        <p:txBody>
          <a:bodyPr anchor="b"/>
          <a:lstStyle/>
          <a:p>
            <a:pPr marL="0" indent="0">
              <a:buClrTx/>
              <a:buSzTx/>
              <a:buFontTx/>
              <a:buNone/>
              <a:defRPr sz="2800">
                <a:solidFill>
                  <a:srgbClr val="688727"/>
                </a:solidFill>
              </a:defRPr>
            </a:pPr>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1" name="Title Text"/>
          <p:cNvSpPr txBox="1">
            <a:spLocks noGrp="1"/>
          </p:cNvSpPr>
          <p:nvPr>
            <p:ph type="title"/>
          </p:nvPr>
        </p:nvSpPr>
        <p:spPr>
          <a:prstGeom prst="rect">
            <a:avLst/>
          </a:prstGeom>
        </p:spPr>
        <p:txBody>
          <a:bodyPr/>
          <a:lstStyle/>
          <a:p>
            <a:r>
              <a:t>Title Text</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6" name="Title Text"/>
          <p:cNvSpPr txBox="1">
            <a:spLocks noGrp="1"/>
          </p:cNvSpPr>
          <p:nvPr>
            <p:ph type="title"/>
          </p:nvPr>
        </p:nvSpPr>
        <p:spPr>
          <a:xfrm>
            <a:off x="1484312" y="1600200"/>
            <a:ext cx="3549121" cy="1371600"/>
          </a:xfrm>
          <a:prstGeom prst="rect">
            <a:avLst/>
          </a:prstGeom>
        </p:spPr>
        <p:txBody>
          <a:bodyPr anchor="b"/>
          <a:lstStyle>
            <a:lvl1pPr>
              <a:defRPr sz="2400"/>
            </a:lvl1pPr>
          </a:lstStyle>
          <a:p>
            <a:r>
              <a:t>Title Text</a:t>
            </a:r>
          </a:p>
        </p:txBody>
      </p:sp>
      <p:sp>
        <p:nvSpPr>
          <p:cNvPr id="87" name="Body Level One…"/>
          <p:cNvSpPr txBox="1">
            <a:spLocks noGrp="1"/>
          </p:cNvSpPr>
          <p:nvPr>
            <p:ph type="body" sz="half" idx="1"/>
          </p:nvPr>
        </p:nvSpPr>
        <p:spPr>
          <a:xfrm>
            <a:off x="5262033" y="685798"/>
            <a:ext cx="6240991" cy="5105403"/>
          </a:xfrm>
          <a:prstGeom prst="rect">
            <a:avLst/>
          </a:prstGeom>
        </p:spPr>
        <p:txBody>
          <a:bodyPr/>
          <a:lstStyle>
            <a:lvl1pPr>
              <a:defRPr sz="2000"/>
            </a:lvl1pPr>
            <a:lvl2pPr marL="774700" indent="-317500">
              <a:defRPr sz="2000"/>
            </a:lvl2pPr>
            <a:lvl3pPr marL="1271587" indent="-357187">
              <a:defRPr sz="2000"/>
            </a:lvl3pPr>
            <a:lvl4pPr marL="1616528" indent="-244928">
              <a:defRPr sz="2000"/>
            </a:lvl4pPr>
            <a:lvl5pPr marL="2073728" indent="-244928">
              <a:defRPr sz="2000"/>
            </a:lvl5pPr>
          </a:lstStyle>
          <a:p>
            <a:r>
              <a:t>Body Level One</a:t>
            </a:r>
          </a:p>
          <a:p>
            <a:pPr lvl="1"/>
            <a:r>
              <a:t>Body Level Two</a:t>
            </a:r>
          </a:p>
          <a:p>
            <a:pPr lvl="2"/>
            <a:r>
              <a:t>Body Level Three</a:t>
            </a:r>
          </a:p>
          <a:p>
            <a:pPr lvl="3"/>
            <a:r>
              <a:t>Body Level Four</a:t>
            </a:r>
          </a:p>
          <a:p>
            <a:pPr lvl="4"/>
            <a:r>
              <a:t>Body Level Five</a:t>
            </a:r>
          </a:p>
        </p:txBody>
      </p:sp>
      <p:sp>
        <p:nvSpPr>
          <p:cNvPr id="88" name="Text Placeholder 3"/>
          <p:cNvSpPr>
            <a:spLocks noGrp="1"/>
          </p:cNvSpPr>
          <p:nvPr>
            <p:ph type="body" sz="quarter" idx="21"/>
          </p:nvPr>
        </p:nvSpPr>
        <p:spPr>
          <a:xfrm>
            <a:off x="1484312" y="2971800"/>
            <a:ext cx="3549121" cy="1828800"/>
          </a:xfrm>
          <a:prstGeom prst="rect">
            <a:avLst/>
          </a:prstGeom>
        </p:spPr>
        <p:txBody>
          <a:bodyPr/>
          <a:lstStyle/>
          <a:p>
            <a:pPr marL="0" indent="0" algn="ctr">
              <a:buClrTx/>
              <a:buSzTx/>
              <a:buFontTx/>
              <a:buNone/>
              <a:defRPr sz="1600"/>
            </a:pPr>
            <a:endParaRP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6" name="Title Text"/>
          <p:cNvSpPr txBox="1">
            <a:spLocks noGrp="1"/>
          </p:cNvSpPr>
          <p:nvPr>
            <p:ph type="title"/>
          </p:nvPr>
        </p:nvSpPr>
        <p:spPr>
          <a:xfrm>
            <a:off x="1482724" y="1752599"/>
            <a:ext cx="5426158" cy="1371601"/>
          </a:xfrm>
          <a:prstGeom prst="rect">
            <a:avLst/>
          </a:prstGeom>
        </p:spPr>
        <p:txBody>
          <a:bodyPr anchor="b"/>
          <a:lstStyle>
            <a:lvl1pPr>
              <a:defRPr sz="2800"/>
            </a:lvl1pPr>
          </a:lstStyle>
          <a:p>
            <a:r>
              <a:t>Title Text</a:t>
            </a:r>
          </a:p>
        </p:txBody>
      </p:sp>
      <p:sp>
        <p:nvSpPr>
          <p:cNvPr id="97" name="Picture Placeholder 2"/>
          <p:cNvSpPr>
            <a:spLocks noGrp="1"/>
          </p:cNvSpPr>
          <p:nvPr>
            <p:ph type="pic" sz="quarter" idx="21"/>
          </p:nvPr>
        </p:nvSpPr>
        <p:spPr>
          <a:xfrm>
            <a:off x="7594682" y="914400"/>
            <a:ext cx="3280975" cy="4572000"/>
          </a:xfrm>
          <a:prstGeom prst="rect">
            <a:avLst/>
          </a:prstGeom>
          <a:ln w="38100">
            <a:solidFill>
              <a:srgbClr val="B2B7B8"/>
            </a:solidFill>
            <a:round/>
          </a:ln>
        </p:spPr>
        <p:txBody>
          <a:bodyPr lIns="91439" rIns="91439" anchor="t">
            <a:noAutofit/>
          </a:bodyPr>
          <a:lstStyle/>
          <a:p>
            <a:endParaRPr/>
          </a:p>
        </p:txBody>
      </p:sp>
      <p:sp>
        <p:nvSpPr>
          <p:cNvPr id="98" name="Body Level One…"/>
          <p:cNvSpPr txBox="1">
            <a:spLocks noGrp="1"/>
          </p:cNvSpPr>
          <p:nvPr>
            <p:ph type="body" sz="quarter" idx="1"/>
          </p:nvPr>
        </p:nvSpPr>
        <p:spPr>
          <a:xfrm>
            <a:off x="1482724" y="3124199"/>
            <a:ext cx="5426158" cy="1828801"/>
          </a:xfrm>
          <a:prstGeom prst="rect">
            <a:avLst/>
          </a:prstGeom>
        </p:spPr>
        <p:txBody>
          <a:bodyPr/>
          <a:lstStyle>
            <a:lvl1pPr marL="0" indent="0" algn="ctr">
              <a:buClrTx/>
              <a:buSzTx/>
              <a:buFontTx/>
              <a:buNone/>
              <a:defRPr sz="1800"/>
            </a:lvl1pPr>
            <a:lvl2pPr marL="0" indent="457200" algn="ctr">
              <a:buClrTx/>
              <a:buSzTx/>
              <a:buFontTx/>
              <a:buNone/>
              <a:defRPr sz="1800"/>
            </a:lvl2pPr>
            <a:lvl3pPr marL="0" indent="914400" algn="ctr">
              <a:buClrTx/>
              <a:buSzTx/>
              <a:buFontTx/>
              <a:buNone/>
              <a:defRPr sz="1800"/>
            </a:lvl3pPr>
            <a:lvl4pPr marL="0" indent="1371600" algn="ctr">
              <a:buClrTx/>
              <a:buSzTx/>
              <a:buFontTx/>
              <a:buNone/>
              <a:defRPr sz="1800"/>
            </a:lvl4pPr>
            <a:lvl5pPr marL="0" indent="1828800" algn="ctr">
              <a:buClrTx/>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6"/>
          <p:cNvGrpSpPr/>
          <p:nvPr/>
        </p:nvGrpSpPr>
        <p:grpSpPr>
          <a:xfrm>
            <a:off x="150811" y="0"/>
            <a:ext cx="2436815" cy="6858001"/>
            <a:chOff x="0" y="0"/>
            <a:chExt cx="2436813" cy="6858000"/>
          </a:xfrm>
        </p:grpSpPr>
        <p:sp>
          <p:nvSpPr>
            <p:cNvPr id="2" name="Freeform 6"/>
            <p:cNvSpPr/>
            <p:nvPr/>
          </p:nvSpPr>
          <p:spPr>
            <a:xfrm>
              <a:off x="306388" y="0"/>
              <a:ext cx="1122364" cy="5329238"/>
            </a:xfrm>
            <a:custGeom>
              <a:avLst/>
              <a:gdLst/>
              <a:ahLst/>
              <a:cxnLst>
                <a:cxn ang="0">
                  <a:pos x="wd2" y="hd2"/>
                </a:cxn>
                <a:cxn ang="5400000">
                  <a:pos x="wd2" y="hd2"/>
                </a:cxn>
                <a:cxn ang="10800000">
                  <a:pos x="wd2" y="hd2"/>
                </a:cxn>
                <a:cxn ang="16200000">
                  <a:pos x="wd2" y="hd2"/>
                </a:cxn>
              </a:cxnLst>
              <a:rect l="0" t="0" r="r" b="b"/>
              <a:pathLst>
                <a:path w="21600" h="21600" extrusionOk="0">
                  <a:moveTo>
                    <a:pt x="0" y="21426"/>
                  </a:moveTo>
                  <a:lnTo>
                    <a:pt x="4766" y="21600"/>
                  </a:lnTo>
                  <a:lnTo>
                    <a:pt x="21600" y="0"/>
                  </a:lnTo>
                  <a:lnTo>
                    <a:pt x="16712" y="0"/>
                  </a:lnTo>
                  <a:lnTo>
                    <a:pt x="0" y="21426"/>
                  </a:ln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 name="Freeform 7"/>
            <p:cNvSpPr/>
            <p:nvPr/>
          </p:nvSpPr>
          <p:spPr>
            <a:xfrm>
              <a:off x="0" y="0"/>
              <a:ext cx="1117601" cy="5276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22" y="0"/>
                  </a:lnTo>
                  <a:lnTo>
                    <a:pt x="0" y="21444"/>
                  </a:lnTo>
                  <a:lnTo>
                    <a:pt x="4817" y="21600"/>
                  </a:lnTo>
                  <a:lnTo>
                    <a:pt x="21600" y="0"/>
                  </a:lnTo>
                  <a:close/>
                </a:path>
              </a:pathLst>
            </a:custGeom>
            <a:solidFill>
              <a:srgbClr val="595959"/>
            </a:solidFill>
            <a:ln w="12700" cap="flat">
              <a:noFill/>
              <a:miter lim="400000"/>
            </a:ln>
            <a:effectLst/>
          </p:spPr>
          <p:txBody>
            <a:bodyPr wrap="square" lIns="45719" tIns="45719" rIns="45719" bIns="45719" numCol="1" anchor="t">
              <a:noAutofit/>
            </a:bodyPr>
            <a:lstStyle/>
            <a:p>
              <a:endParaRPr/>
            </a:p>
          </p:txBody>
        </p:sp>
        <p:sp>
          <p:nvSpPr>
            <p:cNvPr id="4" name="Freeform 8"/>
            <p:cNvSpPr/>
            <p:nvPr/>
          </p:nvSpPr>
          <p:spPr>
            <a:xfrm>
              <a:off x="0" y="5238749"/>
              <a:ext cx="1228726" cy="16192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51" y="21600"/>
                  </a:lnTo>
                  <a:lnTo>
                    <a:pt x="21600" y="21600"/>
                  </a:lnTo>
                  <a:lnTo>
                    <a:pt x="0" y="0"/>
                  </a:lnTo>
                  <a:close/>
                </a:path>
              </a:pathLst>
            </a:custGeom>
            <a:solidFill>
              <a:srgbClr val="262626"/>
            </a:solidFill>
            <a:ln w="12700" cap="flat">
              <a:noFill/>
              <a:miter lim="400000"/>
            </a:ln>
            <a:effectLst/>
          </p:spPr>
          <p:txBody>
            <a:bodyPr wrap="square" lIns="45719" tIns="45719" rIns="45719" bIns="45719" numCol="1" anchor="t">
              <a:noAutofit/>
            </a:bodyPr>
            <a:lstStyle/>
            <a:p>
              <a:endParaRPr/>
            </a:p>
          </p:txBody>
        </p:sp>
        <p:sp>
          <p:nvSpPr>
            <p:cNvPr id="5" name="Freeform 9"/>
            <p:cNvSpPr/>
            <p:nvPr/>
          </p:nvSpPr>
          <p:spPr>
            <a:xfrm>
              <a:off x="306388" y="5291137"/>
              <a:ext cx="1495426" cy="15668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43" y="21600"/>
                  </a:lnTo>
                  <a:lnTo>
                    <a:pt x="21600" y="21600"/>
                  </a:lnTo>
                  <a:lnTo>
                    <a:pt x="0" y="0"/>
                  </a:lnTo>
                  <a:close/>
                </a:path>
              </a:pathLst>
            </a:custGeom>
            <a:solidFill>
              <a:srgbClr val="455A1A"/>
            </a:solidFill>
            <a:ln w="12700" cap="flat">
              <a:noFill/>
              <a:miter lim="400000"/>
            </a:ln>
            <a:effectLst/>
          </p:spPr>
          <p:txBody>
            <a:bodyPr wrap="square" lIns="45719" tIns="45719" rIns="45719" bIns="45719" numCol="1" anchor="t">
              <a:noAutofit/>
            </a:bodyPr>
            <a:lstStyle/>
            <a:p>
              <a:endParaRPr/>
            </a:p>
          </p:txBody>
        </p:sp>
        <p:sp>
          <p:nvSpPr>
            <p:cNvPr id="6" name="Freeform 10"/>
            <p:cNvSpPr/>
            <p:nvPr/>
          </p:nvSpPr>
          <p:spPr>
            <a:xfrm>
              <a:off x="306388" y="5286374"/>
              <a:ext cx="2130426" cy="1571626"/>
            </a:xfrm>
            <a:custGeom>
              <a:avLst/>
              <a:gdLst/>
              <a:ahLst/>
              <a:cxnLst>
                <a:cxn ang="0">
                  <a:pos x="wd2" y="hd2"/>
                </a:cxn>
                <a:cxn ang="5400000">
                  <a:pos x="wd2" y="hd2"/>
                </a:cxn>
                <a:cxn ang="10800000">
                  <a:pos x="wd2" y="hd2"/>
                </a:cxn>
                <a:cxn ang="16200000">
                  <a:pos x="wd2" y="hd2"/>
                </a:cxn>
              </a:cxnLst>
              <a:rect l="0" t="0" r="r" b="b"/>
              <a:pathLst>
                <a:path w="21600" h="21600" extrusionOk="0">
                  <a:moveTo>
                    <a:pt x="0" y="65"/>
                  </a:moveTo>
                  <a:lnTo>
                    <a:pt x="15162" y="21600"/>
                  </a:lnTo>
                  <a:lnTo>
                    <a:pt x="21600" y="21600"/>
                  </a:lnTo>
                  <a:lnTo>
                    <a:pt x="2511" y="589"/>
                  </a:lnTo>
                  <a:lnTo>
                    <a:pt x="0" y="0"/>
                  </a:lnTo>
                  <a:lnTo>
                    <a:pt x="0" y="65"/>
                  </a:lnTo>
                  <a:close/>
                </a:path>
              </a:pathLst>
            </a:custGeom>
            <a:solidFill>
              <a:srgbClr val="688727"/>
            </a:solidFill>
            <a:ln w="12700" cap="flat">
              <a:noFill/>
              <a:miter lim="400000"/>
            </a:ln>
            <a:effectLst/>
          </p:spPr>
          <p:txBody>
            <a:bodyPr wrap="square" lIns="45719" tIns="45719" rIns="45719" bIns="45719" numCol="1" anchor="t">
              <a:noAutofit/>
            </a:bodyPr>
            <a:lstStyle/>
            <a:p>
              <a:endParaRPr/>
            </a:p>
          </p:txBody>
        </p:sp>
        <p:sp>
          <p:nvSpPr>
            <p:cNvPr id="7" name="Freeform 11"/>
            <p:cNvSpPr/>
            <p:nvPr/>
          </p:nvSpPr>
          <p:spPr>
            <a:xfrm>
              <a:off x="0" y="5238749"/>
              <a:ext cx="1695451" cy="1619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721" y="1271"/>
                  </a:lnTo>
                  <a:lnTo>
                    <a:pt x="3115" y="572"/>
                  </a:lnTo>
                  <a:lnTo>
                    <a:pt x="3175" y="572"/>
                  </a:lnTo>
                  <a:lnTo>
                    <a:pt x="3175" y="508"/>
                  </a:lnTo>
                  <a:lnTo>
                    <a:pt x="3115" y="508"/>
                  </a:lnTo>
                  <a:lnTo>
                    <a:pt x="0" y="0"/>
                  </a:lnTo>
                  <a:lnTo>
                    <a:pt x="15654" y="21600"/>
                  </a:lnTo>
                  <a:lnTo>
                    <a:pt x="21600" y="21600"/>
                  </a:lnTo>
                  <a:close/>
                </a:path>
              </a:pathLst>
            </a:custGeom>
            <a:solidFill>
              <a:srgbClr val="404040"/>
            </a:solidFill>
            <a:ln w="12700" cap="flat">
              <a:noFill/>
              <a:miter lim="400000"/>
            </a:ln>
            <a:effectLst/>
          </p:spPr>
          <p:txBody>
            <a:bodyPr wrap="square" lIns="45719" tIns="45719" rIns="45719" bIns="45719" numCol="1" anchor="t">
              <a:noAutofit/>
            </a:bodyPr>
            <a:lstStyle/>
            <a:p>
              <a:endParaRPr/>
            </a:p>
          </p:txBody>
        </p:sp>
      </p:grpSp>
      <p:sp>
        <p:nvSpPr>
          <p:cNvPr id="9" name="Title Text"/>
          <p:cNvSpPr txBox="1">
            <a:spLocks noGrp="1"/>
          </p:cNvSpPr>
          <p:nvPr>
            <p:ph type="title"/>
          </p:nvPr>
        </p:nvSpPr>
        <p:spPr>
          <a:xfrm>
            <a:off x="1484311" y="685800"/>
            <a:ext cx="10018714" cy="175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10"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Body Level One</a:t>
            </a:r>
          </a:p>
          <a:p>
            <a:pPr lvl="1"/>
            <a:r>
              <a:t>Body Level Two</a:t>
            </a:r>
          </a:p>
          <a:p>
            <a:pPr lvl="2"/>
            <a:r>
              <a:t>Body Level Three</a:t>
            </a:r>
          </a:p>
          <a:p>
            <a:pPr lvl="3"/>
            <a:r>
              <a:t>Body Level Four</a:t>
            </a:r>
          </a:p>
          <a:p>
            <a:pPr lvl="4"/>
            <a:r>
              <a:t>Body Level Five</a:t>
            </a:r>
          </a:p>
        </p:txBody>
      </p:sp>
      <p:sp>
        <p:nvSpPr>
          <p:cNvPr id="11" name="Slide Number"/>
          <p:cNvSpPr txBox="1">
            <a:spLocks noGrp="1"/>
          </p:cNvSpPr>
          <p:nvPr>
            <p:ph type="sldNum" sz="quarter" idx="2"/>
          </p:nvPr>
        </p:nvSpPr>
        <p:spPr>
          <a:xfrm>
            <a:off x="11271883" y="5950267"/>
            <a:ext cx="231141" cy="231141"/>
          </a:xfrm>
          <a:prstGeom prst="rect">
            <a:avLst/>
          </a:prstGeom>
          <a:ln w="12700">
            <a:miter lim="400000"/>
          </a:ln>
        </p:spPr>
        <p:txBody>
          <a:bodyPr wrap="none" lIns="45719" rIns="45719" anchor="ctr">
            <a:spAutoFit/>
          </a:bodyPr>
          <a:lstStyle>
            <a:lvl1pPr algn="r">
              <a:defRPr sz="10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hf hdr="0" dt="0"/>
  <p:txStyles>
    <p:titleStyle>
      <a:lvl1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1pPr>
      <a:lvl2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2pPr>
      <a:lvl3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3pPr>
      <a:lvl4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4pPr>
      <a:lvl5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5pPr>
      <a:lvl6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6pPr>
      <a:lvl7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7pPr>
      <a:lvl8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8pPr>
      <a:lvl9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9pPr>
    </p:titleStyle>
    <p:bodyStyle>
      <a:lvl1pPr marL="285750" marR="0" indent="-285750" algn="l" defTabSz="457200" rtl="0" latinLnBrk="0">
        <a:lnSpc>
          <a:spcPct val="100000"/>
        </a:lnSpc>
        <a:spcBef>
          <a:spcPts val="600"/>
        </a:spcBef>
        <a:spcAft>
          <a:spcPts val="0"/>
        </a:spcAft>
        <a:buClr>
          <a:srgbClr val="688727"/>
        </a:buClr>
        <a:buSzPct val="145000"/>
        <a:buFont typeface="Arial"/>
        <a:buChar char="•"/>
        <a:tabLst/>
        <a:defRPr sz="2400" b="0" i="0" u="none" strike="noStrike" cap="none" spc="0" baseline="0">
          <a:solidFill>
            <a:srgbClr val="000000"/>
          </a:solidFill>
          <a:uFillTx/>
          <a:latin typeface="Corbel"/>
          <a:ea typeface="Corbel"/>
          <a:cs typeface="Corbel"/>
          <a:sym typeface="Corbel"/>
        </a:defRPr>
      </a:lvl1pPr>
      <a:lvl2pPr marL="800100" marR="0" indent="-342900" algn="l" defTabSz="457200" rtl="0" latinLnBrk="0">
        <a:lnSpc>
          <a:spcPct val="100000"/>
        </a:lnSpc>
        <a:spcBef>
          <a:spcPts val="600"/>
        </a:spcBef>
        <a:spcAft>
          <a:spcPts val="0"/>
        </a:spcAft>
        <a:buClr>
          <a:srgbClr val="688727"/>
        </a:buClr>
        <a:buSzPct val="145000"/>
        <a:buFont typeface="Arial"/>
        <a:buChar char="•"/>
        <a:tabLst/>
        <a:defRPr sz="2400" b="0" i="0" u="none" strike="noStrike" cap="none" spc="0" baseline="0">
          <a:solidFill>
            <a:srgbClr val="000000"/>
          </a:solidFill>
          <a:uFillTx/>
          <a:latin typeface="Corbel"/>
          <a:ea typeface="Corbel"/>
          <a:cs typeface="Corbel"/>
          <a:sym typeface="Corbel"/>
        </a:defRPr>
      </a:lvl2pPr>
      <a:lvl3pPr marL="1295400" marR="0" indent="-381000" algn="l" defTabSz="457200" rtl="0" latinLnBrk="0">
        <a:lnSpc>
          <a:spcPct val="100000"/>
        </a:lnSpc>
        <a:spcBef>
          <a:spcPts val="600"/>
        </a:spcBef>
        <a:spcAft>
          <a:spcPts val="0"/>
        </a:spcAft>
        <a:buClr>
          <a:srgbClr val="688727"/>
        </a:buClr>
        <a:buSzPct val="145000"/>
        <a:buFont typeface="Arial"/>
        <a:buChar char="•"/>
        <a:tabLst/>
        <a:defRPr sz="2400" b="0" i="0" u="none" strike="noStrike" cap="none" spc="0" baseline="0">
          <a:solidFill>
            <a:srgbClr val="000000"/>
          </a:solidFill>
          <a:uFillTx/>
          <a:latin typeface="Corbel"/>
          <a:ea typeface="Corbel"/>
          <a:cs typeface="Corbel"/>
          <a:sym typeface="Corbel"/>
        </a:defRPr>
      </a:lvl3pPr>
      <a:lvl4pPr marL="1628775" marR="0" indent="-257175" algn="l" defTabSz="457200" rtl="0" latinLnBrk="0">
        <a:lnSpc>
          <a:spcPct val="100000"/>
        </a:lnSpc>
        <a:spcBef>
          <a:spcPts val="600"/>
        </a:spcBef>
        <a:spcAft>
          <a:spcPts val="0"/>
        </a:spcAft>
        <a:buClr>
          <a:srgbClr val="688727"/>
        </a:buClr>
        <a:buSzPct val="145000"/>
        <a:buFont typeface="Arial"/>
        <a:buChar char="•"/>
        <a:tabLst/>
        <a:defRPr sz="2400" b="0" i="0" u="none" strike="noStrike" cap="none" spc="0" baseline="0">
          <a:solidFill>
            <a:srgbClr val="000000"/>
          </a:solidFill>
          <a:uFillTx/>
          <a:latin typeface="Corbel"/>
          <a:ea typeface="Corbel"/>
          <a:cs typeface="Corbel"/>
          <a:sym typeface="Corbel"/>
        </a:defRPr>
      </a:lvl4pPr>
      <a:lvl5pPr marL="2122714" marR="0" indent="-293914" algn="l" defTabSz="457200" rtl="0" latinLnBrk="0">
        <a:lnSpc>
          <a:spcPct val="100000"/>
        </a:lnSpc>
        <a:spcBef>
          <a:spcPts val="600"/>
        </a:spcBef>
        <a:spcAft>
          <a:spcPts val="0"/>
        </a:spcAft>
        <a:buClr>
          <a:srgbClr val="688727"/>
        </a:buClr>
        <a:buSzPct val="145000"/>
        <a:buFont typeface="Arial"/>
        <a:buChar char="•"/>
        <a:tabLst/>
        <a:defRPr sz="2400" b="0" i="0" u="none" strike="noStrike" cap="none" spc="0" baseline="0">
          <a:solidFill>
            <a:srgbClr val="000000"/>
          </a:solidFill>
          <a:uFillTx/>
          <a:latin typeface="Corbel"/>
          <a:ea typeface="Corbel"/>
          <a:cs typeface="Corbel"/>
          <a:sym typeface="Corbel"/>
        </a:defRPr>
      </a:lvl5pPr>
      <a:lvl6pPr marL="2677885" marR="0" indent="-391885" algn="l" defTabSz="457200" rtl="0" latinLnBrk="0">
        <a:lnSpc>
          <a:spcPct val="100000"/>
        </a:lnSpc>
        <a:spcBef>
          <a:spcPts val="600"/>
        </a:spcBef>
        <a:spcAft>
          <a:spcPts val="0"/>
        </a:spcAft>
        <a:buClr>
          <a:srgbClr val="688727"/>
        </a:buClr>
        <a:buSzPct val="145000"/>
        <a:buFont typeface="Arial"/>
        <a:buChar char="•"/>
        <a:tabLst/>
        <a:defRPr sz="2400" b="0" i="0" u="none" strike="noStrike" cap="none" spc="0" baseline="0">
          <a:solidFill>
            <a:srgbClr val="000000"/>
          </a:solidFill>
          <a:uFillTx/>
          <a:latin typeface="Corbel"/>
          <a:ea typeface="Corbel"/>
          <a:cs typeface="Corbel"/>
          <a:sym typeface="Corbel"/>
        </a:defRPr>
      </a:lvl6pPr>
      <a:lvl7pPr marL="3135085" marR="0" indent="-391885" algn="l" defTabSz="457200" rtl="0" latinLnBrk="0">
        <a:lnSpc>
          <a:spcPct val="100000"/>
        </a:lnSpc>
        <a:spcBef>
          <a:spcPts val="600"/>
        </a:spcBef>
        <a:spcAft>
          <a:spcPts val="0"/>
        </a:spcAft>
        <a:buClr>
          <a:srgbClr val="688727"/>
        </a:buClr>
        <a:buSzPct val="145000"/>
        <a:buFont typeface="Arial"/>
        <a:buChar char="•"/>
        <a:tabLst/>
        <a:defRPr sz="2400" b="0" i="0" u="none" strike="noStrike" cap="none" spc="0" baseline="0">
          <a:solidFill>
            <a:srgbClr val="000000"/>
          </a:solidFill>
          <a:uFillTx/>
          <a:latin typeface="Corbel"/>
          <a:ea typeface="Corbel"/>
          <a:cs typeface="Corbel"/>
          <a:sym typeface="Corbel"/>
        </a:defRPr>
      </a:lvl7pPr>
      <a:lvl8pPr marL="3592285" marR="0" indent="-391885" algn="l" defTabSz="457200" rtl="0" latinLnBrk="0">
        <a:lnSpc>
          <a:spcPct val="100000"/>
        </a:lnSpc>
        <a:spcBef>
          <a:spcPts val="600"/>
        </a:spcBef>
        <a:spcAft>
          <a:spcPts val="0"/>
        </a:spcAft>
        <a:buClr>
          <a:srgbClr val="688727"/>
        </a:buClr>
        <a:buSzPct val="145000"/>
        <a:buFont typeface="Arial"/>
        <a:buChar char="•"/>
        <a:tabLst/>
        <a:defRPr sz="2400" b="0" i="0" u="none" strike="noStrike" cap="none" spc="0" baseline="0">
          <a:solidFill>
            <a:srgbClr val="000000"/>
          </a:solidFill>
          <a:uFillTx/>
          <a:latin typeface="Corbel"/>
          <a:ea typeface="Corbel"/>
          <a:cs typeface="Corbel"/>
          <a:sym typeface="Corbel"/>
        </a:defRPr>
      </a:lvl8pPr>
      <a:lvl9pPr marL="4049485" marR="0" indent="-391885" algn="l" defTabSz="457200" rtl="0" latinLnBrk="0">
        <a:lnSpc>
          <a:spcPct val="100000"/>
        </a:lnSpc>
        <a:spcBef>
          <a:spcPts val="600"/>
        </a:spcBef>
        <a:spcAft>
          <a:spcPts val="0"/>
        </a:spcAft>
        <a:buClr>
          <a:srgbClr val="688727"/>
        </a:buClr>
        <a:buSzPct val="145000"/>
        <a:buFont typeface="Arial"/>
        <a:buChar char="•"/>
        <a:tabLst/>
        <a:defRPr sz="2400" b="0" i="0" u="none" strike="noStrike" cap="none" spc="0" baseline="0">
          <a:solidFill>
            <a:srgbClr val="000000"/>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orbel"/>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orbel"/>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orbel"/>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orbel"/>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orbel"/>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orbel"/>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orbel"/>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orbel"/>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orbe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t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t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t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t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tif"/><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17/06/relationships/model3d" Target="../media/model3d1.glb"/></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9BBA55-67D3-4DFB-95D6-FA68F5F81A2A}"/>
              </a:ext>
            </a:extLst>
          </p:cNvPr>
          <p:cNvSpPr>
            <a:spLocks noGrp="1"/>
          </p:cNvSpPr>
          <p:nvPr>
            <p:ph type="sldNum" sz="quarter" idx="2"/>
          </p:nvPr>
        </p:nvSpPr>
        <p:spPr/>
        <p:txBody>
          <a:bodyPr/>
          <a:lstStyle/>
          <a:p>
            <a:fld id="{86CB4B4D-7CA3-9044-876B-883B54F8677D}" type="slidenum">
              <a:rPr lang="en-US" smtClean="0"/>
              <a:t>1</a:t>
            </a:fld>
            <a:endParaRPr lang="en-US"/>
          </a:p>
        </p:txBody>
      </p:sp>
      <p:pic>
        <p:nvPicPr>
          <p:cNvPr id="4" name="Picture 2" descr="2012_Annual_Report_C3.pdf">
            <a:extLst>
              <a:ext uri="{FF2B5EF4-FFF2-40B4-BE49-F238E27FC236}">
                <a16:creationId xmlns:a16="http://schemas.microsoft.com/office/drawing/2014/main" id="{AEF547EB-9934-448C-94BC-F0429D1E0E38}"/>
              </a:ext>
            </a:extLst>
          </p:cNvPr>
          <p:cNvPicPr>
            <a:picLocks noChangeAspect="1"/>
          </p:cNvPicPr>
          <p:nvPr/>
        </p:nvPicPr>
        <p:blipFill>
          <a:blip r:embed="rId2">
            <a:extLst>
              <a:ext uri="{28A0092B-C50C-407E-A947-70E740481C1C}">
                <a14:useLocalDpi xmlns:a14="http://schemas.microsoft.com/office/drawing/2010/main" val="0"/>
              </a:ext>
            </a:extLst>
          </a:blip>
          <a:srcRect l="5057" t="51852" r="5742" b="2592"/>
          <a:stretch>
            <a:fillRect/>
          </a:stretch>
        </p:blipFill>
        <p:spPr bwMode="auto">
          <a:xfrm>
            <a:off x="610309" y="493258"/>
            <a:ext cx="8618220" cy="5606914"/>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Logo&#10;&#10;Description automatically generated">
            <a:extLst>
              <a:ext uri="{FF2B5EF4-FFF2-40B4-BE49-F238E27FC236}">
                <a16:creationId xmlns:a16="http://schemas.microsoft.com/office/drawing/2014/main" id="{71B415B6-B463-4DD3-828B-88531F55F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717" y="2789222"/>
            <a:ext cx="2003974" cy="1017245"/>
          </a:xfrm>
          <a:prstGeom prst="rect">
            <a:avLst/>
          </a:prstGeom>
        </p:spPr>
      </p:pic>
    </p:spTree>
    <p:extLst>
      <p:ext uri="{BB962C8B-B14F-4D97-AF65-F5344CB8AC3E}">
        <p14:creationId xmlns:p14="http://schemas.microsoft.com/office/powerpoint/2010/main" val="3203883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2250" fill="hold"/>
                                        <p:tgtEl>
                                          <p:spTgt spid="5"/>
                                        </p:tgtEl>
                                        <p:attrNameLst>
                                          <p:attrName>ppt_w</p:attrName>
                                        </p:attrNameLst>
                                      </p:cBhvr>
                                      <p:tavLst>
                                        <p:tav tm="0">
                                          <p:val>
                                            <p:fltVal val="0"/>
                                          </p:val>
                                        </p:tav>
                                        <p:tav tm="100000">
                                          <p:val>
                                            <p:strVal val="#ppt_w"/>
                                          </p:val>
                                        </p:tav>
                                      </p:tavLst>
                                    </p:anim>
                                    <p:anim calcmode="lin" valueType="num">
                                      <p:cBhvr>
                                        <p:cTn id="8" dur="2250" fill="hold"/>
                                        <p:tgtEl>
                                          <p:spTgt spid="5"/>
                                        </p:tgtEl>
                                        <p:attrNameLst>
                                          <p:attrName>ppt_h</p:attrName>
                                        </p:attrNameLst>
                                      </p:cBhvr>
                                      <p:tavLst>
                                        <p:tav tm="0">
                                          <p:val>
                                            <p:fltVal val="0"/>
                                          </p:val>
                                        </p:tav>
                                        <p:tav tm="100000">
                                          <p:val>
                                            <p:strVal val="#ppt_h"/>
                                          </p:val>
                                        </p:tav>
                                      </p:tavLst>
                                    </p:anim>
                                    <p:animEffect transition="in" filter="fade">
                                      <p:cBhvr>
                                        <p:cTn id="9" dur="2250"/>
                                        <p:tgtEl>
                                          <p:spTgt spid="5"/>
                                        </p:tgtEl>
                                      </p:cBhvr>
                                    </p:animEffect>
                                    <p:anim calcmode="lin" valueType="num">
                                      <p:cBhvr>
                                        <p:cTn id="10" dur="2250" fill="hold"/>
                                        <p:tgtEl>
                                          <p:spTgt spid="5"/>
                                        </p:tgtEl>
                                        <p:attrNameLst>
                                          <p:attrName>ppt_x</p:attrName>
                                        </p:attrNameLst>
                                      </p:cBhvr>
                                      <p:tavLst>
                                        <p:tav tm="0">
                                          <p:val>
                                            <p:fltVal val="0.5"/>
                                          </p:val>
                                        </p:tav>
                                        <p:tav tm="100000">
                                          <p:val>
                                            <p:strVal val="#ppt_x"/>
                                          </p:val>
                                        </p:tav>
                                      </p:tavLst>
                                    </p:anim>
                                    <p:anim calcmode="lin" valueType="num">
                                      <p:cBhvr>
                                        <p:cTn id="11" dur="225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lide Number"/>
          <p:cNvSpPr txBox="1">
            <a:spLocks noGrp="1"/>
          </p:cNvSpPr>
          <p:nvPr>
            <p:ph type="sldNum" sz="quarter" idx="2"/>
          </p:nvPr>
        </p:nvSpPr>
        <p:spPr>
          <a:xfrm>
            <a:off x="11941620" y="6529145"/>
            <a:ext cx="147638" cy="21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b"/>
          <a:lstStyle/>
          <a:p>
            <a:fld id="{86CB4B4D-7CA3-9044-876B-883B54F8677D}" type="slidenum">
              <a:rPr/>
              <a:t>10</a:t>
            </a:fld>
            <a:endParaRPr dirty="0"/>
          </a:p>
        </p:txBody>
      </p:sp>
      <p:sp>
        <p:nvSpPr>
          <p:cNvPr id="329" name="National Executive Regulation 5"/>
          <p:cNvSpPr/>
          <p:nvPr/>
        </p:nvSpPr>
        <p:spPr>
          <a:xfrm>
            <a:off x="1736684" y="930673"/>
            <a:ext cx="9779562" cy="892970"/>
          </a:xfrm>
          <a:prstGeom prst="rect">
            <a:avLst/>
          </a:prstGeom>
          <a:solidFill>
            <a:srgbClr val="FFFFFF"/>
          </a:solidFill>
          <a:ln w="12700">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defTabSz="321468">
              <a:lnSpc>
                <a:spcPts val="2100"/>
              </a:lnSpc>
              <a:spcBef>
                <a:spcPts val="800"/>
              </a:spcBef>
              <a:buClr>
                <a:srgbClr val="000000"/>
              </a:buClr>
              <a:defRPr sz="3000" b="1">
                <a:solidFill>
                  <a:srgbClr val="231F20"/>
                </a:solidFill>
                <a:latin typeface="Arial"/>
                <a:ea typeface="Arial"/>
                <a:cs typeface="Arial"/>
                <a:sym typeface="Arial"/>
              </a:defRPr>
            </a:lvl1pPr>
          </a:lstStyle>
          <a:p>
            <a:r>
              <a:rPr spc="100" dirty="0">
                <a:solidFill>
                  <a:schemeClr val="tx1">
                    <a:lumMod val="85000"/>
                    <a:lumOff val="15000"/>
                  </a:schemeClr>
                </a:solidFill>
              </a:rPr>
              <a:t>National Executive</a:t>
            </a:r>
            <a:r>
              <a:rPr lang="en-US" spc="100" dirty="0">
                <a:solidFill>
                  <a:schemeClr val="tx1">
                    <a:lumMod val="85000"/>
                    <a:lumOff val="15000"/>
                  </a:schemeClr>
                </a:solidFill>
              </a:rPr>
              <a:t> Committee</a:t>
            </a:r>
            <a:r>
              <a:rPr spc="100" dirty="0">
                <a:solidFill>
                  <a:schemeClr val="tx1">
                    <a:lumMod val="85000"/>
                    <a:lumOff val="15000"/>
                  </a:schemeClr>
                </a:solidFill>
              </a:rPr>
              <a:t> Regulation 5</a:t>
            </a:r>
          </a:p>
        </p:txBody>
      </p:sp>
      <p:sp>
        <p:nvSpPr>
          <p:cNvPr id="330" name="Income from Fundraising is the hallmark of our efforts…"/>
          <p:cNvSpPr txBox="1"/>
          <p:nvPr/>
        </p:nvSpPr>
        <p:spPr>
          <a:xfrm>
            <a:off x="2319447" y="1947327"/>
            <a:ext cx="8346836" cy="4106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200" b="1">
                <a:latin typeface="Arial"/>
                <a:ea typeface="Arial"/>
                <a:cs typeface="Arial"/>
                <a:sym typeface="Arial"/>
              </a:defRPr>
            </a:lvl1pPr>
          </a:lstStyle>
          <a:p>
            <a:r>
              <a:rPr spc="100" dirty="0">
                <a:solidFill>
                  <a:schemeClr val="tx1">
                    <a:lumMod val="85000"/>
                    <a:lumOff val="15000"/>
                  </a:schemeClr>
                </a:solidFill>
              </a:rPr>
              <a:t>Income from Fundraising is the hallmark of our efforts…</a:t>
            </a:r>
          </a:p>
        </p:txBody>
      </p:sp>
      <p:sp>
        <p:nvSpPr>
          <p:cNvPr id="331" name="Income from approved Department or Chapter fundraising activities shall be used to support programs and activities sponsored by DAV, its subordinate units or other entities, as long as such programs and activities provide a direct and substantial benefit"/>
          <p:cNvSpPr/>
          <p:nvPr/>
        </p:nvSpPr>
        <p:spPr>
          <a:xfrm>
            <a:off x="1943872" y="2771611"/>
            <a:ext cx="9582297" cy="3089597"/>
          </a:xfrm>
          <a:prstGeom prst="rect">
            <a:avLst/>
          </a:prstGeom>
          <a:solidFill>
            <a:schemeClr val="accent4">
              <a:lumMod val="50000"/>
            </a:schemeClr>
          </a:solidFill>
          <a:ln w="22225" cap="rnd">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lvl="1" algn="ctr">
              <a:lnSpc>
                <a:spcPct val="120000"/>
              </a:lnSpc>
              <a:defRPr sz="2600">
                <a:solidFill>
                  <a:srgbClr val="F9FF41"/>
                </a:solidFill>
                <a:latin typeface="Arial"/>
                <a:ea typeface="Arial"/>
                <a:cs typeface="Arial"/>
                <a:sym typeface="Arial"/>
              </a:defRPr>
            </a:pPr>
            <a:r>
              <a:rPr spc="100" dirty="0"/>
              <a:t>Income from approved Department or Chapter fundraising activities shall be used to support programs and activities sponsored by DAV, its subordinate units or other entities, as long as such programs and activities provide a direct and substantial benefit to disabled veterans, their dependents and survivors.</a:t>
            </a:r>
          </a:p>
        </p:txBody>
      </p:sp>
      <p:pic>
        <p:nvPicPr>
          <p:cNvPr id="332" name="Picture 8" descr="Picture 8"/>
          <p:cNvPicPr>
            <a:picLocks noChangeAspect="1"/>
          </p:cNvPicPr>
          <p:nvPr/>
        </p:nvPicPr>
        <p:blipFill>
          <a:blip r:embed="rId2"/>
          <a:stretch>
            <a:fillRect/>
          </a:stretch>
        </p:blipFill>
        <p:spPr>
          <a:xfrm>
            <a:off x="74177" y="142039"/>
            <a:ext cx="761427" cy="584776"/>
          </a:xfrm>
          <a:prstGeom prst="rect">
            <a:avLst/>
          </a:prstGeom>
          <a:ln w="12700">
            <a:miter lim="400000"/>
          </a:ln>
          <a:effectLst>
            <a:outerShdw blurRad="50800" dist="38100" dir="2700000" rotWithShape="0">
              <a:srgbClr val="000000">
                <a:alpha val="40000"/>
              </a:srgbClr>
            </a:outerShdw>
          </a:effectLst>
        </p:spPr>
      </p:pic>
      <p:sp>
        <p:nvSpPr>
          <p:cNvPr id="333" name="Title 6"/>
          <p:cNvSpPr txBox="1"/>
          <p:nvPr/>
        </p:nvSpPr>
        <p:spPr>
          <a:xfrm>
            <a:off x="2008082" y="142039"/>
            <a:ext cx="9236766" cy="584776"/>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lvl1pPr>
          </a:lstStyle>
          <a:p>
            <a:r>
              <a:t>National Constitution and Bylaws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p:nvPr>
        </p:nvSpPr>
        <p:spPr>
          <a:xfrm>
            <a:off x="1929847" y="36408"/>
            <a:ext cx="9236765" cy="584775"/>
          </a:xfrm>
          <a:prstGeom prst="rect">
            <a:avLst/>
          </a:prstGeom>
          <a:noFill/>
          <a:ln>
            <a:solidFill>
              <a:schemeClr val="accent1">
                <a:lumMod val="60000"/>
                <a:lumOff val="40000"/>
              </a:schemeClr>
            </a:solidFill>
          </a:ln>
        </p:spPr>
        <p:txBody>
          <a:bodyPr wrap="square" rtlCol="0">
            <a:spAutoFit/>
          </a:bodyPr>
          <a:lstStyle/>
          <a:p>
            <a:r>
              <a:rPr lang="en-US" sz="3200" b="1" spc="12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Forget-Me-Not Drives</a:t>
            </a:r>
          </a:p>
        </p:txBody>
      </p:sp>
      <p:sp>
        <p:nvSpPr>
          <p:cNvPr id="5" name="Slide Number Placeholder 4"/>
          <p:cNvSpPr>
            <a:spLocks noGrp="1"/>
          </p:cNvSpPr>
          <p:nvPr>
            <p:ph type="sldNum" sz="quarter" idx="2"/>
          </p:nvPr>
        </p:nvSpPr>
        <p:spPr>
          <a:xfrm>
            <a:off x="11878058" y="6530024"/>
            <a:ext cx="231141" cy="231141"/>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B6C86FE4-DAF2-4F66-BC08-DB0577742C11}" type="slidenum">
              <a:rPr lang="en-US" smtClean="0"/>
              <a:pPr defTabSz="914400">
                <a:defRPr/>
              </a:pPr>
              <a:t>11</a:t>
            </a:fld>
            <a:endParaRPr lang="en-US" dirty="0">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CE0D9FDC-31A8-4A9A-8BBE-215EEB1BD4E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28B33D5A-6458-45CB-8FF2-25F2D8B5A7A7}"/>
              </a:ext>
            </a:extLst>
          </p:cNvPr>
          <p:cNvSpPr txBox="1"/>
          <p:nvPr/>
        </p:nvSpPr>
        <p:spPr>
          <a:xfrm>
            <a:off x="1695236" y="752989"/>
            <a:ext cx="9986480"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sz="2400">
                <a:solidFill>
                  <a:srgbClr val="2F2A2B"/>
                </a:solidFill>
                <a:latin typeface="Arial"/>
                <a:ea typeface="Arial"/>
                <a:cs typeface="Arial"/>
                <a:sym typeface="Arial"/>
              </a:defRPr>
            </a:pPr>
            <a:r>
              <a:rPr lang="en-US" b="1" spc="100" dirty="0">
                <a:solidFill>
                  <a:schemeClr val="tx1">
                    <a:lumMod val="85000"/>
                    <a:lumOff val="15000"/>
                  </a:schemeClr>
                </a:solidFill>
              </a:rPr>
              <a:t>Paragraph 5:</a:t>
            </a:r>
            <a:r>
              <a:rPr lang="en-US" spc="100" dirty="0">
                <a:solidFill>
                  <a:schemeClr val="tx1">
                    <a:lumMod val="85000"/>
                    <a:lumOff val="15000"/>
                  </a:schemeClr>
                </a:solidFill>
              </a:rPr>
              <a:t> </a:t>
            </a:r>
            <a:r>
              <a:rPr lang="en-US" sz="2300" spc="100" dirty="0">
                <a:solidFill>
                  <a:schemeClr val="tx1">
                    <a:lumMod val="85000"/>
                    <a:lumOff val="15000"/>
                  </a:schemeClr>
                </a:solidFill>
              </a:rPr>
              <a:t>Any </a:t>
            </a:r>
            <a:r>
              <a:rPr lang="en-US" sz="2300" u="sng" spc="100" dirty="0">
                <a:solidFill>
                  <a:schemeClr val="tx1">
                    <a:lumMod val="85000"/>
                    <a:lumOff val="15000"/>
                  </a:schemeClr>
                </a:solidFill>
              </a:rPr>
              <a:t>chapter</a:t>
            </a:r>
            <a:r>
              <a:rPr lang="en-US" sz="2300" spc="100" dirty="0">
                <a:solidFill>
                  <a:schemeClr val="tx1">
                    <a:lumMod val="85000"/>
                    <a:lumOff val="15000"/>
                  </a:schemeClr>
                </a:solidFill>
              </a:rPr>
              <a:t>, and any DAV </a:t>
            </a:r>
            <a:r>
              <a:rPr lang="en-US" sz="2300" u="sng" spc="100" dirty="0">
                <a:solidFill>
                  <a:schemeClr val="tx1">
                    <a:lumMod val="85000"/>
                    <a:lumOff val="15000"/>
                  </a:schemeClr>
                </a:solidFill>
              </a:rPr>
              <a:t>Auxiliary</a:t>
            </a:r>
            <a:r>
              <a:rPr lang="en-US" sz="2300" spc="100" dirty="0">
                <a:solidFill>
                  <a:schemeClr val="tx1">
                    <a:lumMod val="85000"/>
                    <a:lumOff val="15000"/>
                  </a:schemeClr>
                </a:solidFill>
              </a:rPr>
              <a:t> unit, with its chapter’s </a:t>
            </a:r>
            <a:r>
              <a:rPr lang="en-US" sz="2300" u="sng" spc="100" dirty="0">
                <a:solidFill>
                  <a:schemeClr val="tx1">
                    <a:lumMod val="85000"/>
                    <a:lumOff val="15000"/>
                  </a:schemeClr>
                </a:solidFill>
              </a:rPr>
              <a:t>prior consent</a:t>
            </a:r>
            <a:r>
              <a:rPr lang="en-US" sz="2300" spc="100" dirty="0">
                <a:solidFill>
                  <a:schemeClr val="tx1">
                    <a:lumMod val="85000"/>
                    <a:lumOff val="15000"/>
                  </a:schemeClr>
                </a:solidFill>
              </a:rPr>
              <a:t>, may conduct an annual Forget-Me-Not Drive, involving solely the offering of Forget-Me-Not flowers purchased through National Headquarters, where there is no paid promoter involved, unless prior approval is expressly required by this Section. </a:t>
            </a:r>
            <a:r>
              <a:rPr lang="en-US" sz="2300" u="sng" spc="100" dirty="0">
                <a:solidFill>
                  <a:schemeClr val="tx1">
                    <a:lumMod val="85000"/>
                    <a:lumOff val="15000"/>
                  </a:schemeClr>
                </a:solidFill>
              </a:rPr>
              <a:t>Each chapter</a:t>
            </a:r>
            <a:r>
              <a:rPr lang="en-US" sz="2300" spc="100" dirty="0">
                <a:solidFill>
                  <a:schemeClr val="tx1">
                    <a:lumMod val="85000"/>
                    <a:lumOff val="15000"/>
                  </a:schemeClr>
                </a:solidFill>
              </a:rPr>
              <a:t> or DAV </a:t>
            </a:r>
            <a:r>
              <a:rPr lang="en-US" sz="2300" u="sng" spc="100" dirty="0">
                <a:solidFill>
                  <a:schemeClr val="tx1">
                    <a:lumMod val="85000"/>
                    <a:lumOff val="15000"/>
                  </a:schemeClr>
                </a:solidFill>
              </a:rPr>
              <a:t>Auxiliary unit shall advise</a:t>
            </a:r>
            <a:r>
              <a:rPr lang="en-US" sz="2300" spc="100" dirty="0">
                <a:solidFill>
                  <a:schemeClr val="tx1">
                    <a:lumMod val="85000"/>
                    <a:lumOff val="15000"/>
                  </a:schemeClr>
                </a:solidFill>
              </a:rPr>
              <a:t> the state department of the dates planned, which </a:t>
            </a:r>
            <a:r>
              <a:rPr lang="en-US" sz="2300" b="1" u="sng" spc="100" dirty="0">
                <a:solidFill>
                  <a:schemeClr val="tx1">
                    <a:lumMod val="85000"/>
                    <a:lumOff val="15000"/>
                  </a:schemeClr>
                </a:solidFill>
              </a:rPr>
              <a:t>shall not exceed seven total days</a:t>
            </a:r>
            <a:r>
              <a:rPr lang="en-US" sz="2300" spc="100" dirty="0">
                <a:solidFill>
                  <a:schemeClr val="tx1">
                    <a:lumMod val="85000"/>
                    <a:lumOff val="15000"/>
                  </a:schemeClr>
                </a:solidFill>
              </a:rPr>
              <a:t> throughout the membership year.</a:t>
            </a:r>
          </a:p>
        </p:txBody>
      </p:sp>
      <p:sp>
        <p:nvSpPr>
          <p:cNvPr id="9" name="TextBox 8">
            <a:extLst>
              <a:ext uri="{FF2B5EF4-FFF2-40B4-BE49-F238E27FC236}">
                <a16:creationId xmlns:a16="http://schemas.microsoft.com/office/drawing/2014/main" id="{9B030F04-C3AB-4C3E-A14A-86CFB14D8BD6}"/>
              </a:ext>
            </a:extLst>
          </p:cNvPr>
          <p:cNvSpPr txBox="1"/>
          <p:nvPr/>
        </p:nvSpPr>
        <p:spPr>
          <a:xfrm>
            <a:off x="1695236" y="3893033"/>
            <a:ext cx="9678255" cy="2231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sz="2200">
                <a:solidFill>
                  <a:srgbClr val="2F2A2B"/>
                </a:solidFill>
                <a:latin typeface="Arial"/>
                <a:ea typeface="Arial"/>
                <a:cs typeface="Arial"/>
                <a:sym typeface="Arial"/>
              </a:defRPr>
            </a:pPr>
            <a:r>
              <a:rPr lang="en-US" sz="2400" b="1" spc="100" dirty="0">
                <a:solidFill>
                  <a:schemeClr val="tx1">
                    <a:lumMod val="85000"/>
                    <a:lumOff val="15000"/>
                  </a:schemeClr>
                </a:solidFill>
              </a:rPr>
              <a:t>Paragraph 7: </a:t>
            </a:r>
            <a:r>
              <a:rPr lang="en-US" sz="2300" u="sng" spc="100" dirty="0">
                <a:solidFill>
                  <a:schemeClr val="tx1">
                    <a:lumMod val="85000"/>
                    <a:lumOff val="15000"/>
                  </a:schemeClr>
                </a:solidFill>
              </a:rPr>
              <a:t>No member shall solicit funds</a:t>
            </a:r>
            <a:r>
              <a:rPr lang="en-US" sz="2300" spc="100" dirty="0">
                <a:solidFill>
                  <a:schemeClr val="tx1">
                    <a:lumMod val="85000"/>
                    <a:lumOff val="15000"/>
                  </a:schemeClr>
                </a:solidFill>
              </a:rPr>
              <a:t> or offer for sale any form or kind of merchandise or service as a disabled veteran, or in the name of the Organization, or while wearing any portion of the DAV uniform, </a:t>
            </a:r>
            <a:r>
              <a:rPr lang="en-US" sz="2300" u="sng" spc="100" dirty="0">
                <a:solidFill>
                  <a:schemeClr val="tx1">
                    <a:lumMod val="85000"/>
                    <a:lumOff val="15000"/>
                  </a:schemeClr>
                </a:solidFill>
              </a:rPr>
              <a:t>except with the approval of the chapter(s) of the particular chapter town in which he or she is operating</a:t>
            </a:r>
            <a:r>
              <a:rPr lang="en-US" sz="2300" spc="100" dirty="0">
                <a:solidFill>
                  <a:schemeClr val="tx1">
                    <a:lumMod val="85000"/>
                    <a:lumOff val="15000"/>
                  </a:schemeClr>
                </a:solidFill>
              </a:rPr>
              <a:t>, and of the state department.</a:t>
            </a:r>
          </a:p>
        </p:txBody>
      </p:sp>
    </p:spTree>
    <p:extLst>
      <p:ext uri="{BB962C8B-B14F-4D97-AF65-F5344CB8AC3E}">
        <p14:creationId xmlns:p14="http://schemas.microsoft.com/office/powerpoint/2010/main" val="35986089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icture 8" descr="Picture 8"/>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341" name="Title 6"/>
          <p:cNvSpPr txBox="1"/>
          <p:nvPr/>
        </p:nvSpPr>
        <p:spPr>
          <a:xfrm>
            <a:off x="1937301" y="69778"/>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lvl1pPr>
          </a:lstStyle>
          <a:p>
            <a:r>
              <a:t>DAV Fundraisers</a:t>
            </a:r>
          </a:p>
        </p:txBody>
      </p:sp>
      <p:sp>
        <p:nvSpPr>
          <p:cNvPr id="343" name="Para. 10: All net income raised from fundraising projects shall be required to be devoted, within a reasonable time, to the cause or program for which it was intended."/>
          <p:cNvSpPr/>
          <p:nvPr/>
        </p:nvSpPr>
        <p:spPr>
          <a:xfrm>
            <a:off x="1547356" y="3711194"/>
            <a:ext cx="9671379" cy="2222849"/>
          </a:xfrm>
          <a:prstGeom prst="roundRect">
            <a:avLst>
              <a:gd name="adj" fmla="val 8570"/>
            </a:avLst>
          </a:prstGeom>
          <a:solidFill>
            <a:srgbClr val="FFFFFF"/>
          </a:solidFill>
          <a:ln w="15875" cap="rnd">
            <a:noFill/>
          </a:ln>
          <a:effectLst>
            <a:reflection stA="26000"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defRPr sz="2500">
                <a:solidFill>
                  <a:srgbClr val="2F2A2B"/>
                </a:solidFill>
                <a:latin typeface="Arial"/>
                <a:ea typeface="Arial"/>
                <a:cs typeface="Arial"/>
                <a:sym typeface="Arial"/>
              </a:defRPr>
            </a:pPr>
            <a:r>
              <a:rPr lang="en-US" sz="2400" b="1" spc="100" dirty="0">
                <a:solidFill>
                  <a:schemeClr val="tx1">
                    <a:lumMod val="85000"/>
                    <a:lumOff val="15000"/>
                  </a:schemeClr>
                </a:solidFill>
              </a:rPr>
              <a:t>Paragraph 10:</a:t>
            </a:r>
            <a:r>
              <a:rPr lang="en-US" spc="100" dirty="0">
                <a:solidFill>
                  <a:schemeClr val="tx1">
                    <a:lumMod val="85000"/>
                    <a:lumOff val="15000"/>
                  </a:schemeClr>
                </a:solidFill>
              </a:rPr>
              <a:t> </a:t>
            </a:r>
            <a:r>
              <a:rPr b="1" spc="100" dirty="0">
                <a:solidFill>
                  <a:schemeClr val="tx1">
                    <a:lumMod val="85000"/>
                    <a:lumOff val="15000"/>
                  </a:schemeClr>
                </a:solidFill>
              </a:rPr>
              <a:t>All net income</a:t>
            </a:r>
            <a:r>
              <a:rPr spc="100" dirty="0">
                <a:solidFill>
                  <a:schemeClr val="tx1">
                    <a:lumMod val="85000"/>
                    <a:lumOff val="15000"/>
                  </a:schemeClr>
                </a:solidFill>
              </a:rPr>
              <a:t> raised from fundraising projects shall be required to be devoted, within a reasonable time, to the cause or program for which it was intended.</a:t>
            </a:r>
          </a:p>
        </p:txBody>
      </p:sp>
      <p:sp>
        <p:nvSpPr>
          <p:cNvPr id="345" name="Cash"/>
          <p:cNvSpPr/>
          <p:nvPr/>
        </p:nvSpPr>
        <p:spPr>
          <a:xfrm>
            <a:off x="5635388" y="3135700"/>
            <a:ext cx="1251880" cy="632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chemeClr val="accent1">
              <a:lumOff val="-9098"/>
            </a:schemeClr>
          </a:solidFill>
          <a:ln w="15875" cap="rnd">
            <a:solidFill>
              <a:schemeClr val="accent1"/>
            </a:solidFill>
          </a:ln>
          <a:effectLst>
            <a:reflection stA="26000" endPos="40000" dir="5400000" sy="-100000" algn="bl" rotWithShape="0"/>
          </a:effectLst>
        </p:spPr>
        <p:txBody>
          <a:bodyPr lIns="45719" rIns="45719" anchor="ctr"/>
          <a:lstStyle/>
          <a:p>
            <a:endParaRPr/>
          </a:p>
        </p:txBody>
      </p:sp>
      <p:sp>
        <p:nvSpPr>
          <p:cNvPr id="349" name="Calendar"/>
          <p:cNvSpPr/>
          <p:nvPr/>
        </p:nvSpPr>
        <p:spPr>
          <a:xfrm>
            <a:off x="9709079" y="5486400"/>
            <a:ext cx="935565" cy="1048284"/>
          </a:xfrm>
          <a:custGeom>
            <a:avLst/>
            <a:gdLst/>
            <a:ahLst/>
            <a:cxnLst>
              <a:cxn ang="0">
                <a:pos x="wd2" y="hd2"/>
              </a:cxn>
              <a:cxn ang="5400000">
                <a:pos x="wd2" y="hd2"/>
              </a:cxn>
              <a:cxn ang="10800000">
                <a:pos x="wd2" y="hd2"/>
              </a:cxn>
              <a:cxn ang="16200000">
                <a:pos x="wd2" y="hd2"/>
              </a:cxn>
            </a:cxnLst>
            <a:rect l="0" t="0" r="r" b="b"/>
            <a:pathLst>
              <a:path w="21600" h="21600" extrusionOk="0">
                <a:moveTo>
                  <a:pt x="4289" y="0"/>
                </a:moveTo>
                <a:cubicBezTo>
                  <a:pt x="4152" y="0"/>
                  <a:pt x="4034" y="103"/>
                  <a:pt x="4034" y="233"/>
                </a:cubicBezTo>
                <a:lnTo>
                  <a:pt x="4034" y="1151"/>
                </a:lnTo>
                <a:lnTo>
                  <a:pt x="4034" y="2953"/>
                </a:lnTo>
                <a:lnTo>
                  <a:pt x="6428" y="2953"/>
                </a:lnTo>
                <a:lnTo>
                  <a:pt x="6433" y="1151"/>
                </a:lnTo>
                <a:lnTo>
                  <a:pt x="6433" y="233"/>
                </a:lnTo>
                <a:cubicBezTo>
                  <a:pt x="6433" y="109"/>
                  <a:pt x="6321" y="0"/>
                  <a:pt x="6178" y="0"/>
                </a:cubicBezTo>
                <a:lnTo>
                  <a:pt x="4289" y="0"/>
                </a:lnTo>
                <a:close/>
                <a:moveTo>
                  <a:pt x="15422" y="0"/>
                </a:moveTo>
                <a:cubicBezTo>
                  <a:pt x="15279" y="0"/>
                  <a:pt x="15167" y="109"/>
                  <a:pt x="15167" y="233"/>
                </a:cubicBezTo>
                <a:lnTo>
                  <a:pt x="15167" y="1151"/>
                </a:lnTo>
                <a:lnTo>
                  <a:pt x="15172" y="2953"/>
                </a:lnTo>
                <a:lnTo>
                  <a:pt x="17566" y="2953"/>
                </a:lnTo>
                <a:lnTo>
                  <a:pt x="17566" y="1151"/>
                </a:lnTo>
                <a:lnTo>
                  <a:pt x="17566" y="233"/>
                </a:lnTo>
                <a:cubicBezTo>
                  <a:pt x="17566" y="103"/>
                  <a:pt x="17448" y="0"/>
                  <a:pt x="17311" y="0"/>
                </a:cubicBezTo>
                <a:lnTo>
                  <a:pt x="15422" y="0"/>
                </a:lnTo>
                <a:close/>
                <a:moveTo>
                  <a:pt x="1031" y="2150"/>
                </a:moveTo>
                <a:cubicBezTo>
                  <a:pt x="465" y="2150"/>
                  <a:pt x="0" y="2565"/>
                  <a:pt x="0" y="3083"/>
                </a:cubicBezTo>
                <a:lnTo>
                  <a:pt x="0" y="20665"/>
                </a:lnTo>
                <a:cubicBezTo>
                  <a:pt x="0" y="21178"/>
                  <a:pt x="459" y="21600"/>
                  <a:pt x="1031" y="21600"/>
                </a:cubicBezTo>
                <a:lnTo>
                  <a:pt x="20569" y="21600"/>
                </a:lnTo>
                <a:cubicBezTo>
                  <a:pt x="21135" y="21600"/>
                  <a:pt x="21600" y="21184"/>
                  <a:pt x="21600" y="20665"/>
                </a:cubicBezTo>
                <a:lnTo>
                  <a:pt x="21600" y="3083"/>
                </a:lnTo>
                <a:cubicBezTo>
                  <a:pt x="21600" y="2570"/>
                  <a:pt x="21135" y="2150"/>
                  <a:pt x="20569" y="2150"/>
                </a:cubicBezTo>
                <a:lnTo>
                  <a:pt x="18329" y="2150"/>
                </a:lnTo>
                <a:lnTo>
                  <a:pt x="18329" y="3088"/>
                </a:lnTo>
                <a:cubicBezTo>
                  <a:pt x="18329" y="3396"/>
                  <a:pt x="18049" y="3650"/>
                  <a:pt x="17710" y="3650"/>
                </a:cubicBezTo>
                <a:lnTo>
                  <a:pt x="15018" y="3650"/>
                </a:lnTo>
                <a:cubicBezTo>
                  <a:pt x="14678" y="3650"/>
                  <a:pt x="14398" y="3396"/>
                  <a:pt x="14398" y="3088"/>
                </a:cubicBezTo>
                <a:lnTo>
                  <a:pt x="14398" y="2150"/>
                </a:lnTo>
                <a:lnTo>
                  <a:pt x="7202" y="2150"/>
                </a:lnTo>
                <a:lnTo>
                  <a:pt x="7202" y="3088"/>
                </a:lnTo>
                <a:cubicBezTo>
                  <a:pt x="7202" y="3396"/>
                  <a:pt x="6922" y="3650"/>
                  <a:pt x="6582" y="3650"/>
                </a:cubicBezTo>
                <a:lnTo>
                  <a:pt x="3890" y="3650"/>
                </a:lnTo>
                <a:cubicBezTo>
                  <a:pt x="3551" y="3650"/>
                  <a:pt x="3271" y="3396"/>
                  <a:pt x="3271" y="3088"/>
                </a:cubicBezTo>
                <a:lnTo>
                  <a:pt x="3271" y="2150"/>
                </a:lnTo>
                <a:lnTo>
                  <a:pt x="1031" y="2150"/>
                </a:lnTo>
                <a:close/>
                <a:moveTo>
                  <a:pt x="1508" y="6389"/>
                </a:moveTo>
                <a:lnTo>
                  <a:pt x="20092" y="6389"/>
                </a:lnTo>
                <a:lnTo>
                  <a:pt x="20092" y="19565"/>
                </a:lnTo>
                <a:lnTo>
                  <a:pt x="1508" y="19565"/>
                </a:lnTo>
                <a:lnTo>
                  <a:pt x="1508" y="6389"/>
                </a:lnTo>
                <a:close/>
                <a:moveTo>
                  <a:pt x="3807" y="8451"/>
                </a:moveTo>
                <a:cubicBezTo>
                  <a:pt x="3777" y="8451"/>
                  <a:pt x="3747" y="8478"/>
                  <a:pt x="3747" y="8505"/>
                </a:cubicBezTo>
                <a:lnTo>
                  <a:pt x="3747" y="10493"/>
                </a:lnTo>
                <a:cubicBezTo>
                  <a:pt x="3747" y="10525"/>
                  <a:pt x="3777" y="10547"/>
                  <a:pt x="3807" y="10547"/>
                </a:cubicBezTo>
                <a:lnTo>
                  <a:pt x="5999" y="10547"/>
                </a:lnTo>
                <a:cubicBezTo>
                  <a:pt x="6029" y="10547"/>
                  <a:pt x="6059" y="10525"/>
                  <a:pt x="6059" y="10493"/>
                </a:cubicBezTo>
                <a:lnTo>
                  <a:pt x="6059" y="8505"/>
                </a:lnTo>
                <a:cubicBezTo>
                  <a:pt x="6059" y="8478"/>
                  <a:pt x="6029" y="8451"/>
                  <a:pt x="5999" y="8451"/>
                </a:cubicBezTo>
                <a:lnTo>
                  <a:pt x="3807" y="8451"/>
                </a:lnTo>
                <a:close/>
                <a:moveTo>
                  <a:pt x="7654" y="8451"/>
                </a:moveTo>
                <a:cubicBezTo>
                  <a:pt x="7618" y="8451"/>
                  <a:pt x="7595" y="8478"/>
                  <a:pt x="7595" y="8505"/>
                </a:cubicBezTo>
                <a:lnTo>
                  <a:pt x="7595" y="10493"/>
                </a:lnTo>
                <a:cubicBezTo>
                  <a:pt x="7595" y="10525"/>
                  <a:pt x="7618" y="10547"/>
                  <a:pt x="7654" y="10547"/>
                </a:cubicBezTo>
                <a:lnTo>
                  <a:pt x="9847" y="10547"/>
                </a:lnTo>
                <a:cubicBezTo>
                  <a:pt x="9877" y="10547"/>
                  <a:pt x="9907" y="10525"/>
                  <a:pt x="9907" y="10493"/>
                </a:cubicBezTo>
                <a:lnTo>
                  <a:pt x="9907" y="8505"/>
                </a:lnTo>
                <a:cubicBezTo>
                  <a:pt x="9907" y="8478"/>
                  <a:pt x="9877" y="8451"/>
                  <a:pt x="9847" y="8451"/>
                </a:cubicBezTo>
                <a:lnTo>
                  <a:pt x="7654" y="8451"/>
                </a:lnTo>
                <a:close/>
                <a:moveTo>
                  <a:pt x="11753" y="8451"/>
                </a:moveTo>
                <a:cubicBezTo>
                  <a:pt x="11723" y="8451"/>
                  <a:pt x="11693" y="8478"/>
                  <a:pt x="11693" y="8505"/>
                </a:cubicBezTo>
                <a:lnTo>
                  <a:pt x="11693" y="10493"/>
                </a:lnTo>
                <a:cubicBezTo>
                  <a:pt x="11693" y="10525"/>
                  <a:pt x="11723" y="10547"/>
                  <a:pt x="11753" y="10547"/>
                </a:cubicBezTo>
                <a:lnTo>
                  <a:pt x="13946" y="10547"/>
                </a:lnTo>
                <a:cubicBezTo>
                  <a:pt x="13976" y="10547"/>
                  <a:pt x="14005" y="10525"/>
                  <a:pt x="14005" y="10493"/>
                </a:cubicBezTo>
                <a:lnTo>
                  <a:pt x="14005" y="8505"/>
                </a:lnTo>
                <a:cubicBezTo>
                  <a:pt x="14005" y="8478"/>
                  <a:pt x="13976" y="8451"/>
                  <a:pt x="13946" y="8451"/>
                </a:cubicBezTo>
                <a:lnTo>
                  <a:pt x="11753" y="8451"/>
                </a:lnTo>
                <a:close/>
                <a:moveTo>
                  <a:pt x="15601" y="8451"/>
                </a:moveTo>
                <a:cubicBezTo>
                  <a:pt x="15565" y="8451"/>
                  <a:pt x="15541" y="8478"/>
                  <a:pt x="15541" y="8505"/>
                </a:cubicBezTo>
                <a:lnTo>
                  <a:pt x="15541" y="10493"/>
                </a:lnTo>
                <a:cubicBezTo>
                  <a:pt x="15541" y="10525"/>
                  <a:pt x="15565" y="10547"/>
                  <a:pt x="15601" y="10547"/>
                </a:cubicBezTo>
                <a:lnTo>
                  <a:pt x="17793" y="10547"/>
                </a:lnTo>
                <a:cubicBezTo>
                  <a:pt x="17829" y="10547"/>
                  <a:pt x="17853" y="10525"/>
                  <a:pt x="17853" y="10493"/>
                </a:cubicBezTo>
                <a:lnTo>
                  <a:pt x="17853" y="8505"/>
                </a:lnTo>
                <a:cubicBezTo>
                  <a:pt x="17853" y="8478"/>
                  <a:pt x="17829" y="8451"/>
                  <a:pt x="17793" y="8451"/>
                </a:cubicBezTo>
                <a:lnTo>
                  <a:pt x="15601" y="8451"/>
                </a:lnTo>
                <a:close/>
                <a:moveTo>
                  <a:pt x="3771" y="12086"/>
                </a:moveTo>
                <a:cubicBezTo>
                  <a:pt x="3736" y="12086"/>
                  <a:pt x="3712" y="12107"/>
                  <a:pt x="3712" y="12140"/>
                </a:cubicBezTo>
                <a:lnTo>
                  <a:pt x="3712" y="14126"/>
                </a:lnTo>
                <a:cubicBezTo>
                  <a:pt x="3712" y="14153"/>
                  <a:pt x="3736" y="14180"/>
                  <a:pt x="3771" y="14180"/>
                </a:cubicBezTo>
                <a:lnTo>
                  <a:pt x="5964" y="14180"/>
                </a:lnTo>
                <a:cubicBezTo>
                  <a:pt x="5994" y="14180"/>
                  <a:pt x="6024" y="14153"/>
                  <a:pt x="6024" y="14126"/>
                </a:cubicBezTo>
                <a:lnTo>
                  <a:pt x="6024" y="12140"/>
                </a:lnTo>
                <a:cubicBezTo>
                  <a:pt x="6024" y="12107"/>
                  <a:pt x="5994" y="12086"/>
                  <a:pt x="5964" y="12086"/>
                </a:cubicBezTo>
                <a:lnTo>
                  <a:pt x="3771" y="12086"/>
                </a:lnTo>
                <a:close/>
                <a:moveTo>
                  <a:pt x="7619" y="12086"/>
                </a:moveTo>
                <a:cubicBezTo>
                  <a:pt x="7583" y="12086"/>
                  <a:pt x="7559" y="12107"/>
                  <a:pt x="7559" y="12140"/>
                </a:cubicBezTo>
                <a:lnTo>
                  <a:pt x="7559" y="14126"/>
                </a:lnTo>
                <a:cubicBezTo>
                  <a:pt x="7559" y="14153"/>
                  <a:pt x="7583" y="14180"/>
                  <a:pt x="7619" y="14180"/>
                </a:cubicBezTo>
                <a:lnTo>
                  <a:pt x="9812" y="14180"/>
                </a:lnTo>
                <a:cubicBezTo>
                  <a:pt x="9841" y="14180"/>
                  <a:pt x="9871" y="14153"/>
                  <a:pt x="9871" y="14126"/>
                </a:cubicBezTo>
                <a:lnTo>
                  <a:pt x="9871" y="12140"/>
                </a:lnTo>
                <a:cubicBezTo>
                  <a:pt x="9871" y="12107"/>
                  <a:pt x="9841" y="12086"/>
                  <a:pt x="9812" y="12086"/>
                </a:cubicBezTo>
                <a:lnTo>
                  <a:pt x="7619" y="12086"/>
                </a:lnTo>
                <a:close/>
                <a:moveTo>
                  <a:pt x="11788" y="12086"/>
                </a:moveTo>
                <a:cubicBezTo>
                  <a:pt x="11759" y="12086"/>
                  <a:pt x="11729" y="12107"/>
                  <a:pt x="11729" y="12140"/>
                </a:cubicBezTo>
                <a:lnTo>
                  <a:pt x="11729" y="14126"/>
                </a:lnTo>
                <a:cubicBezTo>
                  <a:pt x="11729" y="14153"/>
                  <a:pt x="11759" y="14180"/>
                  <a:pt x="11788" y="14180"/>
                </a:cubicBezTo>
                <a:lnTo>
                  <a:pt x="13981" y="14180"/>
                </a:lnTo>
                <a:cubicBezTo>
                  <a:pt x="14011" y="14180"/>
                  <a:pt x="14041" y="14153"/>
                  <a:pt x="14041" y="14126"/>
                </a:cubicBezTo>
                <a:lnTo>
                  <a:pt x="14041" y="12140"/>
                </a:lnTo>
                <a:cubicBezTo>
                  <a:pt x="14041" y="12107"/>
                  <a:pt x="14011" y="12086"/>
                  <a:pt x="13981" y="12086"/>
                </a:cubicBezTo>
                <a:lnTo>
                  <a:pt x="11788" y="12086"/>
                </a:lnTo>
                <a:close/>
                <a:moveTo>
                  <a:pt x="15636" y="12086"/>
                </a:moveTo>
                <a:cubicBezTo>
                  <a:pt x="15600" y="12086"/>
                  <a:pt x="15576" y="12107"/>
                  <a:pt x="15576" y="12140"/>
                </a:cubicBezTo>
                <a:lnTo>
                  <a:pt x="15576" y="14126"/>
                </a:lnTo>
                <a:cubicBezTo>
                  <a:pt x="15576" y="14153"/>
                  <a:pt x="15600" y="14180"/>
                  <a:pt x="15636" y="14180"/>
                </a:cubicBezTo>
                <a:lnTo>
                  <a:pt x="17829" y="14180"/>
                </a:lnTo>
                <a:cubicBezTo>
                  <a:pt x="17864" y="14180"/>
                  <a:pt x="17888" y="14153"/>
                  <a:pt x="17888" y="14126"/>
                </a:cubicBezTo>
                <a:lnTo>
                  <a:pt x="17888" y="12140"/>
                </a:lnTo>
                <a:cubicBezTo>
                  <a:pt x="17888" y="12107"/>
                  <a:pt x="17864" y="12086"/>
                  <a:pt x="17829" y="12086"/>
                </a:cubicBezTo>
                <a:lnTo>
                  <a:pt x="15636" y="12086"/>
                </a:lnTo>
                <a:close/>
                <a:moveTo>
                  <a:pt x="3771" y="15866"/>
                </a:moveTo>
                <a:cubicBezTo>
                  <a:pt x="3736" y="15866"/>
                  <a:pt x="3712" y="15893"/>
                  <a:pt x="3712" y="15920"/>
                </a:cubicBezTo>
                <a:lnTo>
                  <a:pt x="3712" y="17906"/>
                </a:lnTo>
                <a:cubicBezTo>
                  <a:pt x="3712" y="17933"/>
                  <a:pt x="3736" y="17960"/>
                  <a:pt x="3771" y="17960"/>
                </a:cubicBezTo>
                <a:lnTo>
                  <a:pt x="5964" y="17960"/>
                </a:lnTo>
                <a:cubicBezTo>
                  <a:pt x="5994" y="17960"/>
                  <a:pt x="6024" y="17933"/>
                  <a:pt x="6024" y="17906"/>
                </a:cubicBezTo>
                <a:lnTo>
                  <a:pt x="6024" y="15920"/>
                </a:lnTo>
                <a:cubicBezTo>
                  <a:pt x="6024" y="15893"/>
                  <a:pt x="5994" y="15866"/>
                  <a:pt x="5964" y="15866"/>
                </a:cubicBezTo>
                <a:lnTo>
                  <a:pt x="3771" y="15866"/>
                </a:lnTo>
                <a:close/>
                <a:moveTo>
                  <a:pt x="7619" y="15866"/>
                </a:moveTo>
                <a:cubicBezTo>
                  <a:pt x="7583" y="15866"/>
                  <a:pt x="7559" y="15893"/>
                  <a:pt x="7559" y="15920"/>
                </a:cubicBezTo>
                <a:lnTo>
                  <a:pt x="7559" y="17906"/>
                </a:lnTo>
                <a:cubicBezTo>
                  <a:pt x="7559" y="17933"/>
                  <a:pt x="7583" y="17960"/>
                  <a:pt x="7619" y="17960"/>
                </a:cubicBezTo>
                <a:lnTo>
                  <a:pt x="9812" y="17960"/>
                </a:lnTo>
                <a:cubicBezTo>
                  <a:pt x="9841" y="17960"/>
                  <a:pt x="9871" y="17933"/>
                  <a:pt x="9871" y="17906"/>
                </a:cubicBezTo>
                <a:lnTo>
                  <a:pt x="9871" y="15920"/>
                </a:lnTo>
                <a:cubicBezTo>
                  <a:pt x="9871" y="15893"/>
                  <a:pt x="9841" y="15866"/>
                  <a:pt x="9812" y="15866"/>
                </a:cubicBezTo>
                <a:lnTo>
                  <a:pt x="7619" y="15866"/>
                </a:lnTo>
                <a:close/>
                <a:moveTo>
                  <a:pt x="11788" y="15866"/>
                </a:moveTo>
                <a:cubicBezTo>
                  <a:pt x="11759" y="15866"/>
                  <a:pt x="11729" y="15893"/>
                  <a:pt x="11729" y="15920"/>
                </a:cubicBezTo>
                <a:lnTo>
                  <a:pt x="11729" y="17906"/>
                </a:lnTo>
                <a:cubicBezTo>
                  <a:pt x="11729" y="17933"/>
                  <a:pt x="11759" y="17960"/>
                  <a:pt x="11788" y="17960"/>
                </a:cubicBezTo>
                <a:lnTo>
                  <a:pt x="13981" y="17960"/>
                </a:lnTo>
                <a:cubicBezTo>
                  <a:pt x="14011" y="17960"/>
                  <a:pt x="14041" y="17933"/>
                  <a:pt x="14041" y="17906"/>
                </a:cubicBezTo>
                <a:lnTo>
                  <a:pt x="14041" y="15920"/>
                </a:lnTo>
                <a:cubicBezTo>
                  <a:pt x="14041" y="15893"/>
                  <a:pt x="14011" y="15866"/>
                  <a:pt x="13981" y="15866"/>
                </a:cubicBezTo>
                <a:lnTo>
                  <a:pt x="11788" y="15866"/>
                </a:lnTo>
                <a:close/>
                <a:moveTo>
                  <a:pt x="15636" y="15866"/>
                </a:moveTo>
                <a:cubicBezTo>
                  <a:pt x="15600" y="15866"/>
                  <a:pt x="15576" y="15893"/>
                  <a:pt x="15576" y="15920"/>
                </a:cubicBezTo>
                <a:lnTo>
                  <a:pt x="15576" y="17906"/>
                </a:lnTo>
                <a:cubicBezTo>
                  <a:pt x="15576" y="17933"/>
                  <a:pt x="15600" y="17960"/>
                  <a:pt x="15636" y="17960"/>
                </a:cubicBezTo>
                <a:lnTo>
                  <a:pt x="17829" y="17960"/>
                </a:lnTo>
                <a:cubicBezTo>
                  <a:pt x="17864" y="17960"/>
                  <a:pt x="17888" y="17933"/>
                  <a:pt x="17888" y="17906"/>
                </a:cubicBezTo>
                <a:lnTo>
                  <a:pt x="17888" y="15920"/>
                </a:lnTo>
                <a:cubicBezTo>
                  <a:pt x="17888" y="15893"/>
                  <a:pt x="17864" y="15866"/>
                  <a:pt x="17829" y="15866"/>
                </a:cubicBezTo>
                <a:lnTo>
                  <a:pt x="15636" y="15866"/>
                </a:lnTo>
                <a:close/>
              </a:path>
            </a:pathLst>
          </a:custGeom>
          <a:solidFill>
            <a:schemeClr val="accent5">
              <a:satOff val="-2492"/>
              <a:lumOff val="-10196"/>
            </a:schemeClr>
          </a:solidFill>
          <a:ln w="15875" cap="rnd">
            <a:solidFill>
              <a:schemeClr val="accent1"/>
            </a:solidFill>
          </a:ln>
          <a:effectLst>
            <a:reflection stA="26000" endPos="40000" dir="5400000" sy="-100000" algn="bl" rotWithShape="0"/>
          </a:effectLst>
        </p:spPr>
        <p:txBody>
          <a:bodyPr lIns="45719" rIns="45719" anchor="ctr"/>
          <a:lstStyle/>
          <a:p>
            <a:endParaRPr/>
          </a:p>
        </p:txBody>
      </p:sp>
      <p:sp>
        <p:nvSpPr>
          <p:cNvPr id="2" name="Slide Number Placeholder 1">
            <a:extLst>
              <a:ext uri="{FF2B5EF4-FFF2-40B4-BE49-F238E27FC236}">
                <a16:creationId xmlns:a16="http://schemas.microsoft.com/office/drawing/2014/main" id="{1F511983-FFE5-4945-8FBF-DAE2A0848E56}"/>
              </a:ext>
            </a:extLst>
          </p:cNvPr>
          <p:cNvSpPr>
            <a:spLocks noGrp="1"/>
          </p:cNvSpPr>
          <p:nvPr>
            <p:ph type="sldNum" sz="quarter" idx="2"/>
          </p:nvPr>
        </p:nvSpPr>
        <p:spPr>
          <a:xfrm>
            <a:off x="11867784" y="6419114"/>
            <a:ext cx="231141" cy="231141"/>
          </a:xfrm>
        </p:spPr>
        <p:txBody>
          <a:bodyPr/>
          <a:lstStyle/>
          <a:p>
            <a:fld id="{86CB4B4D-7CA3-9044-876B-883B54F8677D}" type="slidenum">
              <a:rPr lang="en-US" smtClean="0"/>
              <a:t>12</a:t>
            </a:fld>
            <a:endParaRPr lang="en-US" dirty="0"/>
          </a:p>
        </p:txBody>
      </p:sp>
      <p:sp>
        <p:nvSpPr>
          <p:cNvPr id="14" name="TextBox 13">
            <a:extLst>
              <a:ext uri="{FF2B5EF4-FFF2-40B4-BE49-F238E27FC236}">
                <a16:creationId xmlns:a16="http://schemas.microsoft.com/office/drawing/2014/main" id="{6CD460D1-A62E-4A71-AA75-B594639034FC}"/>
              </a:ext>
            </a:extLst>
          </p:cNvPr>
          <p:cNvSpPr txBox="1"/>
          <p:nvPr/>
        </p:nvSpPr>
        <p:spPr>
          <a:xfrm>
            <a:off x="1719994" y="833702"/>
            <a:ext cx="9671379"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sz="2400">
                <a:solidFill>
                  <a:srgbClr val="2F2A2B"/>
                </a:solidFill>
                <a:latin typeface="Arial"/>
                <a:ea typeface="Arial"/>
                <a:cs typeface="Arial"/>
                <a:sym typeface="Arial"/>
              </a:defRPr>
            </a:pPr>
            <a:r>
              <a:rPr lang="en-US" b="1" spc="100" dirty="0">
                <a:solidFill>
                  <a:schemeClr val="tx1">
                    <a:lumMod val="85000"/>
                    <a:lumOff val="15000"/>
                  </a:schemeClr>
                </a:solidFill>
              </a:rPr>
              <a:t>Paragraph 8:</a:t>
            </a:r>
            <a:r>
              <a:rPr lang="en-US" spc="100" dirty="0">
                <a:solidFill>
                  <a:schemeClr val="tx1">
                    <a:lumMod val="85000"/>
                    <a:lumOff val="15000"/>
                  </a:schemeClr>
                </a:solidFill>
              </a:rPr>
              <a:t> </a:t>
            </a:r>
            <a:r>
              <a:rPr lang="en-US" sz="2300" spc="100" dirty="0">
                <a:solidFill>
                  <a:schemeClr val="tx1">
                    <a:lumMod val="85000"/>
                    <a:lumOff val="15000"/>
                  </a:schemeClr>
                </a:solidFill>
              </a:rPr>
              <a:t>Notwithstanding anything to the contrary, any department, chapter or DAV Auxiliary desiring to engage in fundraising projects involving, </a:t>
            </a:r>
            <a:r>
              <a:rPr lang="en-US" sz="2300" b="1" spc="100" dirty="0">
                <a:solidFill>
                  <a:schemeClr val="tx1">
                    <a:lumMod val="85000"/>
                    <a:lumOff val="15000"/>
                  </a:schemeClr>
                </a:solidFill>
              </a:rPr>
              <a:t>directly or indirectly</a:t>
            </a:r>
            <a:r>
              <a:rPr lang="en-US" sz="2300" spc="100" dirty="0">
                <a:solidFill>
                  <a:schemeClr val="tx1">
                    <a:lumMod val="85000"/>
                    <a:lumOff val="15000"/>
                  </a:schemeClr>
                </a:solidFill>
              </a:rPr>
              <a:t>, </a:t>
            </a:r>
            <a:r>
              <a:rPr lang="en-US" sz="2300" u="sng" spc="100" dirty="0">
                <a:solidFill>
                  <a:schemeClr val="tx1">
                    <a:lumMod val="85000"/>
                    <a:lumOff val="15000"/>
                  </a:schemeClr>
                </a:solidFill>
              </a:rPr>
              <a:t>contracts of any nature</a:t>
            </a:r>
            <a:r>
              <a:rPr lang="en-US" sz="2300" spc="100" dirty="0">
                <a:solidFill>
                  <a:schemeClr val="tx1">
                    <a:lumMod val="85000"/>
                    <a:lumOff val="15000"/>
                  </a:schemeClr>
                </a:solidFill>
              </a:rPr>
              <a:t> shall be required to obtain prior approval from their department and the National Executive Committee.</a:t>
            </a:r>
          </a:p>
        </p:txBody>
      </p:sp>
      <p:sp>
        <p:nvSpPr>
          <p:cNvPr id="15" name="Cash">
            <a:extLst>
              <a:ext uri="{FF2B5EF4-FFF2-40B4-BE49-F238E27FC236}">
                <a16:creationId xmlns:a16="http://schemas.microsoft.com/office/drawing/2014/main" id="{C8D204E0-D947-4587-A0C8-3F51542DAA10}"/>
              </a:ext>
            </a:extLst>
          </p:cNvPr>
          <p:cNvSpPr/>
          <p:nvPr/>
        </p:nvSpPr>
        <p:spPr>
          <a:xfrm>
            <a:off x="7593154" y="3141366"/>
            <a:ext cx="1251880" cy="632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chemeClr val="accent1">
              <a:lumOff val="-9098"/>
            </a:schemeClr>
          </a:solidFill>
          <a:ln w="15875" cap="rnd">
            <a:solidFill>
              <a:schemeClr val="accent1"/>
            </a:solidFill>
          </a:ln>
          <a:effectLst>
            <a:reflection stA="26000" endPos="40000" dir="5400000" sy="-100000" algn="bl" rotWithShape="0"/>
          </a:effectLst>
        </p:spPr>
        <p:txBody>
          <a:bodyPr lIns="45719" rIns="45719" anchor="ctr"/>
          <a:lstStyle/>
          <a:p>
            <a:endParaRPr/>
          </a:p>
        </p:txBody>
      </p:sp>
      <p:sp>
        <p:nvSpPr>
          <p:cNvPr id="16" name="Cash">
            <a:extLst>
              <a:ext uri="{FF2B5EF4-FFF2-40B4-BE49-F238E27FC236}">
                <a16:creationId xmlns:a16="http://schemas.microsoft.com/office/drawing/2014/main" id="{DFF592F4-8B20-423C-8EBA-1DEBFF376B36}"/>
              </a:ext>
            </a:extLst>
          </p:cNvPr>
          <p:cNvSpPr/>
          <p:nvPr/>
        </p:nvSpPr>
        <p:spPr>
          <a:xfrm>
            <a:off x="9693858" y="3133131"/>
            <a:ext cx="1251880" cy="632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chemeClr val="accent1">
              <a:lumOff val="-9098"/>
            </a:schemeClr>
          </a:solidFill>
          <a:ln w="15875" cap="rnd">
            <a:solidFill>
              <a:schemeClr val="accent1"/>
            </a:solidFill>
          </a:ln>
          <a:effectLst>
            <a:reflection stA="26000" endPos="40000" dir="5400000" sy="-100000" algn="bl" rotWithShape="0"/>
          </a:effectLst>
        </p:spPr>
        <p:txBody>
          <a:bodyPr lIns="45719" rIns="45719" anchor="ctr"/>
          <a:lstStyle/>
          <a:p>
            <a:endParaRPr/>
          </a:p>
        </p:txBody>
      </p:sp>
      <p:sp>
        <p:nvSpPr>
          <p:cNvPr id="17" name="Cash">
            <a:extLst>
              <a:ext uri="{FF2B5EF4-FFF2-40B4-BE49-F238E27FC236}">
                <a16:creationId xmlns:a16="http://schemas.microsoft.com/office/drawing/2014/main" id="{FA71D99F-1374-45CD-8C84-6737CD863F8D}"/>
              </a:ext>
            </a:extLst>
          </p:cNvPr>
          <p:cNvSpPr/>
          <p:nvPr/>
        </p:nvSpPr>
        <p:spPr>
          <a:xfrm>
            <a:off x="3534684" y="3133131"/>
            <a:ext cx="1251880" cy="632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chemeClr val="accent1">
              <a:lumOff val="-9098"/>
            </a:schemeClr>
          </a:solidFill>
          <a:ln w="15875" cap="rnd">
            <a:solidFill>
              <a:schemeClr val="accent1"/>
            </a:solidFill>
          </a:ln>
          <a:effectLst>
            <a:reflection stA="26000" endPos="40000" dir="5400000" sy="-100000" algn="bl" rotWithShape="0"/>
          </a:effectLst>
        </p:spPr>
        <p:txBody>
          <a:bodyPr lIns="45719" rIns="45719" anchor="ctr"/>
          <a:lstStyle/>
          <a:p>
            <a:endParaRPr/>
          </a:p>
        </p:txBody>
      </p:sp>
      <p:sp>
        <p:nvSpPr>
          <p:cNvPr id="18" name="Cash">
            <a:extLst>
              <a:ext uri="{FF2B5EF4-FFF2-40B4-BE49-F238E27FC236}">
                <a16:creationId xmlns:a16="http://schemas.microsoft.com/office/drawing/2014/main" id="{F0810656-04B2-4F76-9DB2-0D938D9967FE}"/>
              </a:ext>
            </a:extLst>
          </p:cNvPr>
          <p:cNvSpPr/>
          <p:nvPr/>
        </p:nvSpPr>
        <p:spPr>
          <a:xfrm>
            <a:off x="1576918" y="3149097"/>
            <a:ext cx="1251880" cy="632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chemeClr val="accent1">
              <a:lumOff val="-9098"/>
            </a:schemeClr>
          </a:solidFill>
          <a:ln w="15875" cap="rnd">
            <a:solidFill>
              <a:schemeClr val="accent1"/>
            </a:solidFill>
          </a:ln>
          <a:effectLst>
            <a:reflection stA="26000" endPos="40000" dir="5400000" sy="-100000" algn="bl" rotWithShape="0"/>
          </a:effectLst>
        </p:spPr>
        <p:txBody>
          <a:bodyPr lIns="45719" rIns="45719" anchor="ctr"/>
          <a:lstStyle/>
          <a:p>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3"/>
                                        </p:tgtEl>
                                        <p:attrNameLst>
                                          <p:attrName>style.visibility</p:attrName>
                                        </p:attrNameLst>
                                      </p:cBhvr>
                                      <p:to>
                                        <p:strVal val="visible"/>
                                      </p:to>
                                    </p:set>
                                  </p:childTnLst>
                                </p:cTn>
                              </p:par>
                            </p:childTnLst>
                          </p:cTn>
                        </p:par>
                        <p:par>
                          <p:cTn id="7" fill="hold">
                            <p:stCondLst>
                              <p:cond delay="0"/>
                            </p:stCondLst>
                            <p:childTnLst>
                              <p:par>
                                <p:cTn id="8" presetID="23" presetClass="entr" presetSubtype="32" fill="hold" grpId="6" nodeType="afterEffect">
                                  <p:stCondLst>
                                    <p:cond delay="0"/>
                                  </p:stCondLst>
                                  <p:iterate>
                                    <p:tmAbs val="0"/>
                                  </p:iterate>
                                  <p:childTnLst>
                                    <p:set>
                                      <p:cBhvr>
                                        <p:cTn id="9" fill="hold"/>
                                        <p:tgtEl>
                                          <p:spTgt spid="345"/>
                                        </p:tgtEl>
                                        <p:attrNameLst>
                                          <p:attrName>style.visibility</p:attrName>
                                        </p:attrNameLst>
                                      </p:cBhvr>
                                      <p:to>
                                        <p:strVal val="visible"/>
                                      </p:to>
                                    </p:set>
                                    <p:anim calcmode="lin" valueType="num">
                                      <p:cBhvr>
                                        <p:cTn id="10" dur="1000" fill="hold"/>
                                        <p:tgtEl>
                                          <p:spTgt spid="345"/>
                                        </p:tgtEl>
                                        <p:attrNameLst>
                                          <p:attrName>ppt_w</p:attrName>
                                        </p:attrNameLst>
                                      </p:cBhvr>
                                      <p:tavLst>
                                        <p:tav tm="0">
                                          <p:val>
                                            <p:strVal val="4*#ppt_w"/>
                                          </p:val>
                                        </p:tav>
                                        <p:tav tm="100000">
                                          <p:val>
                                            <p:strVal val="#ppt_w"/>
                                          </p:val>
                                        </p:tav>
                                      </p:tavLst>
                                    </p:anim>
                                    <p:anim calcmode="lin" valueType="num">
                                      <p:cBhvr>
                                        <p:cTn id="11" dur="1000" fill="hold"/>
                                        <p:tgtEl>
                                          <p:spTgt spid="345"/>
                                        </p:tgtEl>
                                        <p:attrNameLst>
                                          <p:attrName>ppt_h</p:attrName>
                                        </p:attrNameLst>
                                      </p:cBhvr>
                                      <p:tavLst>
                                        <p:tav tm="0">
                                          <p:val>
                                            <p:strVal val="4*#ppt_h"/>
                                          </p:val>
                                        </p:tav>
                                        <p:tav tm="100000">
                                          <p:val>
                                            <p:strVal val="#ppt_h"/>
                                          </p:val>
                                        </p:tav>
                                      </p:tavLst>
                                    </p:anim>
                                  </p:childTnLst>
                                </p:cTn>
                              </p:par>
                            </p:childTnLst>
                          </p:cTn>
                        </p:par>
                        <p:par>
                          <p:cTn id="12" fill="hold">
                            <p:stCondLst>
                              <p:cond delay="1000"/>
                            </p:stCondLst>
                            <p:childTnLst>
                              <p:par>
                                <p:cTn id="13" presetID="1" presetClass="entr" presetSubtype="0" fill="hold" grpId="7" nodeType="afterEffect">
                                  <p:stCondLst>
                                    <p:cond delay="200"/>
                                  </p:stCondLst>
                                  <p:iterate>
                                    <p:tmAbs val="0"/>
                                  </p:iterate>
                                  <p:childTnLst>
                                    <p:set>
                                      <p:cBhvr>
                                        <p:cTn id="14" fill="hold"/>
                                        <p:tgtEl>
                                          <p:spTgt spid="349"/>
                                        </p:tgtEl>
                                        <p:attrNameLst>
                                          <p:attrName>style.visibility</p:attrName>
                                        </p:attrNameLst>
                                      </p:cBhvr>
                                      <p:to>
                                        <p:strVal val="visible"/>
                                      </p:to>
                                    </p:set>
                                  </p:childTnLst>
                                </p:cTn>
                              </p:par>
                            </p:childTnLst>
                          </p:cTn>
                        </p:par>
                        <p:par>
                          <p:cTn id="15" fill="hold">
                            <p:stCondLst>
                              <p:cond delay="1200"/>
                            </p:stCondLst>
                            <p:childTnLst>
                              <p:par>
                                <p:cTn id="16" presetID="23" presetClass="entr" presetSubtype="32" fill="hold" grpId="0" nodeType="afterEffect">
                                  <p:stCondLst>
                                    <p:cond delay="0"/>
                                  </p:stCondLst>
                                  <p:iterate>
                                    <p:tmAbs val="0"/>
                                  </p:iterate>
                                  <p:childTnLst>
                                    <p:set>
                                      <p:cBhvr>
                                        <p:cTn id="17" fill="hold"/>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4*#ppt_w"/>
                                          </p:val>
                                        </p:tav>
                                        <p:tav tm="100000">
                                          <p:val>
                                            <p:strVal val="#ppt_w"/>
                                          </p:val>
                                        </p:tav>
                                      </p:tavLst>
                                    </p:anim>
                                    <p:anim calcmode="lin" valueType="num">
                                      <p:cBhvr>
                                        <p:cTn id="19" dur="1000" fill="hold"/>
                                        <p:tgtEl>
                                          <p:spTgt spid="15"/>
                                        </p:tgtEl>
                                        <p:attrNameLst>
                                          <p:attrName>ppt_h</p:attrName>
                                        </p:attrNameLst>
                                      </p:cBhvr>
                                      <p:tavLst>
                                        <p:tav tm="0">
                                          <p:val>
                                            <p:strVal val="4*#ppt_h"/>
                                          </p:val>
                                        </p:tav>
                                        <p:tav tm="100000">
                                          <p:val>
                                            <p:strVal val="#ppt_h"/>
                                          </p:val>
                                        </p:tav>
                                      </p:tavLst>
                                    </p:anim>
                                  </p:childTnLst>
                                </p:cTn>
                              </p:par>
                            </p:childTnLst>
                          </p:cTn>
                        </p:par>
                        <p:par>
                          <p:cTn id="20" fill="hold">
                            <p:stCondLst>
                              <p:cond delay="2200"/>
                            </p:stCondLst>
                            <p:childTnLst>
                              <p:par>
                                <p:cTn id="21" presetID="23" presetClass="entr" presetSubtype="32" fill="hold" grpId="0" nodeType="afterEffect">
                                  <p:stCondLst>
                                    <p:cond delay="0"/>
                                  </p:stCondLst>
                                  <p:iterate>
                                    <p:tmAbs val="0"/>
                                  </p:iterate>
                                  <p:childTnLst>
                                    <p:set>
                                      <p:cBhvr>
                                        <p:cTn id="22" fill="hold"/>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4*#ppt_w"/>
                                          </p:val>
                                        </p:tav>
                                        <p:tav tm="100000">
                                          <p:val>
                                            <p:strVal val="#ppt_w"/>
                                          </p:val>
                                        </p:tav>
                                      </p:tavLst>
                                    </p:anim>
                                    <p:anim calcmode="lin" valueType="num">
                                      <p:cBhvr>
                                        <p:cTn id="24" dur="1000" fill="hold"/>
                                        <p:tgtEl>
                                          <p:spTgt spid="16"/>
                                        </p:tgtEl>
                                        <p:attrNameLst>
                                          <p:attrName>ppt_h</p:attrName>
                                        </p:attrNameLst>
                                      </p:cBhvr>
                                      <p:tavLst>
                                        <p:tav tm="0">
                                          <p:val>
                                            <p:strVal val="4*#ppt_h"/>
                                          </p:val>
                                        </p:tav>
                                        <p:tav tm="100000">
                                          <p:val>
                                            <p:strVal val="#ppt_h"/>
                                          </p:val>
                                        </p:tav>
                                      </p:tavLst>
                                    </p:anim>
                                  </p:childTnLst>
                                </p:cTn>
                              </p:par>
                            </p:childTnLst>
                          </p:cTn>
                        </p:par>
                        <p:par>
                          <p:cTn id="25" fill="hold">
                            <p:stCondLst>
                              <p:cond delay="3200"/>
                            </p:stCondLst>
                            <p:childTnLst>
                              <p:par>
                                <p:cTn id="26" presetID="23" presetClass="entr" presetSubtype="32" fill="hold" grpId="0" nodeType="afterEffect">
                                  <p:stCondLst>
                                    <p:cond delay="0"/>
                                  </p:stCondLst>
                                  <p:iterate>
                                    <p:tmAbs val="0"/>
                                  </p:iterate>
                                  <p:childTnLst>
                                    <p:set>
                                      <p:cBhvr>
                                        <p:cTn id="27" fill="hold"/>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strVal val="4*#ppt_w"/>
                                          </p:val>
                                        </p:tav>
                                        <p:tav tm="100000">
                                          <p:val>
                                            <p:strVal val="#ppt_w"/>
                                          </p:val>
                                        </p:tav>
                                      </p:tavLst>
                                    </p:anim>
                                    <p:anim calcmode="lin" valueType="num">
                                      <p:cBhvr>
                                        <p:cTn id="29" dur="1000" fill="hold"/>
                                        <p:tgtEl>
                                          <p:spTgt spid="17"/>
                                        </p:tgtEl>
                                        <p:attrNameLst>
                                          <p:attrName>ppt_h</p:attrName>
                                        </p:attrNameLst>
                                      </p:cBhvr>
                                      <p:tavLst>
                                        <p:tav tm="0">
                                          <p:val>
                                            <p:strVal val="4*#ppt_h"/>
                                          </p:val>
                                        </p:tav>
                                        <p:tav tm="100000">
                                          <p:val>
                                            <p:strVal val="#ppt_h"/>
                                          </p:val>
                                        </p:tav>
                                      </p:tavLst>
                                    </p:anim>
                                  </p:childTnLst>
                                </p:cTn>
                              </p:par>
                            </p:childTnLst>
                          </p:cTn>
                        </p:par>
                        <p:par>
                          <p:cTn id="30" fill="hold">
                            <p:stCondLst>
                              <p:cond delay="4200"/>
                            </p:stCondLst>
                            <p:childTnLst>
                              <p:par>
                                <p:cTn id="31" presetID="23" presetClass="entr" presetSubtype="32" fill="hold" grpId="0" nodeType="afterEffect">
                                  <p:stCondLst>
                                    <p:cond delay="0"/>
                                  </p:stCondLst>
                                  <p:iterate>
                                    <p:tmAbs val="0"/>
                                  </p:iterate>
                                  <p:childTnLst>
                                    <p:set>
                                      <p:cBhvr>
                                        <p:cTn id="32" fill="hold"/>
                                        <p:tgtEl>
                                          <p:spTgt spid="18"/>
                                        </p:tgtEl>
                                        <p:attrNameLst>
                                          <p:attrName>style.visibility</p:attrName>
                                        </p:attrNameLst>
                                      </p:cBhvr>
                                      <p:to>
                                        <p:strVal val="visible"/>
                                      </p:to>
                                    </p:set>
                                    <p:anim calcmode="lin" valueType="num">
                                      <p:cBhvr>
                                        <p:cTn id="33" dur="1000" fill="hold"/>
                                        <p:tgtEl>
                                          <p:spTgt spid="18"/>
                                        </p:tgtEl>
                                        <p:attrNameLst>
                                          <p:attrName>ppt_w</p:attrName>
                                        </p:attrNameLst>
                                      </p:cBhvr>
                                      <p:tavLst>
                                        <p:tav tm="0">
                                          <p:val>
                                            <p:strVal val="4*#ppt_w"/>
                                          </p:val>
                                        </p:tav>
                                        <p:tav tm="100000">
                                          <p:val>
                                            <p:strVal val="#ppt_w"/>
                                          </p:val>
                                        </p:tav>
                                      </p:tavLst>
                                    </p:anim>
                                    <p:anim calcmode="lin" valueType="num">
                                      <p:cBhvr>
                                        <p:cTn id="34" dur="10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1" animBg="1" advAuto="0"/>
      <p:bldP spid="345" grpId="6" animBg="1" advAuto="0"/>
      <p:bldP spid="349" grpId="7" animBg="1" advAuto="0"/>
      <p:bldP spid="15" grpId="0" animBg="1" advAuto="0"/>
      <p:bldP spid="16" grpId="0" animBg="1" advAuto="0"/>
      <p:bldP spid="17" grpId="0" animBg="1" advAuto="0"/>
      <p:bldP spid="18"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Picture 8" descr="Picture 8"/>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352" name="Title 6"/>
          <p:cNvSpPr txBox="1"/>
          <p:nvPr/>
        </p:nvSpPr>
        <p:spPr>
          <a:xfrm>
            <a:off x="1937301" y="69778"/>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lvl1pPr>
          </a:lstStyle>
          <a:p>
            <a:r>
              <a:rPr spc="120" dirty="0"/>
              <a:t>DAV Fundraisers</a:t>
            </a:r>
          </a:p>
        </p:txBody>
      </p:sp>
      <p:sp>
        <p:nvSpPr>
          <p:cNvPr id="353" name="Section 15.4 – Subordinate Units Generally…"/>
          <p:cNvSpPr/>
          <p:nvPr/>
        </p:nvSpPr>
        <p:spPr>
          <a:xfrm>
            <a:off x="1541124" y="1808252"/>
            <a:ext cx="10316385" cy="1253447"/>
          </a:xfrm>
          <a:prstGeom prst="roundRect">
            <a:avLst>
              <a:gd name="adj" fmla="val 22076"/>
            </a:avLst>
          </a:prstGeom>
          <a:solidFill>
            <a:srgbClr val="FFFFFF"/>
          </a:solidFill>
          <a:ln w="15875" cap="rnd">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defRPr sz="2400">
                <a:solidFill>
                  <a:srgbClr val="2F2A2B"/>
                </a:solidFill>
                <a:latin typeface="Arial"/>
                <a:ea typeface="Arial"/>
                <a:cs typeface="Arial"/>
                <a:sym typeface="Arial"/>
              </a:defRPr>
            </a:pPr>
            <a:endParaRPr lang="en-US" sz="2800" b="1" spc="100" dirty="0">
              <a:solidFill>
                <a:schemeClr val="tx1">
                  <a:lumMod val="85000"/>
                  <a:lumOff val="15000"/>
                </a:schemeClr>
              </a:solidFill>
            </a:endParaRPr>
          </a:p>
          <a:p>
            <a:pPr>
              <a:defRPr sz="2400">
                <a:solidFill>
                  <a:srgbClr val="2F2A2B"/>
                </a:solidFill>
                <a:latin typeface="Arial"/>
                <a:ea typeface="Arial"/>
                <a:cs typeface="Arial"/>
                <a:sym typeface="Arial"/>
              </a:defRPr>
            </a:pPr>
            <a:endParaRPr lang="en-US" sz="2800" b="1" spc="100" dirty="0">
              <a:solidFill>
                <a:schemeClr val="tx1">
                  <a:lumMod val="85000"/>
                  <a:lumOff val="15000"/>
                </a:schemeClr>
              </a:solidFill>
            </a:endParaRPr>
          </a:p>
          <a:p>
            <a:pPr>
              <a:defRPr sz="2400">
                <a:solidFill>
                  <a:srgbClr val="2F2A2B"/>
                </a:solidFill>
                <a:latin typeface="Arial"/>
                <a:ea typeface="Arial"/>
                <a:cs typeface="Arial"/>
                <a:sym typeface="Arial"/>
              </a:defRPr>
            </a:pPr>
            <a:endParaRPr lang="en-US" sz="2800" b="1" spc="100" dirty="0">
              <a:solidFill>
                <a:schemeClr val="tx1">
                  <a:lumMod val="85000"/>
                  <a:lumOff val="15000"/>
                </a:schemeClr>
              </a:solidFill>
            </a:endParaRPr>
          </a:p>
          <a:p>
            <a:pPr>
              <a:defRPr sz="2400">
                <a:solidFill>
                  <a:srgbClr val="2F2A2B"/>
                </a:solidFill>
                <a:latin typeface="Arial"/>
                <a:ea typeface="Arial"/>
                <a:cs typeface="Arial"/>
                <a:sym typeface="Arial"/>
              </a:defRPr>
            </a:pPr>
            <a:r>
              <a:rPr lang="en-US" sz="2800" b="1" spc="100" dirty="0">
                <a:solidFill>
                  <a:schemeClr val="tx1">
                    <a:lumMod val="85000"/>
                    <a:lumOff val="15000"/>
                  </a:schemeClr>
                </a:solidFill>
              </a:rPr>
              <a:t>National Bylaws Article 15 – Sources of Income</a:t>
            </a:r>
          </a:p>
          <a:p>
            <a:pPr>
              <a:defRPr sz="2400">
                <a:solidFill>
                  <a:srgbClr val="2F2A2B"/>
                </a:solidFill>
                <a:latin typeface="Arial"/>
                <a:ea typeface="Arial"/>
                <a:cs typeface="Arial"/>
                <a:sym typeface="Arial"/>
              </a:defRPr>
            </a:pPr>
            <a:endParaRPr lang="en-US" sz="2800" b="1" spc="100" dirty="0">
              <a:solidFill>
                <a:schemeClr val="tx1">
                  <a:lumMod val="85000"/>
                  <a:lumOff val="15000"/>
                </a:schemeClr>
              </a:solidFill>
            </a:endParaRPr>
          </a:p>
          <a:p>
            <a:pPr>
              <a:defRPr sz="2400">
                <a:solidFill>
                  <a:srgbClr val="2F2A2B"/>
                </a:solidFill>
                <a:latin typeface="Arial"/>
                <a:ea typeface="Arial"/>
                <a:cs typeface="Arial"/>
                <a:sym typeface="Arial"/>
              </a:defRPr>
            </a:pPr>
            <a:r>
              <a:rPr sz="2800" spc="100" dirty="0">
                <a:solidFill>
                  <a:schemeClr val="tx1">
                    <a:lumMod val="85000"/>
                    <a:lumOff val="15000"/>
                  </a:schemeClr>
                </a:solidFill>
              </a:rPr>
              <a:t>Section 15.4 – Subordinate Units Generally</a:t>
            </a:r>
            <a:endParaRPr lang="en-US" sz="2800" spc="100" dirty="0">
              <a:solidFill>
                <a:schemeClr val="tx1">
                  <a:lumMod val="85000"/>
                  <a:lumOff val="15000"/>
                </a:schemeClr>
              </a:solidFill>
            </a:endParaRPr>
          </a:p>
          <a:p>
            <a:pPr>
              <a:defRPr sz="2400">
                <a:solidFill>
                  <a:srgbClr val="2F2A2B"/>
                </a:solidFill>
                <a:latin typeface="Arial"/>
                <a:ea typeface="Arial"/>
                <a:cs typeface="Arial"/>
                <a:sym typeface="Arial"/>
              </a:defRPr>
            </a:pPr>
            <a:endParaRPr sz="2000" spc="100" dirty="0">
              <a:solidFill>
                <a:schemeClr val="tx1">
                  <a:lumMod val="85000"/>
                  <a:lumOff val="15000"/>
                </a:schemeClr>
              </a:solidFill>
            </a:endParaRPr>
          </a:p>
          <a:p>
            <a:pPr>
              <a:defRPr sz="2200">
                <a:solidFill>
                  <a:srgbClr val="2F2A2B"/>
                </a:solidFill>
                <a:latin typeface="Arial"/>
                <a:ea typeface="Arial"/>
                <a:cs typeface="Arial"/>
                <a:sym typeface="Arial"/>
              </a:defRPr>
            </a:pPr>
            <a:r>
              <a:rPr sz="2400" spc="100" dirty="0">
                <a:solidFill>
                  <a:schemeClr val="tx1">
                    <a:lumMod val="85000"/>
                    <a:lumOff val="15000"/>
                  </a:schemeClr>
                </a:solidFill>
              </a:rPr>
              <a:t>No local unit of the DAV Auxiliary shall conduct any fundraising project: </a:t>
            </a:r>
            <a:endParaRPr lang="en-US" sz="2400" spc="100" dirty="0">
              <a:solidFill>
                <a:schemeClr val="tx1">
                  <a:lumMod val="85000"/>
                  <a:lumOff val="15000"/>
                </a:schemeClr>
              </a:solidFill>
            </a:endParaRPr>
          </a:p>
          <a:p>
            <a:pPr>
              <a:defRPr sz="2200">
                <a:solidFill>
                  <a:srgbClr val="2F2A2B"/>
                </a:solidFill>
                <a:latin typeface="Arial"/>
                <a:ea typeface="Arial"/>
                <a:cs typeface="Arial"/>
                <a:sym typeface="Arial"/>
              </a:defRPr>
            </a:pPr>
            <a:endParaRPr lang="en-US" sz="2400" spc="100" dirty="0">
              <a:solidFill>
                <a:schemeClr val="tx1">
                  <a:lumMod val="85000"/>
                  <a:lumOff val="15000"/>
                </a:schemeClr>
              </a:solidFill>
            </a:endParaRPr>
          </a:p>
          <a:p>
            <a:pPr marL="342900" indent="-342900">
              <a:buClr>
                <a:schemeClr val="accent2">
                  <a:lumMod val="50000"/>
                </a:schemeClr>
              </a:buClr>
              <a:buSzPct val="95000"/>
              <a:buFont typeface="Wingdings" panose="05000000000000000000" pitchFamily="2" charset="2"/>
              <a:buChar char="Ø"/>
              <a:defRPr sz="2200">
                <a:solidFill>
                  <a:srgbClr val="2F2A2B"/>
                </a:solidFill>
                <a:latin typeface="Arial"/>
                <a:ea typeface="Arial"/>
                <a:cs typeface="Arial"/>
                <a:sym typeface="Arial"/>
              </a:defRPr>
            </a:pPr>
            <a:r>
              <a:rPr lang="en-US" sz="2400" spc="100" dirty="0">
                <a:solidFill>
                  <a:schemeClr val="tx1">
                    <a:lumMod val="85000"/>
                    <a:lumOff val="15000"/>
                  </a:schemeClr>
                </a:solidFill>
              </a:rPr>
              <a:t>Without the prior approval of the Chapter with which it is affiliated</a:t>
            </a:r>
          </a:p>
          <a:p>
            <a:pPr>
              <a:defRPr sz="2200">
                <a:solidFill>
                  <a:srgbClr val="2F2A2B"/>
                </a:solidFill>
                <a:latin typeface="Arial"/>
                <a:ea typeface="Arial"/>
                <a:cs typeface="Arial"/>
                <a:sym typeface="Arial"/>
              </a:defRPr>
            </a:pPr>
            <a:endParaRPr lang="en-US" sz="2400" spc="100" dirty="0">
              <a:solidFill>
                <a:schemeClr val="tx1">
                  <a:lumMod val="85000"/>
                  <a:lumOff val="15000"/>
                </a:schemeClr>
              </a:solidFill>
            </a:endParaRPr>
          </a:p>
          <a:p>
            <a:pPr marL="342900" indent="-342900">
              <a:buClr>
                <a:schemeClr val="accent3">
                  <a:lumMod val="50000"/>
                </a:schemeClr>
              </a:buClr>
              <a:buSzPct val="95000"/>
              <a:buFont typeface="Wingdings" panose="05000000000000000000" pitchFamily="2" charset="2"/>
              <a:buChar char="Ø"/>
              <a:defRPr sz="2200">
                <a:solidFill>
                  <a:srgbClr val="2F2A2B"/>
                </a:solidFill>
                <a:latin typeface="Arial"/>
                <a:ea typeface="Arial"/>
                <a:cs typeface="Arial"/>
                <a:sym typeface="Arial"/>
              </a:defRPr>
            </a:pPr>
            <a:r>
              <a:rPr lang="en-US" sz="2400" spc="100" dirty="0">
                <a:solidFill>
                  <a:schemeClr val="tx1">
                    <a:lumMod val="85000"/>
                    <a:lumOff val="15000"/>
                  </a:schemeClr>
                </a:solidFill>
              </a:rPr>
              <a:t>Without approval of the DAV Department</a:t>
            </a:r>
            <a:r>
              <a:rPr sz="2400" spc="100" dirty="0">
                <a:solidFill>
                  <a:schemeClr val="tx1">
                    <a:lumMod val="85000"/>
                    <a:lumOff val="15000"/>
                  </a:schemeClr>
                </a:solidFill>
              </a:rPr>
              <a:t>  </a:t>
            </a:r>
          </a:p>
        </p:txBody>
      </p:sp>
      <p:sp>
        <p:nvSpPr>
          <p:cNvPr id="2" name="Slide Number Placeholder 1">
            <a:extLst>
              <a:ext uri="{FF2B5EF4-FFF2-40B4-BE49-F238E27FC236}">
                <a16:creationId xmlns:a16="http://schemas.microsoft.com/office/drawing/2014/main" id="{DF8F16A4-B840-44E4-B46C-36A7BA5F7371}"/>
              </a:ext>
            </a:extLst>
          </p:cNvPr>
          <p:cNvSpPr>
            <a:spLocks noGrp="1"/>
          </p:cNvSpPr>
          <p:nvPr>
            <p:ph type="sldNum" sz="quarter" idx="2"/>
          </p:nvPr>
        </p:nvSpPr>
        <p:spPr>
          <a:xfrm>
            <a:off x="11857510" y="6509476"/>
            <a:ext cx="231141" cy="231141"/>
          </a:xfrm>
        </p:spPr>
        <p:txBody>
          <a:bodyPr/>
          <a:lstStyle/>
          <a:p>
            <a:fld id="{86CB4B4D-7CA3-9044-876B-883B54F8677D}" type="slidenum">
              <a:rPr lang="en-US" smtClean="0"/>
              <a:t>13</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Picture 8" descr="Picture 8"/>
          <p:cNvPicPr>
            <a:picLocks noChangeAspect="1"/>
          </p:cNvPicPr>
          <p:nvPr/>
        </p:nvPicPr>
        <p:blipFill>
          <a:blip r:embed="rId2"/>
          <a:stretch>
            <a:fillRect/>
          </a:stretch>
        </p:blipFill>
        <p:spPr>
          <a:xfrm>
            <a:off x="74177" y="142039"/>
            <a:ext cx="761427" cy="584776"/>
          </a:xfrm>
          <a:prstGeom prst="rect">
            <a:avLst/>
          </a:prstGeom>
          <a:ln w="12700">
            <a:miter lim="400000"/>
          </a:ln>
          <a:effectLst>
            <a:outerShdw blurRad="50800" dist="38100" dir="2700000" rotWithShape="0">
              <a:srgbClr val="000000">
                <a:alpha val="40000"/>
              </a:srgbClr>
            </a:outerShdw>
          </a:effectLst>
        </p:spPr>
      </p:pic>
      <p:sp>
        <p:nvSpPr>
          <p:cNvPr id="373" name="Gloucester"/>
          <p:cNvSpPr txBox="1"/>
          <p:nvPr/>
        </p:nvSpPr>
        <p:spPr>
          <a:xfrm>
            <a:off x="6262577" y="1521411"/>
            <a:ext cx="1028140"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200" b="1"/>
            </a:lvl1pPr>
          </a:lstStyle>
          <a:p>
            <a:endParaRPr dirty="0"/>
          </a:p>
        </p:txBody>
      </p:sp>
      <p:sp>
        <p:nvSpPr>
          <p:cNvPr id="375" name="Calendar"/>
          <p:cNvSpPr/>
          <p:nvPr/>
        </p:nvSpPr>
        <p:spPr>
          <a:xfrm>
            <a:off x="9686194" y="1750272"/>
            <a:ext cx="1176174" cy="11654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0799" y="1226"/>
                </a:moveTo>
                <a:cubicBezTo>
                  <a:pt x="11121" y="1226"/>
                  <a:pt x="11383" y="1516"/>
                  <a:pt x="11382" y="1874"/>
                </a:cubicBezTo>
                <a:cubicBezTo>
                  <a:pt x="11382" y="2232"/>
                  <a:pt x="11121" y="2522"/>
                  <a:pt x="10799" y="2522"/>
                </a:cubicBezTo>
                <a:cubicBezTo>
                  <a:pt x="10477" y="2522"/>
                  <a:pt x="10217" y="2232"/>
                  <a:pt x="10218" y="1874"/>
                </a:cubicBezTo>
                <a:cubicBezTo>
                  <a:pt x="10218" y="1516"/>
                  <a:pt x="10477" y="1226"/>
                  <a:pt x="10799" y="1226"/>
                </a:cubicBezTo>
                <a:close/>
                <a:moveTo>
                  <a:pt x="1742" y="5085"/>
                </a:moveTo>
                <a:lnTo>
                  <a:pt x="19857" y="5085"/>
                </a:lnTo>
                <a:lnTo>
                  <a:pt x="19857" y="19557"/>
                </a:lnTo>
                <a:lnTo>
                  <a:pt x="1742" y="19557"/>
                </a:lnTo>
                <a:lnTo>
                  <a:pt x="1742" y="5085"/>
                </a:lnTo>
                <a:close/>
                <a:moveTo>
                  <a:pt x="2068" y="5447"/>
                </a:moveTo>
                <a:lnTo>
                  <a:pt x="2068" y="7907"/>
                </a:lnTo>
                <a:lnTo>
                  <a:pt x="4283" y="7907"/>
                </a:lnTo>
                <a:lnTo>
                  <a:pt x="4283" y="5447"/>
                </a:lnTo>
                <a:lnTo>
                  <a:pt x="2068" y="5447"/>
                </a:lnTo>
                <a:close/>
                <a:moveTo>
                  <a:pt x="4609" y="5447"/>
                </a:moveTo>
                <a:lnTo>
                  <a:pt x="4609" y="7907"/>
                </a:lnTo>
                <a:lnTo>
                  <a:pt x="6824" y="7907"/>
                </a:lnTo>
                <a:lnTo>
                  <a:pt x="6824" y="5447"/>
                </a:lnTo>
                <a:lnTo>
                  <a:pt x="4609" y="5447"/>
                </a:lnTo>
                <a:close/>
                <a:moveTo>
                  <a:pt x="7150" y="5447"/>
                </a:moveTo>
                <a:lnTo>
                  <a:pt x="7150" y="7907"/>
                </a:lnTo>
                <a:lnTo>
                  <a:pt x="9365" y="7907"/>
                </a:lnTo>
                <a:lnTo>
                  <a:pt x="9365" y="5447"/>
                </a:lnTo>
                <a:lnTo>
                  <a:pt x="7150" y="5447"/>
                </a:lnTo>
                <a:close/>
                <a:moveTo>
                  <a:pt x="9692" y="5447"/>
                </a:moveTo>
                <a:lnTo>
                  <a:pt x="9692" y="7907"/>
                </a:lnTo>
                <a:lnTo>
                  <a:pt x="11907" y="7907"/>
                </a:lnTo>
                <a:lnTo>
                  <a:pt x="11907" y="5447"/>
                </a:lnTo>
                <a:lnTo>
                  <a:pt x="9692" y="5447"/>
                </a:lnTo>
                <a:close/>
                <a:moveTo>
                  <a:pt x="12233" y="5447"/>
                </a:moveTo>
                <a:lnTo>
                  <a:pt x="12233" y="7907"/>
                </a:lnTo>
                <a:lnTo>
                  <a:pt x="14448" y="7907"/>
                </a:lnTo>
                <a:lnTo>
                  <a:pt x="14448" y="5447"/>
                </a:lnTo>
                <a:lnTo>
                  <a:pt x="12233" y="5447"/>
                </a:lnTo>
                <a:close/>
                <a:moveTo>
                  <a:pt x="14774" y="5447"/>
                </a:moveTo>
                <a:lnTo>
                  <a:pt x="14774" y="7907"/>
                </a:lnTo>
                <a:lnTo>
                  <a:pt x="16989" y="7907"/>
                </a:lnTo>
                <a:lnTo>
                  <a:pt x="16989" y="5447"/>
                </a:lnTo>
                <a:lnTo>
                  <a:pt x="14774" y="5447"/>
                </a:lnTo>
                <a:close/>
                <a:moveTo>
                  <a:pt x="17316" y="5447"/>
                </a:moveTo>
                <a:lnTo>
                  <a:pt x="17316" y="7907"/>
                </a:lnTo>
                <a:lnTo>
                  <a:pt x="19530" y="7907"/>
                </a:lnTo>
                <a:lnTo>
                  <a:pt x="19530" y="5447"/>
                </a:lnTo>
                <a:lnTo>
                  <a:pt x="17316" y="5447"/>
                </a:lnTo>
                <a:close/>
                <a:moveTo>
                  <a:pt x="2068" y="8269"/>
                </a:moveTo>
                <a:lnTo>
                  <a:pt x="2068" y="10729"/>
                </a:lnTo>
                <a:lnTo>
                  <a:pt x="4283" y="10729"/>
                </a:lnTo>
                <a:lnTo>
                  <a:pt x="4283" y="8269"/>
                </a:lnTo>
                <a:lnTo>
                  <a:pt x="2068" y="8269"/>
                </a:lnTo>
                <a:close/>
                <a:moveTo>
                  <a:pt x="4609" y="8269"/>
                </a:moveTo>
                <a:lnTo>
                  <a:pt x="4609" y="10729"/>
                </a:lnTo>
                <a:lnTo>
                  <a:pt x="6824" y="10729"/>
                </a:lnTo>
                <a:lnTo>
                  <a:pt x="6824" y="8269"/>
                </a:lnTo>
                <a:lnTo>
                  <a:pt x="4609" y="8269"/>
                </a:lnTo>
                <a:close/>
                <a:moveTo>
                  <a:pt x="7150" y="8269"/>
                </a:moveTo>
                <a:lnTo>
                  <a:pt x="7150" y="10729"/>
                </a:lnTo>
                <a:lnTo>
                  <a:pt x="9365" y="10729"/>
                </a:lnTo>
                <a:lnTo>
                  <a:pt x="9365" y="8269"/>
                </a:lnTo>
                <a:lnTo>
                  <a:pt x="7150" y="8269"/>
                </a:lnTo>
                <a:close/>
                <a:moveTo>
                  <a:pt x="9692" y="8269"/>
                </a:moveTo>
                <a:lnTo>
                  <a:pt x="9692" y="10729"/>
                </a:lnTo>
                <a:lnTo>
                  <a:pt x="11907" y="10729"/>
                </a:lnTo>
                <a:lnTo>
                  <a:pt x="11907" y="8269"/>
                </a:lnTo>
                <a:lnTo>
                  <a:pt x="9692" y="8269"/>
                </a:lnTo>
                <a:close/>
                <a:moveTo>
                  <a:pt x="12233" y="8269"/>
                </a:moveTo>
                <a:lnTo>
                  <a:pt x="12233" y="10729"/>
                </a:lnTo>
                <a:lnTo>
                  <a:pt x="14448" y="10729"/>
                </a:lnTo>
                <a:lnTo>
                  <a:pt x="14448" y="8269"/>
                </a:lnTo>
                <a:lnTo>
                  <a:pt x="12233" y="8269"/>
                </a:lnTo>
                <a:close/>
                <a:moveTo>
                  <a:pt x="14774" y="8269"/>
                </a:moveTo>
                <a:lnTo>
                  <a:pt x="14774" y="10729"/>
                </a:lnTo>
                <a:lnTo>
                  <a:pt x="16989" y="10729"/>
                </a:lnTo>
                <a:lnTo>
                  <a:pt x="16989" y="8269"/>
                </a:lnTo>
                <a:lnTo>
                  <a:pt x="14774" y="8269"/>
                </a:lnTo>
                <a:close/>
                <a:moveTo>
                  <a:pt x="17316" y="8269"/>
                </a:moveTo>
                <a:lnTo>
                  <a:pt x="17316" y="10729"/>
                </a:lnTo>
                <a:lnTo>
                  <a:pt x="19530" y="10729"/>
                </a:lnTo>
                <a:lnTo>
                  <a:pt x="19530" y="8269"/>
                </a:lnTo>
                <a:lnTo>
                  <a:pt x="17316" y="8269"/>
                </a:lnTo>
                <a:close/>
                <a:moveTo>
                  <a:pt x="2068" y="11091"/>
                </a:moveTo>
                <a:lnTo>
                  <a:pt x="2068" y="13551"/>
                </a:lnTo>
                <a:lnTo>
                  <a:pt x="4283" y="13551"/>
                </a:lnTo>
                <a:lnTo>
                  <a:pt x="4283" y="11091"/>
                </a:lnTo>
                <a:lnTo>
                  <a:pt x="2068" y="11091"/>
                </a:lnTo>
                <a:close/>
                <a:moveTo>
                  <a:pt x="4609" y="11091"/>
                </a:moveTo>
                <a:lnTo>
                  <a:pt x="4609" y="13551"/>
                </a:lnTo>
                <a:lnTo>
                  <a:pt x="6824" y="13551"/>
                </a:lnTo>
                <a:lnTo>
                  <a:pt x="6824" y="11091"/>
                </a:lnTo>
                <a:lnTo>
                  <a:pt x="4609" y="11091"/>
                </a:lnTo>
                <a:close/>
                <a:moveTo>
                  <a:pt x="7150" y="11091"/>
                </a:moveTo>
                <a:lnTo>
                  <a:pt x="7150" y="13551"/>
                </a:lnTo>
                <a:lnTo>
                  <a:pt x="9365" y="13551"/>
                </a:lnTo>
                <a:lnTo>
                  <a:pt x="9365" y="11091"/>
                </a:lnTo>
                <a:lnTo>
                  <a:pt x="7150" y="11091"/>
                </a:lnTo>
                <a:close/>
                <a:moveTo>
                  <a:pt x="9692" y="11091"/>
                </a:moveTo>
                <a:lnTo>
                  <a:pt x="9692" y="13551"/>
                </a:lnTo>
                <a:lnTo>
                  <a:pt x="11907" y="13551"/>
                </a:lnTo>
                <a:lnTo>
                  <a:pt x="11907" y="11091"/>
                </a:lnTo>
                <a:lnTo>
                  <a:pt x="9692" y="11091"/>
                </a:lnTo>
                <a:close/>
                <a:moveTo>
                  <a:pt x="12233" y="11091"/>
                </a:moveTo>
                <a:lnTo>
                  <a:pt x="12233" y="13551"/>
                </a:lnTo>
                <a:lnTo>
                  <a:pt x="14448" y="13551"/>
                </a:lnTo>
                <a:lnTo>
                  <a:pt x="14448" y="11091"/>
                </a:lnTo>
                <a:lnTo>
                  <a:pt x="12233" y="11091"/>
                </a:lnTo>
                <a:close/>
                <a:moveTo>
                  <a:pt x="14774" y="11091"/>
                </a:moveTo>
                <a:lnTo>
                  <a:pt x="14774" y="13551"/>
                </a:lnTo>
                <a:lnTo>
                  <a:pt x="16989" y="13551"/>
                </a:lnTo>
                <a:lnTo>
                  <a:pt x="16989" y="11091"/>
                </a:lnTo>
                <a:lnTo>
                  <a:pt x="14774" y="11091"/>
                </a:lnTo>
                <a:close/>
                <a:moveTo>
                  <a:pt x="17316" y="11091"/>
                </a:moveTo>
                <a:lnTo>
                  <a:pt x="17316" y="13551"/>
                </a:lnTo>
                <a:lnTo>
                  <a:pt x="19530" y="13551"/>
                </a:lnTo>
                <a:lnTo>
                  <a:pt x="19530" y="11091"/>
                </a:lnTo>
                <a:lnTo>
                  <a:pt x="17316" y="11091"/>
                </a:lnTo>
                <a:close/>
                <a:moveTo>
                  <a:pt x="2068" y="13913"/>
                </a:moveTo>
                <a:lnTo>
                  <a:pt x="2068" y="16373"/>
                </a:lnTo>
                <a:lnTo>
                  <a:pt x="4283" y="16373"/>
                </a:lnTo>
                <a:lnTo>
                  <a:pt x="4283" y="13913"/>
                </a:lnTo>
                <a:lnTo>
                  <a:pt x="2068" y="13913"/>
                </a:lnTo>
                <a:close/>
                <a:moveTo>
                  <a:pt x="4609" y="13913"/>
                </a:moveTo>
                <a:lnTo>
                  <a:pt x="4609" y="16373"/>
                </a:lnTo>
                <a:lnTo>
                  <a:pt x="6824" y="16373"/>
                </a:lnTo>
                <a:lnTo>
                  <a:pt x="6824" y="13913"/>
                </a:lnTo>
                <a:lnTo>
                  <a:pt x="4609" y="13913"/>
                </a:lnTo>
                <a:close/>
                <a:moveTo>
                  <a:pt x="7150" y="13913"/>
                </a:moveTo>
                <a:lnTo>
                  <a:pt x="7150" y="16373"/>
                </a:lnTo>
                <a:lnTo>
                  <a:pt x="9365" y="16373"/>
                </a:lnTo>
                <a:lnTo>
                  <a:pt x="9365" y="13913"/>
                </a:lnTo>
                <a:lnTo>
                  <a:pt x="7150" y="13913"/>
                </a:lnTo>
                <a:close/>
                <a:moveTo>
                  <a:pt x="9692" y="13913"/>
                </a:moveTo>
                <a:lnTo>
                  <a:pt x="9692" y="16373"/>
                </a:lnTo>
                <a:lnTo>
                  <a:pt x="11907" y="16373"/>
                </a:lnTo>
                <a:lnTo>
                  <a:pt x="11907" y="13913"/>
                </a:lnTo>
                <a:lnTo>
                  <a:pt x="9692" y="13913"/>
                </a:lnTo>
                <a:close/>
                <a:moveTo>
                  <a:pt x="12233" y="13913"/>
                </a:moveTo>
                <a:lnTo>
                  <a:pt x="12233" y="16373"/>
                </a:lnTo>
                <a:lnTo>
                  <a:pt x="14448" y="16373"/>
                </a:lnTo>
                <a:lnTo>
                  <a:pt x="14448" y="13913"/>
                </a:lnTo>
                <a:lnTo>
                  <a:pt x="12233" y="13913"/>
                </a:lnTo>
                <a:close/>
                <a:moveTo>
                  <a:pt x="14774" y="13913"/>
                </a:moveTo>
                <a:lnTo>
                  <a:pt x="14774" y="16373"/>
                </a:lnTo>
                <a:lnTo>
                  <a:pt x="16989" y="16373"/>
                </a:lnTo>
                <a:lnTo>
                  <a:pt x="16989" y="13913"/>
                </a:lnTo>
                <a:lnTo>
                  <a:pt x="14774" y="13913"/>
                </a:lnTo>
                <a:close/>
                <a:moveTo>
                  <a:pt x="17316" y="13913"/>
                </a:moveTo>
                <a:lnTo>
                  <a:pt x="17316" y="16373"/>
                </a:lnTo>
                <a:lnTo>
                  <a:pt x="19530" y="16373"/>
                </a:lnTo>
                <a:lnTo>
                  <a:pt x="19530" y="13913"/>
                </a:lnTo>
                <a:lnTo>
                  <a:pt x="17316" y="13913"/>
                </a:lnTo>
                <a:close/>
                <a:moveTo>
                  <a:pt x="2068" y="16735"/>
                </a:moveTo>
                <a:lnTo>
                  <a:pt x="2068" y="19195"/>
                </a:lnTo>
                <a:lnTo>
                  <a:pt x="4283" y="19195"/>
                </a:lnTo>
                <a:lnTo>
                  <a:pt x="4283" y="16735"/>
                </a:lnTo>
                <a:lnTo>
                  <a:pt x="2068" y="16735"/>
                </a:lnTo>
                <a:close/>
                <a:moveTo>
                  <a:pt x="4609" y="16735"/>
                </a:moveTo>
                <a:lnTo>
                  <a:pt x="4609" y="19195"/>
                </a:lnTo>
                <a:lnTo>
                  <a:pt x="6824" y="19195"/>
                </a:lnTo>
                <a:lnTo>
                  <a:pt x="6824" y="16735"/>
                </a:lnTo>
                <a:lnTo>
                  <a:pt x="4609" y="16735"/>
                </a:lnTo>
                <a:close/>
                <a:moveTo>
                  <a:pt x="7150" y="16735"/>
                </a:moveTo>
                <a:lnTo>
                  <a:pt x="7150" y="19195"/>
                </a:lnTo>
                <a:lnTo>
                  <a:pt x="9365" y="19195"/>
                </a:lnTo>
                <a:lnTo>
                  <a:pt x="9365" y="16735"/>
                </a:lnTo>
                <a:lnTo>
                  <a:pt x="7150" y="16735"/>
                </a:lnTo>
                <a:close/>
                <a:moveTo>
                  <a:pt x="9692" y="16735"/>
                </a:moveTo>
                <a:lnTo>
                  <a:pt x="9692" y="19195"/>
                </a:lnTo>
                <a:lnTo>
                  <a:pt x="11907" y="19195"/>
                </a:lnTo>
                <a:lnTo>
                  <a:pt x="11907" y="16735"/>
                </a:lnTo>
                <a:lnTo>
                  <a:pt x="9692" y="16735"/>
                </a:lnTo>
                <a:close/>
                <a:moveTo>
                  <a:pt x="12233" y="16735"/>
                </a:moveTo>
                <a:lnTo>
                  <a:pt x="12233" y="19195"/>
                </a:lnTo>
                <a:lnTo>
                  <a:pt x="14448" y="19195"/>
                </a:lnTo>
                <a:lnTo>
                  <a:pt x="14448" y="16735"/>
                </a:lnTo>
                <a:lnTo>
                  <a:pt x="12233" y="16735"/>
                </a:lnTo>
                <a:close/>
                <a:moveTo>
                  <a:pt x="14774" y="16735"/>
                </a:moveTo>
                <a:lnTo>
                  <a:pt x="14774" y="19195"/>
                </a:lnTo>
                <a:lnTo>
                  <a:pt x="16989" y="19195"/>
                </a:lnTo>
                <a:lnTo>
                  <a:pt x="16989" y="16735"/>
                </a:lnTo>
                <a:lnTo>
                  <a:pt x="14774" y="16735"/>
                </a:lnTo>
                <a:close/>
                <a:moveTo>
                  <a:pt x="17316" y="16735"/>
                </a:moveTo>
                <a:lnTo>
                  <a:pt x="17316" y="19195"/>
                </a:lnTo>
                <a:lnTo>
                  <a:pt x="19530" y="19195"/>
                </a:lnTo>
                <a:lnTo>
                  <a:pt x="19530" y="16735"/>
                </a:lnTo>
                <a:lnTo>
                  <a:pt x="17316" y="16735"/>
                </a:lnTo>
                <a:close/>
              </a:path>
            </a:pathLst>
          </a:custGeom>
          <a:solidFill>
            <a:schemeClr val="accent4">
              <a:satOff val="-5462"/>
              <a:lumOff val="-10823"/>
            </a:schemeClr>
          </a:solidFill>
          <a:ln w="15875" cap="rnd">
            <a:solidFill>
              <a:schemeClr val="accent1"/>
            </a:solidFill>
          </a:ln>
          <a:effectLst>
            <a:reflection stA="26000" endPos="40000" dir="5400000" sy="-100000" algn="bl" rotWithShape="0"/>
          </a:effectLst>
        </p:spPr>
        <p:txBody>
          <a:bodyPr lIns="45719" rIns="45719" anchor="ctr"/>
          <a:lstStyle/>
          <a:p>
            <a:endParaRPr/>
          </a:p>
        </p:txBody>
      </p:sp>
      <p:grpSp>
        <p:nvGrpSpPr>
          <p:cNvPr id="3" name="Group 2">
            <a:extLst>
              <a:ext uri="{FF2B5EF4-FFF2-40B4-BE49-F238E27FC236}">
                <a16:creationId xmlns:a16="http://schemas.microsoft.com/office/drawing/2014/main" id="{13901D9A-A6B8-4ADD-9599-64EB8A5C8FC1}"/>
              </a:ext>
            </a:extLst>
          </p:cNvPr>
          <p:cNvGrpSpPr/>
          <p:nvPr/>
        </p:nvGrpSpPr>
        <p:grpSpPr>
          <a:xfrm>
            <a:off x="1354863" y="1489618"/>
            <a:ext cx="1978099" cy="982332"/>
            <a:chOff x="1523341" y="2907587"/>
            <a:chExt cx="1978099" cy="982332"/>
          </a:xfrm>
        </p:grpSpPr>
        <p:sp>
          <p:nvSpPr>
            <p:cNvPr id="374" name="Postage Stamp"/>
            <p:cNvSpPr/>
            <p:nvPr/>
          </p:nvSpPr>
          <p:spPr>
            <a:xfrm>
              <a:off x="1523341" y="2907587"/>
              <a:ext cx="1978099" cy="982332"/>
            </a:xfrm>
            <a:custGeom>
              <a:avLst/>
              <a:gdLst/>
              <a:ahLst/>
              <a:cxnLst>
                <a:cxn ang="0">
                  <a:pos x="wd2" y="hd2"/>
                </a:cxn>
                <a:cxn ang="5400000">
                  <a:pos x="wd2" y="hd2"/>
                </a:cxn>
                <a:cxn ang="10800000">
                  <a:pos x="wd2" y="hd2"/>
                </a:cxn>
                <a:cxn ang="16200000">
                  <a:pos x="wd2" y="hd2"/>
                </a:cxn>
              </a:cxnLst>
              <a:rect l="0" t="0" r="r" b="b"/>
              <a:pathLst>
                <a:path w="21600" h="21600" extrusionOk="0">
                  <a:moveTo>
                    <a:pt x="600" y="0"/>
                  </a:moveTo>
                  <a:cubicBezTo>
                    <a:pt x="600" y="371"/>
                    <a:pt x="330" y="675"/>
                    <a:pt x="0" y="675"/>
                  </a:cubicBezTo>
                  <a:lnTo>
                    <a:pt x="0" y="2026"/>
                  </a:lnTo>
                  <a:cubicBezTo>
                    <a:pt x="330" y="2026"/>
                    <a:pt x="600" y="2330"/>
                    <a:pt x="600" y="2700"/>
                  </a:cubicBezTo>
                  <a:cubicBezTo>
                    <a:pt x="600" y="3071"/>
                    <a:pt x="330" y="3375"/>
                    <a:pt x="0" y="3375"/>
                  </a:cubicBezTo>
                  <a:lnTo>
                    <a:pt x="0" y="4724"/>
                  </a:lnTo>
                  <a:cubicBezTo>
                    <a:pt x="330" y="4724"/>
                    <a:pt x="600" y="5030"/>
                    <a:pt x="600" y="5401"/>
                  </a:cubicBezTo>
                  <a:cubicBezTo>
                    <a:pt x="600" y="5772"/>
                    <a:pt x="330" y="6076"/>
                    <a:pt x="0" y="6076"/>
                  </a:cubicBezTo>
                  <a:lnTo>
                    <a:pt x="0" y="7425"/>
                  </a:lnTo>
                  <a:cubicBezTo>
                    <a:pt x="330" y="7425"/>
                    <a:pt x="600" y="7729"/>
                    <a:pt x="600" y="8100"/>
                  </a:cubicBezTo>
                  <a:cubicBezTo>
                    <a:pt x="600" y="8470"/>
                    <a:pt x="330" y="8776"/>
                    <a:pt x="0" y="8776"/>
                  </a:cubicBezTo>
                  <a:lnTo>
                    <a:pt x="0" y="10125"/>
                  </a:lnTo>
                  <a:cubicBezTo>
                    <a:pt x="330" y="10125"/>
                    <a:pt x="600" y="10429"/>
                    <a:pt x="600" y="10800"/>
                  </a:cubicBezTo>
                  <a:cubicBezTo>
                    <a:pt x="600" y="11171"/>
                    <a:pt x="330" y="11475"/>
                    <a:pt x="0" y="11475"/>
                  </a:cubicBezTo>
                  <a:lnTo>
                    <a:pt x="0" y="12826"/>
                  </a:lnTo>
                  <a:cubicBezTo>
                    <a:pt x="330" y="12826"/>
                    <a:pt x="600" y="13130"/>
                    <a:pt x="600" y="13500"/>
                  </a:cubicBezTo>
                  <a:cubicBezTo>
                    <a:pt x="600" y="13871"/>
                    <a:pt x="330" y="14175"/>
                    <a:pt x="0" y="14175"/>
                  </a:cubicBezTo>
                  <a:lnTo>
                    <a:pt x="0" y="15526"/>
                  </a:lnTo>
                  <a:cubicBezTo>
                    <a:pt x="330" y="15526"/>
                    <a:pt x="600" y="15830"/>
                    <a:pt x="600" y="16201"/>
                  </a:cubicBezTo>
                  <a:cubicBezTo>
                    <a:pt x="600" y="16572"/>
                    <a:pt x="330" y="16876"/>
                    <a:pt x="0" y="16876"/>
                  </a:cubicBezTo>
                  <a:lnTo>
                    <a:pt x="0" y="18225"/>
                  </a:lnTo>
                  <a:cubicBezTo>
                    <a:pt x="330" y="18225"/>
                    <a:pt x="600" y="18530"/>
                    <a:pt x="600" y="18901"/>
                  </a:cubicBezTo>
                  <a:cubicBezTo>
                    <a:pt x="600" y="19272"/>
                    <a:pt x="330" y="19576"/>
                    <a:pt x="0" y="19576"/>
                  </a:cubicBezTo>
                  <a:lnTo>
                    <a:pt x="0" y="20925"/>
                  </a:lnTo>
                  <a:cubicBezTo>
                    <a:pt x="330" y="20925"/>
                    <a:pt x="600" y="21229"/>
                    <a:pt x="600" y="21600"/>
                  </a:cubicBezTo>
                  <a:lnTo>
                    <a:pt x="1799" y="21600"/>
                  </a:lnTo>
                  <a:cubicBezTo>
                    <a:pt x="1799" y="21229"/>
                    <a:pt x="2068" y="20925"/>
                    <a:pt x="2398" y="20925"/>
                  </a:cubicBezTo>
                  <a:cubicBezTo>
                    <a:pt x="2728" y="20925"/>
                    <a:pt x="2999" y="21229"/>
                    <a:pt x="2999" y="21600"/>
                  </a:cubicBezTo>
                  <a:lnTo>
                    <a:pt x="4198" y="21600"/>
                  </a:lnTo>
                  <a:cubicBezTo>
                    <a:pt x="4198" y="21229"/>
                    <a:pt x="4468" y="20925"/>
                    <a:pt x="4798" y="20925"/>
                  </a:cubicBezTo>
                  <a:cubicBezTo>
                    <a:pt x="5128" y="20925"/>
                    <a:pt x="5397" y="21229"/>
                    <a:pt x="5397" y="21600"/>
                  </a:cubicBezTo>
                  <a:lnTo>
                    <a:pt x="6598" y="21600"/>
                  </a:lnTo>
                  <a:cubicBezTo>
                    <a:pt x="6598" y="21229"/>
                    <a:pt x="6868" y="20925"/>
                    <a:pt x="7198" y="20925"/>
                  </a:cubicBezTo>
                  <a:cubicBezTo>
                    <a:pt x="7527" y="20925"/>
                    <a:pt x="7797" y="21229"/>
                    <a:pt x="7797" y="21600"/>
                  </a:cubicBezTo>
                  <a:lnTo>
                    <a:pt x="8998" y="21600"/>
                  </a:lnTo>
                  <a:cubicBezTo>
                    <a:pt x="8998" y="21229"/>
                    <a:pt x="9268" y="20925"/>
                    <a:pt x="9598" y="20925"/>
                  </a:cubicBezTo>
                  <a:cubicBezTo>
                    <a:pt x="9927" y="20925"/>
                    <a:pt x="10197" y="21229"/>
                    <a:pt x="10197" y="21600"/>
                  </a:cubicBezTo>
                  <a:lnTo>
                    <a:pt x="11396" y="21600"/>
                  </a:lnTo>
                  <a:cubicBezTo>
                    <a:pt x="11396" y="21229"/>
                    <a:pt x="11668" y="20925"/>
                    <a:pt x="11997" y="20925"/>
                  </a:cubicBezTo>
                  <a:cubicBezTo>
                    <a:pt x="12327" y="20925"/>
                    <a:pt x="12597" y="21229"/>
                    <a:pt x="12597" y="21600"/>
                  </a:cubicBezTo>
                  <a:lnTo>
                    <a:pt x="13796" y="21600"/>
                  </a:lnTo>
                  <a:cubicBezTo>
                    <a:pt x="13796" y="21229"/>
                    <a:pt x="14066" y="20925"/>
                    <a:pt x="14395" y="20925"/>
                  </a:cubicBezTo>
                  <a:cubicBezTo>
                    <a:pt x="14725" y="20925"/>
                    <a:pt x="14997" y="21229"/>
                    <a:pt x="14997" y="21600"/>
                  </a:cubicBezTo>
                  <a:lnTo>
                    <a:pt x="16196" y="21600"/>
                  </a:lnTo>
                  <a:cubicBezTo>
                    <a:pt x="16196" y="21229"/>
                    <a:pt x="16466" y="20925"/>
                    <a:pt x="16795" y="20925"/>
                  </a:cubicBezTo>
                  <a:cubicBezTo>
                    <a:pt x="17125" y="20925"/>
                    <a:pt x="17395" y="21229"/>
                    <a:pt x="17395" y="21600"/>
                  </a:cubicBezTo>
                  <a:lnTo>
                    <a:pt x="18596" y="21600"/>
                  </a:lnTo>
                  <a:cubicBezTo>
                    <a:pt x="18596" y="21229"/>
                    <a:pt x="18865" y="20925"/>
                    <a:pt x="19195" y="20925"/>
                  </a:cubicBezTo>
                  <a:cubicBezTo>
                    <a:pt x="19525" y="20925"/>
                    <a:pt x="19795" y="21229"/>
                    <a:pt x="19795" y="21600"/>
                  </a:cubicBezTo>
                  <a:lnTo>
                    <a:pt x="20995" y="21600"/>
                  </a:lnTo>
                  <a:cubicBezTo>
                    <a:pt x="21001" y="21229"/>
                    <a:pt x="21270" y="20925"/>
                    <a:pt x="21600" y="20925"/>
                  </a:cubicBezTo>
                  <a:lnTo>
                    <a:pt x="21600" y="19576"/>
                  </a:lnTo>
                  <a:cubicBezTo>
                    <a:pt x="21270" y="19576"/>
                    <a:pt x="21000" y="19272"/>
                    <a:pt x="21000" y="18901"/>
                  </a:cubicBezTo>
                  <a:cubicBezTo>
                    <a:pt x="21000" y="18530"/>
                    <a:pt x="21270" y="18225"/>
                    <a:pt x="21600" y="18225"/>
                  </a:cubicBezTo>
                  <a:lnTo>
                    <a:pt x="21600" y="16876"/>
                  </a:lnTo>
                  <a:cubicBezTo>
                    <a:pt x="21270" y="16876"/>
                    <a:pt x="21000" y="16572"/>
                    <a:pt x="21000" y="16201"/>
                  </a:cubicBezTo>
                  <a:cubicBezTo>
                    <a:pt x="21000" y="15830"/>
                    <a:pt x="21270" y="15526"/>
                    <a:pt x="21600" y="15526"/>
                  </a:cubicBezTo>
                  <a:lnTo>
                    <a:pt x="21600" y="14175"/>
                  </a:lnTo>
                  <a:cubicBezTo>
                    <a:pt x="21270" y="14175"/>
                    <a:pt x="21000" y="13871"/>
                    <a:pt x="21000" y="13500"/>
                  </a:cubicBezTo>
                  <a:cubicBezTo>
                    <a:pt x="21000" y="13130"/>
                    <a:pt x="21270" y="12826"/>
                    <a:pt x="21600" y="12826"/>
                  </a:cubicBezTo>
                  <a:lnTo>
                    <a:pt x="21600" y="11475"/>
                  </a:lnTo>
                  <a:cubicBezTo>
                    <a:pt x="21270" y="11475"/>
                    <a:pt x="21000" y="11171"/>
                    <a:pt x="21000" y="10800"/>
                  </a:cubicBezTo>
                  <a:cubicBezTo>
                    <a:pt x="21000" y="10429"/>
                    <a:pt x="21270" y="10125"/>
                    <a:pt x="21600" y="10125"/>
                  </a:cubicBezTo>
                  <a:lnTo>
                    <a:pt x="21600" y="8776"/>
                  </a:lnTo>
                  <a:cubicBezTo>
                    <a:pt x="21270" y="8776"/>
                    <a:pt x="21000" y="8470"/>
                    <a:pt x="21000" y="8100"/>
                  </a:cubicBezTo>
                  <a:cubicBezTo>
                    <a:pt x="21000" y="7729"/>
                    <a:pt x="21270" y="7425"/>
                    <a:pt x="21600" y="7425"/>
                  </a:cubicBezTo>
                  <a:lnTo>
                    <a:pt x="21600" y="6076"/>
                  </a:lnTo>
                  <a:cubicBezTo>
                    <a:pt x="21270" y="6076"/>
                    <a:pt x="21000" y="5772"/>
                    <a:pt x="21000" y="5401"/>
                  </a:cubicBezTo>
                  <a:cubicBezTo>
                    <a:pt x="21000" y="5030"/>
                    <a:pt x="21270" y="4724"/>
                    <a:pt x="21600" y="4724"/>
                  </a:cubicBezTo>
                  <a:lnTo>
                    <a:pt x="21600" y="3375"/>
                  </a:lnTo>
                  <a:cubicBezTo>
                    <a:pt x="21270" y="3375"/>
                    <a:pt x="21000" y="3071"/>
                    <a:pt x="21000" y="2700"/>
                  </a:cubicBezTo>
                  <a:cubicBezTo>
                    <a:pt x="21000" y="2330"/>
                    <a:pt x="21270" y="2026"/>
                    <a:pt x="21600" y="2026"/>
                  </a:cubicBezTo>
                  <a:lnTo>
                    <a:pt x="21600" y="675"/>
                  </a:lnTo>
                  <a:cubicBezTo>
                    <a:pt x="21270" y="675"/>
                    <a:pt x="21000" y="371"/>
                    <a:pt x="21000" y="0"/>
                  </a:cubicBezTo>
                  <a:lnTo>
                    <a:pt x="19800" y="0"/>
                  </a:lnTo>
                  <a:cubicBezTo>
                    <a:pt x="19800" y="371"/>
                    <a:pt x="19530" y="675"/>
                    <a:pt x="19200" y="675"/>
                  </a:cubicBezTo>
                  <a:cubicBezTo>
                    <a:pt x="18871" y="675"/>
                    <a:pt x="18601" y="371"/>
                    <a:pt x="18601" y="0"/>
                  </a:cubicBezTo>
                  <a:lnTo>
                    <a:pt x="17402" y="0"/>
                  </a:lnTo>
                  <a:cubicBezTo>
                    <a:pt x="17402" y="371"/>
                    <a:pt x="17130" y="675"/>
                    <a:pt x="16800" y="675"/>
                  </a:cubicBezTo>
                  <a:cubicBezTo>
                    <a:pt x="16471" y="675"/>
                    <a:pt x="16201" y="371"/>
                    <a:pt x="16201" y="0"/>
                  </a:cubicBezTo>
                  <a:lnTo>
                    <a:pt x="15002" y="0"/>
                  </a:lnTo>
                  <a:cubicBezTo>
                    <a:pt x="15002" y="371"/>
                    <a:pt x="14732" y="675"/>
                    <a:pt x="14402" y="675"/>
                  </a:cubicBezTo>
                  <a:cubicBezTo>
                    <a:pt x="14073" y="675"/>
                    <a:pt x="13801" y="371"/>
                    <a:pt x="13801" y="0"/>
                  </a:cubicBezTo>
                  <a:lnTo>
                    <a:pt x="12602" y="0"/>
                  </a:lnTo>
                  <a:cubicBezTo>
                    <a:pt x="12602" y="371"/>
                    <a:pt x="12332" y="675"/>
                    <a:pt x="12002" y="675"/>
                  </a:cubicBezTo>
                  <a:cubicBezTo>
                    <a:pt x="11673" y="675"/>
                    <a:pt x="11403" y="371"/>
                    <a:pt x="11403" y="0"/>
                  </a:cubicBezTo>
                  <a:lnTo>
                    <a:pt x="10197" y="0"/>
                  </a:lnTo>
                  <a:cubicBezTo>
                    <a:pt x="10197" y="371"/>
                    <a:pt x="9927" y="675"/>
                    <a:pt x="9598" y="675"/>
                  </a:cubicBezTo>
                  <a:cubicBezTo>
                    <a:pt x="9268" y="675"/>
                    <a:pt x="8998" y="371"/>
                    <a:pt x="8998" y="0"/>
                  </a:cubicBezTo>
                  <a:lnTo>
                    <a:pt x="7797" y="0"/>
                  </a:lnTo>
                  <a:cubicBezTo>
                    <a:pt x="7797" y="371"/>
                    <a:pt x="7527" y="675"/>
                    <a:pt x="7198" y="675"/>
                  </a:cubicBezTo>
                  <a:cubicBezTo>
                    <a:pt x="6868" y="675"/>
                    <a:pt x="6598" y="371"/>
                    <a:pt x="6598" y="0"/>
                  </a:cubicBezTo>
                  <a:lnTo>
                    <a:pt x="5397" y="0"/>
                  </a:lnTo>
                  <a:cubicBezTo>
                    <a:pt x="5397" y="371"/>
                    <a:pt x="5128" y="675"/>
                    <a:pt x="4798" y="675"/>
                  </a:cubicBezTo>
                  <a:cubicBezTo>
                    <a:pt x="4468" y="675"/>
                    <a:pt x="4198" y="371"/>
                    <a:pt x="4198" y="0"/>
                  </a:cubicBezTo>
                  <a:lnTo>
                    <a:pt x="2999" y="0"/>
                  </a:lnTo>
                  <a:cubicBezTo>
                    <a:pt x="2999" y="371"/>
                    <a:pt x="2728" y="675"/>
                    <a:pt x="2398" y="675"/>
                  </a:cubicBezTo>
                  <a:cubicBezTo>
                    <a:pt x="2068" y="675"/>
                    <a:pt x="1799" y="371"/>
                    <a:pt x="1799" y="0"/>
                  </a:cubicBezTo>
                  <a:lnTo>
                    <a:pt x="600" y="0"/>
                  </a:lnTo>
                  <a:close/>
                  <a:moveTo>
                    <a:pt x="2155" y="2421"/>
                  </a:moveTo>
                  <a:lnTo>
                    <a:pt x="19438" y="2421"/>
                  </a:lnTo>
                  <a:lnTo>
                    <a:pt x="19438" y="19167"/>
                  </a:lnTo>
                  <a:lnTo>
                    <a:pt x="2155" y="19167"/>
                  </a:lnTo>
                  <a:lnTo>
                    <a:pt x="2155" y="2421"/>
                  </a:lnTo>
                  <a:close/>
                </a:path>
              </a:pathLst>
            </a:custGeom>
            <a:solidFill>
              <a:schemeClr val="accent4">
                <a:satOff val="-5462"/>
                <a:lumOff val="-10823"/>
              </a:schemeClr>
            </a:solidFill>
            <a:ln w="15875" cap="rnd">
              <a:solidFill>
                <a:schemeClr val="accent1"/>
              </a:solidFill>
            </a:ln>
            <a:effectLst>
              <a:reflection stA="26000" endPos="40000" dir="5400000" sy="-100000" algn="bl" rotWithShape="0"/>
            </a:effectLst>
          </p:spPr>
          <p:txBody>
            <a:bodyPr lIns="45719" rIns="45719" anchor="ctr"/>
            <a:lstStyle/>
            <a:p>
              <a:endParaRPr/>
            </a:p>
          </p:txBody>
        </p:sp>
        <p:sp>
          <p:nvSpPr>
            <p:cNvPr id="376" name="Permission"/>
            <p:cNvSpPr txBox="1"/>
            <p:nvPr/>
          </p:nvSpPr>
          <p:spPr>
            <a:xfrm>
              <a:off x="1767315" y="3198698"/>
              <a:ext cx="149015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atin typeface="Arial"/>
                  <a:ea typeface="Arial"/>
                  <a:cs typeface="Arial"/>
                  <a:sym typeface="Arial"/>
                </a:defRPr>
              </a:lvl1pPr>
            </a:lstStyle>
            <a:p>
              <a:r>
                <a:rPr spc="100" dirty="0">
                  <a:solidFill>
                    <a:schemeClr val="tx1">
                      <a:lumMod val="85000"/>
                      <a:lumOff val="15000"/>
                    </a:schemeClr>
                  </a:solidFill>
                </a:rPr>
                <a:t>Permission</a:t>
              </a:r>
            </a:p>
          </p:txBody>
        </p:sp>
      </p:grpSp>
      <p:sp>
        <p:nvSpPr>
          <p:cNvPr id="377" name="Any local unit or other subordinate unit of the DAV Auxiliary, desires a fundraising drive or activity in the territory of more than one chapter, the unit, before asking for the required approval, shall give written notice of intention to ask such approv"/>
          <p:cNvSpPr txBox="1"/>
          <p:nvPr/>
        </p:nvSpPr>
        <p:spPr>
          <a:xfrm>
            <a:off x="1320422" y="2862438"/>
            <a:ext cx="7484531" cy="3570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solidFill>
                  <a:srgbClr val="2F2A2B"/>
                </a:solidFill>
                <a:latin typeface="Arial"/>
                <a:ea typeface="Arial"/>
                <a:cs typeface="Arial"/>
                <a:sym typeface="Arial"/>
              </a:defRPr>
            </a:lvl1pPr>
          </a:lstStyle>
          <a:p>
            <a:r>
              <a:rPr sz="2200" spc="100" dirty="0">
                <a:solidFill>
                  <a:schemeClr val="tx1">
                    <a:lumMod val="85000"/>
                    <a:lumOff val="15000"/>
                  </a:schemeClr>
                </a:solidFill>
              </a:rPr>
              <a:t>Any local </a:t>
            </a:r>
            <a:r>
              <a:rPr lang="en-US" sz="2200" spc="100" dirty="0">
                <a:solidFill>
                  <a:schemeClr val="tx1">
                    <a:lumMod val="85000"/>
                    <a:lumOff val="15000"/>
                  </a:schemeClr>
                </a:solidFill>
              </a:rPr>
              <a:t>Chapter, U</a:t>
            </a:r>
            <a:r>
              <a:rPr sz="2200" spc="100" dirty="0">
                <a:solidFill>
                  <a:schemeClr val="tx1">
                    <a:lumMod val="85000"/>
                    <a:lumOff val="15000"/>
                  </a:schemeClr>
                </a:solidFill>
              </a:rPr>
              <a:t>nit or other subordinate unit of the DAV Auxiliary, </a:t>
            </a:r>
            <a:r>
              <a:rPr lang="en-US" sz="2200" spc="100" dirty="0">
                <a:solidFill>
                  <a:schemeClr val="tx1">
                    <a:lumMod val="85000"/>
                    <a:lumOff val="15000"/>
                  </a:schemeClr>
                </a:solidFill>
              </a:rPr>
              <a:t>that </a:t>
            </a:r>
            <a:r>
              <a:rPr sz="2200" spc="100" dirty="0">
                <a:solidFill>
                  <a:schemeClr val="tx1">
                    <a:lumMod val="85000"/>
                    <a:lumOff val="15000"/>
                  </a:schemeClr>
                </a:solidFill>
              </a:rPr>
              <a:t>desires a fundraising drive or activity in the territory of more than one </a:t>
            </a:r>
            <a:r>
              <a:rPr lang="en-US" sz="2200" spc="100" dirty="0">
                <a:solidFill>
                  <a:schemeClr val="tx1">
                    <a:lumMod val="85000"/>
                    <a:lumOff val="15000"/>
                  </a:schemeClr>
                </a:solidFill>
              </a:rPr>
              <a:t>C</a:t>
            </a:r>
            <a:r>
              <a:rPr sz="2200" spc="100" dirty="0">
                <a:solidFill>
                  <a:schemeClr val="tx1">
                    <a:lumMod val="85000"/>
                    <a:lumOff val="15000"/>
                  </a:schemeClr>
                </a:solidFill>
              </a:rPr>
              <a:t>hapter, before asking for the required approval, shall give written notice of intention to ask such approval, with reasonably detailed info about the proposed drive or activity, to all </a:t>
            </a:r>
            <a:r>
              <a:rPr lang="en-US" sz="2200" spc="100" dirty="0">
                <a:solidFill>
                  <a:schemeClr val="tx1">
                    <a:lumMod val="85000"/>
                    <a:lumOff val="15000"/>
                  </a:schemeClr>
                </a:solidFill>
              </a:rPr>
              <a:t>C</a:t>
            </a:r>
            <a:r>
              <a:rPr sz="2200" spc="100" dirty="0">
                <a:solidFill>
                  <a:schemeClr val="tx1">
                    <a:lumMod val="85000"/>
                    <a:lumOff val="15000"/>
                  </a:schemeClr>
                </a:solidFill>
              </a:rPr>
              <a:t>hapters concerned</a:t>
            </a:r>
            <a:r>
              <a:rPr lang="en-US" sz="2200" spc="100" dirty="0">
                <a:solidFill>
                  <a:schemeClr val="tx1">
                    <a:lumMod val="85000"/>
                    <a:lumOff val="15000"/>
                  </a:schemeClr>
                </a:solidFill>
              </a:rPr>
              <a:t> </a:t>
            </a:r>
            <a:r>
              <a:rPr lang="en-US" sz="2200" spc="100" dirty="0"/>
              <a:t>NLT two weeks before seeking approval, and all such chapters shall have the right to protest, promptly to the Department.</a:t>
            </a:r>
          </a:p>
          <a:p>
            <a:r>
              <a:rPr sz="2200" spc="100" dirty="0">
                <a:solidFill>
                  <a:schemeClr val="tx1">
                    <a:lumMod val="85000"/>
                    <a:lumOff val="15000"/>
                  </a:schemeClr>
                </a:solidFill>
              </a:rPr>
              <a:t>.</a:t>
            </a:r>
          </a:p>
        </p:txBody>
      </p:sp>
      <p:sp>
        <p:nvSpPr>
          <p:cNvPr id="2" name="Slide Number Placeholder 1">
            <a:extLst>
              <a:ext uri="{FF2B5EF4-FFF2-40B4-BE49-F238E27FC236}">
                <a16:creationId xmlns:a16="http://schemas.microsoft.com/office/drawing/2014/main" id="{9A44D3FB-BCD4-45F9-A143-4DF38FE12AD3}"/>
              </a:ext>
            </a:extLst>
          </p:cNvPr>
          <p:cNvSpPr>
            <a:spLocks noGrp="1"/>
          </p:cNvSpPr>
          <p:nvPr>
            <p:ph type="sldNum" sz="quarter" idx="2"/>
          </p:nvPr>
        </p:nvSpPr>
        <p:spPr>
          <a:xfrm>
            <a:off x="11920194" y="6626859"/>
            <a:ext cx="231141" cy="231141"/>
          </a:xfrm>
        </p:spPr>
        <p:txBody>
          <a:bodyPr/>
          <a:lstStyle/>
          <a:p>
            <a:fld id="{86CB4B4D-7CA3-9044-876B-883B54F8677D}" type="slidenum">
              <a:rPr lang="en-US" smtClean="0"/>
              <a:t>14</a:t>
            </a:fld>
            <a:endParaRPr lang="en-US" dirty="0"/>
          </a:p>
        </p:txBody>
      </p:sp>
      <p:pic>
        <p:nvPicPr>
          <p:cNvPr id="26" name="Picture 2" descr="See the source image">
            <a:extLst>
              <a:ext uri="{FF2B5EF4-FFF2-40B4-BE49-F238E27FC236}">
                <a16:creationId xmlns:a16="http://schemas.microsoft.com/office/drawing/2014/main" id="{394BCB6B-D418-4DBB-A163-EDDC2A283F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7100" y="726815"/>
            <a:ext cx="4105813" cy="20609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F1A24B5-BFF3-4EC5-ACD2-0D94AC55EA0E}"/>
              </a:ext>
            </a:extLst>
          </p:cNvPr>
          <p:cNvSpPr/>
          <p:nvPr/>
        </p:nvSpPr>
        <p:spPr>
          <a:xfrm>
            <a:off x="8793300" y="2990799"/>
            <a:ext cx="3242464" cy="3476682"/>
          </a:xfrm>
          <a:prstGeom prst="roundRect">
            <a:avLst/>
          </a:prstGeom>
          <a:solidFill>
            <a:srgbClr val="FFFFFF"/>
          </a:solidFill>
          <a:ln w="15875" cap="rnd">
            <a:solidFill>
              <a:schemeClr val="accent1"/>
            </a:solidFill>
            <a:prstDash val="solid"/>
            <a:round/>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000" b="0" i="0" u="none" strike="noStrike" cap="none" spc="100" normalizeH="0" dirty="0">
                <a:ln>
                  <a:noFill/>
                </a:ln>
                <a:solidFill>
                  <a:srgbClr val="000000"/>
                </a:solidFill>
                <a:effectLst/>
                <a:uFillTx/>
                <a:latin typeface="Arial" panose="020B0604020202020204" pitchFamily="34" charset="0"/>
                <a:cs typeface="Arial" panose="020B0604020202020204" pitchFamily="34" charset="0"/>
                <a:sym typeface="Corbel"/>
              </a:rPr>
              <a:t>NLT 2 weeks prior to each fundraising activity you must give notice to the Dept. SCV, on the form provided by the Department, and written approval of other Chapters if outside your area!</a:t>
            </a:r>
          </a:p>
        </p:txBody>
      </p:sp>
      <p:sp>
        <p:nvSpPr>
          <p:cNvPr id="31" name="Chesapeake">
            <a:extLst>
              <a:ext uri="{FF2B5EF4-FFF2-40B4-BE49-F238E27FC236}">
                <a16:creationId xmlns:a16="http://schemas.microsoft.com/office/drawing/2014/main" id="{FBE7FA65-4C29-4354-AB29-487228E63C9C}"/>
              </a:ext>
            </a:extLst>
          </p:cNvPr>
          <p:cNvSpPr txBox="1"/>
          <p:nvPr/>
        </p:nvSpPr>
        <p:spPr>
          <a:xfrm>
            <a:off x="6387445" y="2235270"/>
            <a:ext cx="98680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rPr dirty="0">
                <a:solidFill>
                  <a:schemeClr val="accent3">
                    <a:lumMod val="50000"/>
                  </a:schemeClr>
                </a:solidFill>
                <a:latin typeface="Arial" panose="020B0604020202020204" pitchFamily="34" charset="0"/>
                <a:cs typeface="Arial" panose="020B0604020202020204" pitchFamily="34" charset="0"/>
              </a:rPr>
              <a:t>Chesapeake</a:t>
            </a:r>
          </a:p>
        </p:txBody>
      </p:sp>
      <p:sp>
        <p:nvSpPr>
          <p:cNvPr id="32" name="Gloucester">
            <a:extLst>
              <a:ext uri="{FF2B5EF4-FFF2-40B4-BE49-F238E27FC236}">
                <a16:creationId xmlns:a16="http://schemas.microsoft.com/office/drawing/2014/main" id="{D9565EFD-5E4E-4743-8284-69222F72B941}"/>
              </a:ext>
            </a:extLst>
          </p:cNvPr>
          <p:cNvSpPr txBox="1"/>
          <p:nvPr/>
        </p:nvSpPr>
        <p:spPr>
          <a:xfrm>
            <a:off x="4915477" y="2128031"/>
            <a:ext cx="102814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rPr lang="en-US" dirty="0">
                <a:solidFill>
                  <a:schemeClr val="accent3">
                    <a:lumMod val="50000"/>
                  </a:schemeClr>
                </a:solidFill>
                <a:latin typeface="Arial" panose="020B0604020202020204" pitchFamily="34" charset="0"/>
                <a:cs typeface="Arial" panose="020B0604020202020204" pitchFamily="34" charset="0"/>
              </a:rPr>
              <a:t>Roanoke</a:t>
            </a:r>
            <a:endParaRPr dirty="0">
              <a:solidFill>
                <a:schemeClr val="accent3">
                  <a:lumMod val="50000"/>
                </a:schemeClr>
              </a:solidFill>
              <a:latin typeface="Arial" panose="020B0604020202020204" pitchFamily="34" charset="0"/>
              <a:cs typeface="Arial" panose="020B0604020202020204" pitchFamily="34" charset="0"/>
            </a:endParaRPr>
          </a:p>
        </p:txBody>
      </p:sp>
      <p:sp>
        <p:nvSpPr>
          <p:cNvPr id="34" name="Gloucester">
            <a:extLst>
              <a:ext uri="{FF2B5EF4-FFF2-40B4-BE49-F238E27FC236}">
                <a16:creationId xmlns:a16="http://schemas.microsoft.com/office/drawing/2014/main" id="{B40A4858-218F-42BF-AE5C-7C169522D9F7}"/>
              </a:ext>
            </a:extLst>
          </p:cNvPr>
          <p:cNvSpPr txBox="1"/>
          <p:nvPr/>
        </p:nvSpPr>
        <p:spPr>
          <a:xfrm>
            <a:off x="6003989" y="1682800"/>
            <a:ext cx="102814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rPr lang="en-US" dirty="0">
                <a:solidFill>
                  <a:schemeClr val="accent3">
                    <a:lumMod val="50000"/>
                  </a:schemeClr>
                </a:solidFill>
                <a:latin typeface="Arial" panose="020B0604020202020204" pitchFamily="34" charset="0"/>
                <a:cs typeface="Arial" panose="020B0604020202020204" pitchFamily="34" charset="0"/>
              </a:rPr>
              <a:t>Richmond</a:t>
            </a:r>
            <a:endParaRPr dirty="0">
              <a:solidFill>
                <a:schemeClr val="accent3">
                  <a:lumMod val="50000"/>
                </a:schemeClr>
              </a:solidFill>
              <a:latin typeface="Arial" panose="020B0604020202020204" pitchFamily="34" charset="0"/>
              <a:cs typeface="Arial" panose="020B0604020202020204" pitchFamily="34" charset="0"/>
            </a:endParaRPr>
          </a:p>
        </p:txBody>
      </p:sp>
      <p:sp>
        <p:nvSpPr>
          <p:cNvPr id="35" name="Gloucester">
            <a:extLst>
              <a:ext uri="{FF2B5EF4-FFF2-40B4-BE49-F238E27FC236}">
                <a16:creationId xmlns:a16="http://schemas.microsoft.com/office/drawing/2014/main" id="{618822FB-755B-4EDE-9F79-5254E7EDEB4B}"/>
              </a:ext>
            </a:extLst>
          </p:cNvPr>
          <p:cNvSpPr txBox="1"/>
          <p:nvPr/>
        </p:nvSpPr>
        <p:spPr>
          <a:xfrm>
            <a:off x="6112395" y="1101533"/>
            <a:ext cx="102814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rPr lang="en-US" dirty="0">
                <a:solidFill>
                  <a:schemeClr val="accent3">
                    <a:lumMod val="50000"/>
                  </a:schemeClr>
                </a:solidFill>
                <a:latin typeface="Arial" panose="020B0604020202020204" pitchFamily="34" charset="0"/>
                <a:cs typeface="Arial" panose="020B0604020202020204" pitchFamily="34" charset="0"/>
              </a:rPr>
              <a:t>Fairfax</a:t>
            </a:r>
            <a:endParaRPr dirty="0">
              <a:solidFill>
                <a:schemeClr val="accent3">
                  <a:lumMod val="50000"/>
                </a:schemeClr>
              </a:solidFill>
              <a:latin typeface="Arial" panose="020B0604020202020204" pitchFamily="34" charset="0"/>
              <a:cs typeface="Arial" panose="020B0604020202020204" pitchFamily="34" charset="0"/>
            </a:endParaRPr>
          </a:p>
        </p:txBody>
      </p:sp>
      <p:sp>
        <p:nvSpPr>
          <p:cNvPr id="36" name="Gloucester">
            <a:extLst>
              <a:ext uri="{FF2B5EF4-FFF2-40B4-BE49-F238E27FC236}">
                <a16:creationId xmlns:a16="http://schemas.microsoft.com/office/drawing/2014/main" id="{9699A8B6-5BB0-4EC1-AA40-0E9BE67C0CD6}"/>
              </a:ext>
            </a:extLst>
          </p:cNvPr>
          <p:cNvSpPr txBox="1"/>
          <p:nvPr/>
        </p:nvSpPr>
        <p:spPr>
          <a:xfrm>
            <a:off x="7388601" y="2381045"/>
            <a:ext cx="102814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rPr lang="en-US" dirty="0" err="1">
                <a:solidFill>
                  <a:schemeClr val="accent3">
                    <a:lumMod val="50000"/>
                  </a:schemeClr>
                </a:solidFill>
                <a:latin typeface="Arial" panose="020B0604020202020204" pitchFamily="34" charset="0"/>
                <a:cs typeface="Arial" panose="020B0604020202020204" pitchFamily="34" charset="0"/>
              </a:rPr>
              <a:t>Va</a:t>
            </a:r>
            <a:r>
              <a:rPr lang="en-US" dirty="0">
                <a:solidFill>
                  <a:schemeClr val="accent3">
                    <a:lumMod val="50000"/>
                  </a:schemeClr>
                </a:solidFill>
                <a:latin typeface="Arial" panose="020B0604020202020204" pitchFamily="34" charset="0"/>
                <a:cs typeface="Arial" panose="020B0604020202020204" pitchFamily="34" charset="0"/>
              </a:rPr>
              <a:t> Beach</a:t>
            </a:r>
            <a:endParaRPr dirty="0">
              <a:solidFill>
                <a:schemeClr val="accent3">
                  <a:lumMod val="50000"/>
                </a:schemeClr>
              </a:solidFill>
              <a:latin typeface="Arial" panose="020B0604020202020204" pitchFamily="34" charset="0"/>
              <a:cs typeface="Arial" panose="020B0604020202020204" pitchFamily="34" charset="0"/>
            </a:endParaRPr>
          </a:p>
        </p:txBody>
      </p:sp>
      <p:sp>
        <p:nvSpPr>
          <p:cNvPr id="37" name="Gloucester">
            <a:extLst>
              <a:ext uri="{FF2B5EF4-FFF2-40B4-BE49-F238E27FC236}">
                <a16:creationId xmlns:a16="http://schemas.microsoft.com/office/drawing/2014/main" id="{D6253951-B621-4835-B5F5-C65FA2AE2A33}"/>
              </a:ext>
            </a:extLst>
          </p:cNvPr>
          <p:cNvSpPr txBox="1"/>
          <p:nvPr/>
        </p:nvSpPr>
        <p:spPr>
          <a:xfrm>
            <a:off x="7032129" y="2026638"/>
            <a:ext cx="102814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rPr lang="en-US" dirty="0">
                <a:solidFill>
                  <a:schemeClr val="accent3">
                    <a:lumMod val="50000"/>
                  </a:schemeClr>
                </a:solidFill>
                <a:latin typeface="Arial" panose="020B0604020202020204" pitchFamily="34" charset="0"/>
                <a:cs typeface="Arial" panose="020B0604020202020204" pitchFamily="34" charset="0"/>
              </a:rPr>
              <a:t>Yorktown</a:t>
            </a:r>
            <a:endParaRPr dirty="0">
              <a:solidFill>
                <a:schemeClr val="accent3">
                  <a:lumMod val="50000"/>
                </a:schemeClr>
              </a:solidFill>
              <a:latin typeface="Arial" panose="020B0604020202020204" pitchFamily="34" charset="0"/>
              <a:cs typeface="Arial" panose="020B0604020202020204" pitchFamily="34" charset="0"/>
            </a:endParaRPr>
          </a:p>
        </p:txBody>
      </p:sp>
      <p:sp>
        <p:nvSpPr>
          <p:cNvPr id="38" name="Gloucester">
            <a:extLst>
              <a:ext uri="{FF2B5EF4-FFF2-40B4-BE49-F238E27FC236}">
                <a16:creationId xmlns:a16="http://schemas.microsoft.com/office/drawing/2014/main" id="{0BB2985D-AA8B-451D-BE43-A450F00315FC}"/>
              </a:ext>
            </a:extLst>
          </p:cNvPr>
          <p:cNvSpPr txBox="1"/>
          <p:nvPr/>
        </p:nvSpPr>
        <p:spPr>
          <a:xfrm>
            <a:off x="5362224" y="2333019"/>
            <a:ext cx="102814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rPr lang="en-US" dirty="0">
                <a:solidFill>
                  <a:schemeClr val="accent3">
                    <a:lumMod val="50000"/>
                  </a:schemeClr>
                </a:solidFill>
                <a:latin typeface="Arial" panose="020B0604020202020204" pitchFamily="34" charset="0"/>
                <a:cs typeface="Arial" panose="020B0604020202020204" pitchFamily="34" charset="0"/>
              </a:rPr>
              <a:t>Danville</a:t>
            </a:r>
            <a:endParaRPr dirty="0">
              <a:solidFill>
                <a:schemeClr val="accent3">
                  <a:lumMod val="50000"/>
                </a:schemeClr>
              </a:solidFill>
              <a:latin typeface="Arial" panose="020B0604020202020204" pitchFamily="34" charset="0"/>
              <a:cs typeface="Arial" panose="020B0604020202020204" pitchFamily="34" charset="0"/>
            </a:endParaRPr>
          </a:p>
        </p:txBody>
      </p:sp>
      <p:sp>
        <p:nvSpPr>
          <p:cNvPr id="40" name="Gloucester">
            <a:extLst>
              <a:ext uri="{FF2B5EF4-FFF2-40B4-BE49-F238E27FC236}">
                <a16:creationId xmlns:a16="http://schemas.microsoft.com/office/drawing/2014/main" id="{E23370F8-F64A-4F99-9E72-8D98FDB94B3E}"/>
              </a:ext>
            </a:extLst>
          </p:cNvPr>
          <p:cNvSpPr txBox="1"/>
          <p:nvPr/>
        </p:nvSpPr>
        <p:spPr>
          <a:xfrm>
            <a:off x="7468099" y="1616778"/>
            <a:ext cx="102814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rPr lang="en-US" dirty="0">
                <a:solidFill>
                  <a:schemeClr val="accent3">
                    <a:lumMod val="50000"/>
                  </a:schemeClr>
                </a:solidFill>
                <a:latin typeface="Arial" panose="020B0604020202020204" pitchFamily="34" charset="0"/>
                <a:cs typeface="Arial" panose="020B0604020202020204" pitchFamily="34" charset="0"/>
              </a:rPr>
              <a:t>Eastern</a:t>
            </a:r>
          </a:p>
          <a:p>
            <a:r>
              <a:rPr lang="en-US" dirty="0">
                <a:solidFill>
                  <a:schemeClr val="accent3">
                    <a:lumMod val="50000"/>
                  </a:schemeClr>
                </a:solidFill>
                <a:latin typeface="Arial" panose="020B0604020202020204" pitchFamily="34" charset="0"/>
                <a:cs typeface="Arial" panose="020B0604020202020204" pitchFamily="34" charset="0"/>
              </a:rPr>
              <a:t>Shore</a:t>
            </a:r>
            <a:endParaRPr dirty="0">
              <a:solidFill>
                <a:schemeClr val="accent3">
                  <a:lumMod val="50000"/>
                </a:schemeClr>
              </a:solidFill>
              <a:latin typeface="Arial" panose="020B0604020202020204" pitchFamily="34" charset="0"/>
              <a:cs typeface="Arial" panose="020B0604020202020204" pitchFamily="34" charset="0"/>
            </a:endParaRPr>
          </a:p>
        </p:txBody>
      </p:sp>
      <p:sp>
        <p:nvSpPr>
          <p:cNvPr id="359" name="Title 6"/>
          <p:cNvSpPr txBox="1"/>
          <p:nvPr/>
        </p:nvSpPr>
        <p:spPr>
          <a:xfrm>
            <a:off x="2008082" y="142039"/>
            <a:ext cx="9236766" cy="584776"/>
          </a:xfrm>
          <a:prstGeom prst="rect">
            <a:avLst/>
          </a:prstGeom>
          <a:ln>
            <a:solidFill>
              <a:srgbClr val="BCDA7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92500"/>
          </a:bodyPr>
          <a:lstStyle>
            <a:lvl1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lvl1pPr>
          </a:lstStyle>
          <a:p>
            <a:r>
              <a:rPr spc="120" dirty="0"/>
              <a:t>DAV Fundraising</a:t>
            </a:r>
            <a:r>
              <a:rPr lang="en-US" spc="120" dirty="0"/>
              <a:t> – Outside your Chapter area</a:t>
            </a:r>
            <a:endParaRPr spc="120" dirty="0"/>
          </a:p>
        </p:txBody>
      </p:sp>
      <p:sp>
        <p:nvSpPr>
          <p:cNvPr id="41" name="Gloucester">
            <a:extLst>
              <a:ext uri="{FF2B5EF4-FFF2-40B4-BE49-F238E27FC236}">
                <a16:creationId xmlns:a16="http://schemas.microsoft.com/office/drawing/2014/main" id="{E4CE51F5-EC6D-4C32-8E3F-8B9EF43293D2}"/>
              </a:ext>
            </a:extLst>
          </p:cNvPr>
          <p:cNvSpPr txBox="1"/>
          <p:nvPr/>
        </p:nvSpPr>
        <p:spPr>
          <a:xfrm>
            <a:off x="4042668" y="2319386"/>
            <a:ext cx="102814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rPr lang="en-US" dirty="0">
                <a:solidFill>
                  <a:schemeClr val="accent3">
                    <a:lumMod val="50000"/>
                  </a:schemeClr>
                </a:solidFill>
                <a:latin typeface="Arial" panose="020B0604020202020204" pitchFamily="34" charset="0"/>
                <a:cs typeface="Arial" panose="020B0604020202020204" pitchFamily="34" charset="0"/>
              </a:rPr>
              <a:t>Bristol</a:t>
            </a:r>
            <a:endParaRPr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8139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3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75"/>
                                        </p:tgtEl>
                                        <p:attrNameLst>
                                          <p:attrName>style.visibility</p:attrName>
                                        </p:attrNameLst>
                                      </p:cBhvr>
                                      <p:to>
                                        <p:strVal val="visible"/>
                                      </p:to>
                                    </p:set>
                                  </p:childTnLst>
                                </p:cTn>
                              </p:par>
                            </p:childTnLst>
                          </p:cTn>
                        </p:par>
                        <p:par>
                          <p:cTn id="11" fill="hold">
                            <p:stCondLst>
                              <p:cond delay="0"/>
                            </p:stCondLst>
                            <p:childTnLst>
                              <p:par>
                                <p:cTn id="12" presetID="16" presetClass="entr" presetSubtype="37" fill="hold" grpId="0" nodeType="after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0" animBg="1" advAuto="0"/>
      <p:bldP spid="377" grpId="0" animBg="1" advAuto="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lide Number"/>
          <p:cNvSpPr txBox="1">
            <a:spLocks noGrp="1"/>
          </p:cNvSpPr>
          <p:nvPr>
            <p:ph type="sldNum" sz="quarter" idx="2"/>
          </p:nvPr>
        </p:nvSpPr>
        <p:spPr>
          <a:xfrm>
            <a:off x="11847671" y="6564434"/>
            <a:ext cx="211138" cy="21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b"/>
          <a:lstStyle/>
          <a:p>
            <a:fld id="{86CB4B4D-7CA3-9044-876B-883B54F8677D}" type="slidenum">
              <a:rPr/>
              <a:t>15</a:t>
            </a:fld>
            <a:endParaRPr dirty="0"/>
          </a:p>
        </p:txBody>
      </p:sp>
      <p:pic>
        <p:nvPicPr>
          <p:cNvPr id="384" name="Image" descr="Image"/>
          <p:cNvPicPr>
            <a:picLocks noChangeAspect="1"/>
          </p:cNvPicPr>
          <p:nvPr/>
        </p:nvPicPr>
        <p:blipFill>
          <a:blip r:embed="rId2"/>
          <a:srcRect l="14313" t="31" r="14313" b="31"/>
          <a:stretch>
            <a:fillRect/>
          </a:stretch>
        </p:blipFill>
        <p:spPr>
          <a:xfrm>
            <a:off x="10482716" y="910681"/>
            <a:ext cx="1103404" cy="1072902"/>
          </a:xfrm>
          <a:prstGeom prst="rect">
            <a:avLst/>
          </a:prstGeom>
          <a:ln w="12700">
            <a:miter lim="400000"/>
          </a:ln>
        </p:spPr>
      </p:pic>
      <p:pic>
        <p:nvPicPr>
          <p:cNvPr id="385" name="Picture 8" descr="Picture 8"/>
          <p:cNvPicPr>
            <a:picLocks noChangeAspect="1"/>
          </p:cNvPicPr>
          <p:nvPr/>
        </p:nvPicPr>
        <p:blipFill>
          <a:blip r:embed="rId3"/>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386" name="Title 6"/>
          <p:cNvSpPr txBox="1"/>
          <p:nvPr/>
        </p:nvSpPr>
        <p:spPr>
          <a:xfrm>
            <a:off x="1937301" y="69778"/>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384047">
              <a:defRPr sz="3359" b="1">
                <a:latin typeface="Arial"/>
                <a:ea typeface="Arial"/>
                <a:cs typeface="Arial"/>
                <a:sym typeface="Arial"/>
              </a:defRPr>
            </a:lvl1pPr>
          </a:lstStyle>
          <a:p>
            <a:r>
              <a:rPr lang="en-US" sz="3200" spc="120" dirty="0">
                <a:solidFill>
                  <a:schemeClr val="tx1">
                    <a:lumMod val="85000"/>
                    <a:lumOff val="15000"/>
                  </a:schemeClr>
                </a:solidFill>
                <a:effectLst>
                  <a:outerShdw blurRad="38100" dist="38100" dir="2700000" algn="tl">
                    <a:srgbClr val="000000">
                      <a:alpha val="43137"/>
                    </a:srgbClr>
                  </a:outerShdw>
                </a:effectLst>
              </a:rPr>
              <a:t>Software – Choosing What’s best</a:t>
            </a:r>
            <a:endParaRPr sz="3200" spc="120" dirty="0">
              <a:solidFill>
                <a:schemeClr val="tx1">
                  <a:lumMod val="85000"/>
                  <a:lumOff val="15000"/>
                </a:schemeClr>
              </a:solidFill>
              <a:effectLst>
                <a:outerShdw blurRad="38100" dist="38100" dir="2700000" algn="tl">
                  <a:srgbClr val="000000">
                    <a:alpha val="43137"/>
                  </a:srgbClr>
                </a:outerShdw>
              </a:effectLst>
            </a:endParaRPr>
          </a:p>
        </p:txBody>
      </p:sp>
      <p:grpSp>
        <p:nvGrpSpPr>
          <p:cNvPr id="393" name="Group"/>
          <p:cNvGrpSpPr/>
          <p:nvPr/>
        </p:nvGrpSpPr>
        <p:grpSpPr>
          <a:xfrm>
            <a:off x="8764663" y="3279593"/>
            <a:ext cx="3294146" cy="3189650"/>
            <a:chOff x="0" y="0"/>
            <a:chExt cx="3575900" cy="3403479"/>
          </a:xfrm>
          <a:solidFill>
            <a:srgbClr val="002060"/>
          </a:solidFill>
          <a:effectLst/>
        </p:grpSpPr>
        <p:sp>
          <p:nvSpPr>
            <p:cNvPr id="390" name="Oval"/>
            <p:cNvSpPr/>
            <p:nvPr/>
          </p:nvSpPr>
          <p:spPr>
            <a:xfrm>
              <a:off x="0" y="0"/>
              <a:ext cx="3575900" cy="3403479"/>
            </a:xfrm>
            <a:prstGeom prst="ellipse">
              <a:avLst/>
            </a:prstGeom>
            <a:grpFill/>
            <a:ln w="15875" cap="rnd">
              <a:solidFill>
                <a:schemeClr val="accent1"/>
              </a:solidFill>
              <a:prstDash val="solid"/>
              <a:round/>
            </a:ln>
            <a:effectLst>
              <a:outerShdw blurRad="63500" dist="25400" dir="5400000" rotWithShape="0">
                <a:srgbClr val="000000">
                  <a:alpha val="50000"/>
                </a:srgbClr>
              </a:outerShdw>
            </a:effectLst>
          </p:spPr>
          <p:txBody>
            <a:bodyPr wrap="square" lIns="45719" tIns="45719" rIns="45719" bIns="45719" numCol="1" anchor="ctr">
              <a:noAutofit/>
            </a:bodyPr>
            <a:lstStyle/>
            <a:p>
              <a:pPr algn="ctr">
                <a:defRPr sz="2000">
                  <a:latin typeface="Arial"/>
                  <a:ea typeface="Arial"/>
                  <a:cs typeface="Arial"/>
                  <a:sym typeface="Arial"/>
                </a:defRPr>
              </a:pPr>
              <a:endParaRPr/>
            </a:p>
          </p:txBody>
        </p:sp>
        <p:sp>
          <p:nvSpPr>
            <p:cNvPr id="391" name="Tidewater Quarterly Report"/>
            <p:cNvSpPr txBox="1"/>
            <p:nvPr/>
          </p:nvSpPr>
          <p:spPr>
            <a:xfrm>
              <a:off x="532088" y="782172"/>
              <a:ext cx="2511721" cy="652360"/>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b="1">
                  <a:solidFill>
                    <a:srgbClr val="FFFFFF"/>
                  </a:solidFill>
                  <a:latin typeface="Arial"/>
                  <a:ea typeface="Arial"/>
                  <a:cs typeface="Arial"/>
                  <a:sym typeface="Arial"/>
                </a:defRPr>
              </a:lvl1pPr>
            </a:lstStyle>
            <a:p>
              <a:pPr algn="ctr"/>
              <a:r>
                <a:rPr spc="100" dirty="0"/>
                <a:t>T</a:t>
              </a:r>
              <a:r>
                <a:rPr lang="en-US" spc="100" dirty="0"/>
                <a:t>hrift Store Chapter</a:t>
              </a:r>
            </a:p>
            <a:p>
              <a:pPr algn="ctr"/>
              <a:r>
                <a:rPr spc="100" dirty="0"/>
                <a:t>Quarterly Report</a:t>
              </a:r>
            </a:p>
          </p:txBody>
        </p:sp>
        <p:sp>
          <p:nvSpPr>
            <p:cNvPr id="392" name="EXCEL is the only format the…"/>
            <p:cNvSpPr txBox="1"/>
            <p:nvPr/>
          </p:nvSpPr>
          <p:spPr>
            <a:xfrm>
              <a:off x="220034" y="1607404"/>
              <a:ext cx="3135832" cy="652360"/>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defRPr b="1">
                  <a:solidFill>
                    <a:srgbClr val="FFFFFF"/>
                  </a:solidFill>
                  <a:latin typeface="Arial"/>
                  <a:ea typeface="Arial"/>
                  <a:cs typeface="Arial"/>
                  <a:sym typeface="Arial"/>
                </a:defRPr>
              </a:pPr>
              <a:r>
                <a:rPr spc="100" dirty="0"/>
                <a:t>EXCEL is the only format</a:t>
              </a:r>
              <a:endParaRPr lang="en-US" spc="100" dirty="0"/>
            </a:p>
            <a:p>
              <a:pPr algn="ctr">
                <a:defRPr b="1">
                  <a:solidFill>
                    <a:srgbClr val="FFFFFF"/>
                  </a:solidFill>
                  <a:latin typeface="Arial"/>
                  <a:ea typeface="Arial"/>
                  <a:cs typeface="Arial"/>
                  <a:sym typeface="Arial"/>
                </a:defRPr>
              </a:pPr>
              <a:r>
                <a:rPr spc="100" dirty="0"/>
                <a:t> the Department </a:t>
              </a:r>
              <a:r>
                <a:rPr lang="en-US" spc="100" dirty="0"/>
                <a:t>a</a:t>
              </a:r>
              <a:r>
                <a:rPr spc="100" dirty="0"/>
                <a:t>ccepts </a:t>
              </a:r>
            </a:p>
          </p:txBody>
        </p:sp>
      </p:grpSp>
      <p:sp>
        <p:nvSpPr>
          <p:cNvPr id="17" name="Excel is a helpful and powerful program for data analysis…">
            <a:extLst>
              <a:ext uri="{FF2B5EF4-FFF2-40B4-BE49-F238E27FC236}">
                <a16:creationId xmlns:a16="http://schemas.microsoft.com/office/drawing/2014/main" id="{9FDB45BB-7C5E-4624-8A69-5848BFEA8A77}"/>
              </a:ext>
            </a:extLst>
          </p:cNvPr>
          <p:cNvSpPr txBox="1"/>
          <p:nvPr/>
        </p:nvSpPr>
        <p:spPr>
          <a:xfrm>
            <a:off x="1476570" y="740314"/>
            <a:ext cx="8610989" cy="3631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321468">
              <a:buClr>
                <a:srgbClr val="000000"/>
              </a:buClr>
              <a:defRPr sz="2200">
                <a:solidFill>
                  <a:srgbClr val="202124"/>
                </a:solidFill>
                <a:latin typeface="Arial"/>
                <a:ea typeface="Arial"/>
                <a:cs typeface="Arial"/>
                <a:sym typeface="Arial"/>
              </a:defRPr>
            </a:pPr>
            <a:r>
              <a:rPr spc="100" dirty="0">
                <a:solidFill>
                  <a:schemeClr val="tx1">
                    <a:lumMod val="85000"/>
                    <a:lumOff val="15000"/>
                  </a:schemeClr>
                </a:solidFill>
              </a:rPr>
              <a:t>Excel is a helpful and powerful program for data analysis </a:t>
            </a:r>
          </a:p>
          <a:p>
            <a:pPr defTabSz="321468">
              <a:buClr>
                <a:srgbClr val="000000"/>
              </a:buClr>
              <a:defRPr sz="2200">
                <a:solidFill>
                  <a:srgbClr val="202124"/>
                </a:solidFill>
                <a:latin typeface="Arial"/>
                <a:ea typeface="Arial"/>
                <a:cs typeface="Arial"/>
                <a:sym typeface="Arial"/>
              </a:defRPr>
            </a:pPr>
            <a:r>
              <a:rPr spc="100" dirty="0">
                <a:solidFill>
                  <a:schemeClr val="tx1">
                    <a:lumMod val="85000"/>
                    <a:lumOff val="15000"/>
                  </a:schemeClr>
                </a:solidFill>
              </a:rPr>
              <a:t>and documentation.</a:t>
            </a:r>
            <a:endParaRPr lang="en-US" spc="100" dirty="0">
              <a:solidFill>
                <a:schemeClr val="tx1">
                  <a:lumMod val="85000"/>
                  <a:lumOff val="15000"/>
                </a:schemeClr>
              </a:solidFill>
            </a:endParaRPr>
          </a:p>
          <a:p>
            <a:pPr defTabSz="321468">
              <a:buClr>
                <a:srgbClr val="000000"/>
              </a:buClr>
              <a:defRPr sz="2200">
                <a:solidFill>
                  <a:srgbClr val="202124"/>
                </a:solidFill>
                <a:latin typeface="Arial"/>
                <a:ea typeface="Arial"/>
                <a:cs typeface="Arial"/>
                <a:sym typeface="Arial"/>
              </a:defRPr>
            </a:pPr>
            <a:endParaRPr lang="en-US" sz="1600" spc="100" dirty="0">
              <a:solidFill>
                <a:schemeClr val="tx1">
                  <a:lumMod val="85000"/>
                  <a:lumOff val="15000"/>
                </a:schemeClr>
              </a:solidFill>
            </a:endParaRPr>
          </a:p>
          <a:p>
            <a:pPr defTabSz="321468">
              <a:buClr>
                <a:srgbClr val="000000"/>
              </a:buClr>
              <a:defRPr sz="2200">
                <a:solidFill>
                  <a:srgbClr val="202124"/>
                </a:solidFill>
                <a:latin typeface="Arial"/>
                <a:ea typeface="Arial"/>
                <a:cs typeface="Arial"/>
                <a:sym typeface="Arial"/>
              </a:defRPr>
            </a:pPr>
            <a:r>
              <a:rPr lang="en-US" spc="100" dirty="0">
                <a:solidFill>
                  <a:schemeClr val="tx1">
                    <a:lumMod val="85000"/>
                    <a:lumOff val="15000"/>
                  </a:schemeClr>
                </a:solidFill>
              </a:rPr>
              <a:t>It is a spreadsheet program, which contains several columns and rows, where each intersection of a column and a row is a “cell.”</a:t>
            </a:r>
          </a:p>
          <a:p>
            <a:pPr defTabSz="321468">
              <a:buClr>
                <a:srgbClr val="000000"/>
              </a:buClr>
              <a:defRPr sz="2200">
                <a:solidFill>
                  <a:srgbClr val="202124"/>
                </a:solidFill>
                <a:latin typeface="Arial"/>
                <a:ea typeface="Arial"/>
                <a:cs typeface="Arial"/>
                <a:sym typeface="Arial"/>
              </a:defRPr>
            </a:pPr>
            <a:endParaRPr lang="en-US" sz="1600" spc="100" dirty="0">
              <a:solidFill>
                <a:schemeClr val="tx1">
                  <a:lumMod val="85000"/>
                  <a:lumOff val="15000"/>
                </a:schemeClr>
              </a:solidFill>
            </a:endParaRPr>
          </a:p>
          <a:p>
            <a:pPr defTabSz="321468">
              <a:buClr>
                <a:srgbClr val="000000"/>
              </a:buClr>
              <a:defRPr sz="2200">
                <a:solidFill>
                  <a:srgbClr val="202124"/>
                </a:solidFill>
                <a:latin typeface="Arial"/>
                <a:ea typeface="Arial"/>
                <a:cs typeface="Arial"/>
                <a:sym typeface="Arial"/>
              </a:defRPr>
            </a:pPr>
            <a:r>
              <a:rPr lang="en-US" spc="100" dirty="0">
                <a:solidFill>
                  <a:schemeClr val="tx1">
                    <a:lumMod val="85000"/>
                    <a:lumOff val="15000"/>
                  </a:schemeClr>
                </a:solidFill>
              </a:rPr>
              <a:t>Each cell contains one point of data or one piece of information.</a:t>
            </a:r>
          </a:p>
          <a:p>
            <a:pPr defTabSz="321468">
              <a:buClr>
                <a:srgbClr val="000000"/>
              </a:buClr>
              <a:defRPr sz="2200">
                <a:solidFill>
                  <a:srgbClr val="202124"/>
                </a:solidFill>
                <a:latin typeface="Arial"/>
                <a:ea typeface="Arial"/>
                <a:cs typeface="Arial"/>
                <a:sym typeface="Arial"/>
              </a:defRPr>
            </a:pPr>
            <a:endParaRPr lang="en-US" spc="100" dirty="0"/>
          </a:p>
          <a:p>
            <a:pPr defTabSz="321468">
              <a:buClr>
                <a:srgbClr val="000000"/>
              </a:buClr>
              <a:defRPr sz="2200">
                <a:solidFill>
                  <a:srgbClr val="202124"/>
                </a:solidFill>
                <a:latin typeface="Arial"/>
                <a:ea typeface="Arial"/>
                <a:cs typeface="Arial"/>
                <a:sym typeface="Arial"/>
              </a:defRPr>
            </a:pPr>
            <a:endParaRPr dirty="0"/>
          </a:p>
        </p:txBody>
      </p:sp>
      <p:sp>
        <p:nvSpPr>
          <p:cNvPr id="18" name="Data entry…">
            <a:extLst>
              <a:ext uri="{FF2B5EF4-FFF2-40B4-BE49-F238E27FC236}">
                <a16:creationId xmlns:a16="http://schemas.microsoft.com/office/drawing/2014/main" id="{0DDB3317-73B6-49A4-A3E5-1625B0DE2CAB}"/>
              </a:ext>
            </a:extLst>
          </p:cNvPr>
          <p:cNvSpPr txBox="1"/>
          <p:nvPr/>
        </p:nvSpPr>
        <p:spPr>
          <a:xfrm>
            <a:off x="2010525" y="3824523"/>
            <a:ext cx="6358981" cy="2534346"/>
          </a:xfrm>
          <a:custGeom>
            <a:avLst/>
            <a:gdLst>
              <a:gd name="connsiteX0" fmla="*/ 0 w 6358981"/>
              <a:gd name="connsiteY0" fmla="*/ 0 h 2534346"/>
              <a:gd name="connsiteX1" fmla="*/ 508718 w 6358981"/>
              <a:gd name="connsiteY1" fmla="*/ 0 h 2534346"/>
              <a:gd name="connsiteX2" fmla="*/ 1017437 w 6358981"/>
              <a:gd name="connsiteY2" fmla="*/ 0 h 2534346"/>
              <a:gd name="connsiteX3" fmla="*/ 1462566 w 6358981"/>
              <a:gd name="connsiteY3" fmla="*/ 0 h 2534346"/>
              <a:gd name="connsiteX4" fmla="*/ 1971284 w 6358981"/>
              <a:gd name="connsiteY4" fmla="*/ 0 h 2534346"/>
              <a:gd name="connsiteX5" fmla="*/ 2416413 w 6358981"/>
              <a:gd name="connsiteY5" fmla="*/ 0 h 2534346"/>
              <a:gd name="connsiteX6" fmla="*/ 2925131 w 6358981"/>
              <a:gd name="connsiteY6" fmla="*/ 0 h 2534346"/>
              <a:gd name="connsiteX7" fmla="*/ 3561029 w 6358981"/>
              <a:gd name="connsiteY7" fmla="*/ 0 h 2534346"/>
              <a:gd name="connsiteX8" fmla="*/ 4196927 w 6358981"/>
              <a:gd name="connsiteY8" fmla="*/ 0 h 2534346"/>
              <a:gd name="connsiteX9" fmla="*/ 4642056 w 6358981"/>
              <a:gd name="connsiteY9" fmla="*/ 0 h 2534346"/>
              <a:gd name="connsiteX10" fmla="*/ 5341544 w 6358981"/>
              <a:gd name="connsiteY10" fmla="*/ 0 h 2534346"/>
              <a:gd name="connsiteX11" fmla="*/ 6358981 w 6358981"/>
              <a:gd name="connsiteY11" fmla="*/ 0 h 2534346"/>
              <a:gd name="connsiteX12" fmla="*/ 6358981 w 6358981"/>
              <a:gd name="connsiteY12" fmla="*/ 557556 h 2534346"/>
              <a:gd name="connsiteX13" fmla="*/ 6358981 w 6358981"/>
              <a:gd name="connsiteY13" fmla="*/ 1216486 h 2534346"/>
              <a:gd name="connsiteX14" fmla="*/ 6358981 w 6358981"/>
              <a:gd name="connsiteY14" fmla="*/ 1799386 h 2534346"/>
              <a:gd name="connsiteX15" fmla="*/ 6358981 w 6358981"/>
              <a:gd name="connsiteY15" fmla="*/ 2534346 h 2534346"/>
              <a:gd name="connsiteX16" fmla="*/ 5913852 w 6358981"/>
              <a:gd name="connsiteY16" fmla="*/ 2534346 h 2534346"/>
              <a:gd name="connsiteX17" fmla="*/ 5277954 w 6358981"/>
              <a:gd name="connsiteY17" fmla="*/ 2534346 h 2534346"/>
              <a:gd name="connsiteX18" fmla="*/ 4642056 w 6358981"/>
              <a:gd name="connsiteY18" fmla="*/ 2534346 h 2534346"/>
              <a:gd name="connsiteX19" fmla="*/ 3878978 w 6358981"/>
              <a:gd name="connsiteY19" fmla="*/ 2534346 h 2534346"/>
              <a:gd name="connsiteX20" fmla="*/ 3179491 w 6358981"/>
              <a:gd name="connsiteY20" fmla="*/ 2534346 h 2534346"/>
              <a:gd name="connsiteX21" fmla="*/ 2734362 w 6358981"/>
              <a:gd name="connsiteY21" fmla="*/ 2534346 h 2534346"/>
              <a:gd name="connsiteX22" fmla="*/ 1971284 w 6358981"/>
              <a:gd name="connsiteY22" fmla="*/ 2534346 h 2534346"/>
              <a:gd name="connsiteX23" fmla="*/ 1271796 w 6358981"/>
              <a:gd name="connsiteY23" fmla="*/ 2534346 h 2534346"/>
              <a:gd name="connsiteX24" fmla="*/ 572308 w 6358981"/>
              <a:gd name="connsiteY24" fmla="*/ 2534346 h 2534346"/>
              <a:gd name="connsiteX25" fmla="*/ 0 w 6358981"/>
              <a:gd name="connsiteY25" fmla="*/ 2534346 h 2534346"/>
              <a:gd name="connsiteX26" fmla="*/ 0 w 6358981"/>
              <a:gd name="connsiteY26" fmla="*/ 1926103 h 2534346"/>
              <a:gd name="connsiteX27" fmla="*/ 0 w 6358981"/>
              <a:gd name="connsiteY27" fmla="*/ 1292516 h 2534346"/>
              <a:gd name="connsiteX28" fmla="*/ 0 w 6358981"/>
              <a:gd name="connsiteY28" fmla="*/ 608243 h 2534346"/>
              <a:gd name="connsiteX29" fmla="*/ 0 w 6358981"/>
              <a:gd name="connsiteY29" fmla="*/ 0 h 253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58981" h="2534346" fill="none" extrusionOk="0">
                <a:moveTo>
                  <a:pt x="0" y="0"/>
                </a:moveTo>
                <a:cubicBezTo>
                  <a:pt x="127337" y="17478"/>
                  <a:pt x="281058" y="-10865"/>
                  <a:pt x="508718" y="0"/>
                </a:cubicBezTo>
                <a:cubicBezTo>
                  <a:pt x="736378" y="10865"/>
                  <a:pt x="773300" y="-10641"/>
                  <a:pt x="1017437" y="0"/>
                </a:cubicBezTo>
                <a:cubicBezTo>
                  <a:pt x="1261574" y="10641"/>
                  <a:pt x="1284420" y="-18177"/>
                  <a:pt x="1462566" y="0"/>
                </a:cubicBezTo>
                <a:cubicBezTo>
                  <a:pt x="1640712" y="18177"/>
                  <a:pt x="1767017" y="16055"/>
                  <a:pt x="1971284" y="0"/>
                </a:cubicBezTo>
                <a:cubicBezTo>
                  <a:pt x="2175551" y="-16055"/>
                  <a:pt x="2197283" y="-2349"/>
                  <a:pt x="2416413" y="0"/>
                </a:cubicBezTo>
                <a:cubicBezTo>
                  <a:pt x="2635543" y="2349"/>
                  <a:pt x="2727089" y="-7455"/>
                  <a:pt x="2925131" y="0"/>
                </a:cubicBezTo>
                <a:cubicBezTo>
                  <a:pt x="3123173" y="7455"/>
                  <a:pt x="3365459" y="518"/>
                  <a:pt x="3561029" y="0"/>
                </a:cubicBezTo>
                <a:cubicBezTo>
                  <a:pt x="3756599" y="-518"/>
                  <a:pt x="3936052" y="-22402"/>
                  <a:pt x="4196927" y="0"/>
                </a:cubicBezTo>
                <a:cubicBezTo>
                  <a:pt x="4457802" y="22402"/>
                  <a:pt x="4447333" y="-1486"/>
                  <a:pt x="4642056" y="0"/>
                </a:cubicBezTo>
                <a:cubicBezTo>
                  <a:pt x="4836779" y="1486"/>
                  <a:pt x="5163533" y="-26099"/>
                  <a:pt x="5341544" y="0"/>
                </a:cubicBezTo>
                <a:cubicBezTo>
                  <a:pt x="5519555" y="26099"/>
                  <a:pt x="5922386" y="21650"/>
                  <a:pt x="6358981" y="0"/>
                </a:cubicBezTo>
                <a:cubicBezTo>
                  <a:pt x="6331488" y="186567"/>
                  <a:pt x="6373898" y="415248"/>
                  <a:pt x="6358981" y="557556"/>
                </a:cubicBezTo>
                <a:cubicBezTo>
                  <a:pt x="6344064" y="699864"/>
                  <a:pt x="6363284" y="1003822"/>
                  <a:pt x="6358981" y="1216486"/>
                </a:cubicBezTo>
                <a:cubicBezTo>
                  <a:pt x="6354679" y="1429150"/>
                  <a:pt x="6353840" y="1569518"/>
                  <a:pt x="6358981" y="1799386"/>
                </a:cubicBezTo>
                <a:cubicBezTo>
                  <a:pt x="6364122" y="2029254"/>
                  <a:pt x="6365759" y="2192470"/>
                  <a:pt x="6358981" y="2534346"/>
                </a:cubicBezTo>
                <a:cubicBezTo>
                  <a:pt x="6192342" y="2552164"/>
                  <a:pt x="6124340" y="2535191"/>
                  <a:pt x="5913852" y="2534346"/>
                </a:cubicBezTo>
                <a:cubicBezTo>
                  <a:pt x="5703364" y="2533501"/>
                  <a:pt x="5428851" y="2516409"/>
                  <a:pt x="5277954" y="2534346"/>
                </a:cubicBezTo>
                <a:cubicBezTo>
                  <a:pt x="5127057" y="2552283"/>
                  <a:pt x="4871523" y="2549173"/>
                  <a:pt x="4642056" y="2534346"/>
                </a:cubicBezTo>
                <a:cubicBezTo>
                  <a:pt x="4412589" y="2519519"/>
                  <a:pt x="4113245" y="2518498"/>
                  <a:pt x="3878978" y="2534346"/>
                </a:cubicBezTo>
                <a:cubicBezTo>
                  <a:pt x="3644711" y="2550194"/>
                  <a:pt x="3404287" y="2561652"/>
                  <a:pt x="3179491" y="2534346"/>
                </a:cubicBezTo>
                <a:cubicBezTo>
                  <a:pt x="2954695" y="2507040"/>
                  <a:pt x="2896918" y="2543646"/>
                  <a:pt x="2734362" y="2534346"/>
                </a:cubicBezTo>
                <a:cubicBezTo>
                  <a:pt x="2571806" y="2525046"/>
                  <a:pt x="2225513" y="2537978"/>
                  <a:pt x="1971284" y="2534346"/>
                </a:cubicBezTo>
                <a:cubicBezTo>
                  <a:pt x="1717055" y="2530714"/>
                  <a:pt x="1490649" y="2567965"/>
                  <a:pt x="1271796" y="2534346"/>
                </a:cubicBezTo>
                <a:cubicBezTo>
                  <a:pt x="1052943" y="2500727"/>
                  <a:pt x="829193" y="2527181"/>
                  <a:pt x="572308" y="2534346"/>
                </a:cubicBezTo>
                <a:cubicBezTo>
                  <a:pt x="315423" y="2541511"/>
                  <a:pt x="237228" y="2523406"/>
                  <a:pt x="0" y="2534346"/>
                </a:cubicBezTo>
                <a:cubicBezTo>
                  <a:pt x="-11699" y="2278909"/>
                  <a:pt x="19172" y="2096752"/>
                  <a:pt x="0" y="1926103"/>
                </a:cubicBezTo>
                <a:cubicBezTo>
                  <a:pt x="-19172" y="1755454"/>
                  <a:pt x="-8339" y="1448556"/>
                  <a:pt x="0" y="1292516"/>
                </a:cubicBezTo>
                <a:cubicBezTo>
                  <a:pt x="8339" y="1136476"/>
                  <a:pt x="22869" y="942022"/>
                  <a:pt x="0" y="608243"/>
                </a:cubicBezTo>
                <a:cubicBezTo>
                  <a:pt x="-22869" y="274464"/>
                  <a:pt x="25182" y="234943"/>
                  <a:pt x="0" y="0"/>
                </a:cubicBezTo>
                <a:close/>
              </a:path>
              <a:path w="6358981" h="2534346" stroke="0" extrusionOk="0">
                <a:moveTo>
                  <a:pt x="0" y="0"/>
                </a:moveTo>
                <a:cubicBezTo>
                  <a:pt x="237063" y="8032"/>
                  <a:pt x="313368" y="-22770"/>
                  <a:pt x="572308" y="0"/>
                </a:cubicBezTo>
                <a:cubicBezTo>
                  <a:pt x="831248" y="22770"/>
                  <a:pt x="869903" y="12465"/>
                  <a:pt x="1081027" y="0"/>
                </a:cubicBezTo>
                <a:cubicBezTo>
                  <a:pt x="1292151" y="-12465"/>
                  <a:pt x="1440417" y="-16667"/>
                  <a:pt x="1589745" y="0"/>
                </a:cubicBezTo>
                <a:cubicBezTo>
                  <a:pt x="1739073" y="16667"/>
                  <a:pt x="2130548" y="-11403"/>
                  <a:pt x="2289233" y="0"/>
                </a:cubicBezTo>
                <a:cubicBezTo>
                  <a:pt x="2447918" y="11403"/>
                  <a:pt x="2528703" y="9827"/>
                  <a:pt x="2734362" y="0"/>
                </a:cubicBezTo>
                <a:cubicBezTo>
                  <a:pt x="2940021" y="-9827"/>
                  <a:pt x="2974852" y="16901"/>
                  <a:pt x="3179491" y="0"/>
                </a:cubicBezTo>
                <a:cubicBezTo>
                  <a:pt x="3384130" y="-16901"/>
                  <a:pt x="3522107" y="5834"/>
                  <a:pt x="3815389" y="0"/>
                </a:cubicBezTo>
                <a:cubicBezTo>
                  <a:pt x="4108671" y="-5834"/>
                  <a:pt x="4136867" y="-19911"/>
                  <a:pt x="4324107" y="0"/>
                </a:cubicBezTo>
                <a:cubicBezTo>
                  <a:pt x="4511347" y="19911"/>
                  <a:pt x="4636633" y="-16035"/>
                  <a:pt x="4832826" y="0"/>
                </a:cubicBezTo>
                <a:cubicBezTo>
                  <a:pt x="5029019" y="16035"/>
                  <a:pt x="5239546" y="28822"/>
                  <a:pt x="5532313" y="0"/>
                </a:cubicBezTo>
                <a:cubicBezTo>
                  <a:pt x="5825080" y="-28822"/>
                  <a:pt x="6163773" y="-30654"/>
                  <a:pt x="6358981" y="0"/>
                </a:cubicBezTo>
                <a:cubicBezTo>
                  <a:pt x="6349427" y="204411"/>
                  <a:pt x="6343149" y="371841"/>
                  <a:pt x="6358981" y="557556"/>
                </a:cubicBezTo>
                <a:cubicBezTo>
                  <a:pt x="6374813" y="743271"/>
                  <a:pt x="6358153" y="919429"/>
                  <a:pt x="6358981" y="1165799"/>
                </a:cubicBezTo>
                <a:cubicBezTo>
                  <a:pt x="6359809" y="1412169"/>
                  <a:pt x="6360701" y="1668760"/>
                  <a:pt x="6358981" y="1799386"/>
                </a:cubicBezTo>
                <a:cubicBezTo>
                  <a:pt x="6357261" y="1930012"/>
                  <a:pt x="6349628" y="2207868"/>
                  <a:pt x="6358981" y="2534346"/>
                </a:cubicBezTo>
                <a:cubicBezTo>
                  <a:pt x="6143529" y="2556894"/>
                  <a:pt x="5968404" y="2554819"/>
                  <a:pt x="5850263" y="2534346"/>
                </a:cubicBezTo>
                <a:cubicBezTo>
                  <a:pt x="5732122" y="2513873"/>
                  <a:pt x="5497148" y="2525789"/>
                  <a:pt x="5341544" y="2534346"/>
                </a:cubicBezTo>
                <a:cubicBezTo>
                  <a:pt x="5185940" y="2542903"/>
                  <a:pt x="5018888" y="2560185"/>
                  <a:pt x="4705646" y="2534346"/>
                </a:cubicBezTo>
                <a:cubicBezTo>
                  <a:pt x="4392404" y="2508507"/>
                  <a:pt x="4218864" y="2528332"/>
                  <a:pt x="4069748" y="2534346"/>
                </a:cubicBezTo>
                <a:cubicBezTo>
                  <a:pt x="3920632" y="2540360"/>
                  <a:pt x="3522766" y="2564336"/>
                  <a:pt x="3370260" y="2534346"/>
                </a:cubicBezTo>
                <a:cubicBezTo>
                  <a:pt x="3217754" y="2504356"/>
                  <a:pt x="2949696" y="2565485"/>
                  <a:pt x="2734362" y="2534346"/>
                </a:cubicBezTo>
                <a:cubicBezTo>
                  <a:pt x="2519028" y="2503207"/>
                  <a:pt x="2485912" y="2515332"/>
                  <a:pt x="2289233" y="2534346"/>
                </a:cubicBezTo>
                <a:cubicBezTo>
                  <a:pt x="2092554" y="2553360"/>
                  <a:pt x="1933446" y="2538111"/>
                  <a:pt x="1780515" y="2534346"/>
                </a:cubicBezTo>
                <a:cubicBezTo>
                  <a:pt x="1627584" y="2530581"/>
                  <a:pt x="1551561" y="2518446"/>
                  <a:pt x="1335386" y="2534346"/>
                </a:cubicBezTo>
                <a:cubicBezTo>
                  <a:pt x="1119211" y="2550246"/>
                  <a:pt x="943119" y="2524964"/>
                  <a:pt x="826668" y="2534346"/>
                </a:cubicBezTo>
                <a:cubicBezTo>
                  <a:pt x="710217" y="2543728"/>
                  <a:pt x="287380" y="2560451"/>
                  <a:pt x="0" y="2534346"/>
                </a:cubicBezTo>
                <a:cubicBezTo>
                  <a:pt x="5398" y="2236309"/>
                  <a:pt x="10622" y="2162141"/>
                  <a:pt x="0" y="1926103"/>
                </a:cubicBezTo>
                <a:cubicBezTo>
                  <a:pt x="-10622" y="1690065"/>
                  <a:pt x="28847" y="1537125"/>
                  <a:pt x="0" y="1241830"/>
                </a:cubicBezTo>
                <a:cubicBezTo>
                  <a:pt x="-28847" y="946535"/>
                  <a:pt x="18451" y="882019"/>
                  <a:pt x="0" y="684273"/>
                </a:cubicBezTo>
                <a:cubicBezTo>
                  <a:pt x="-18451" y="486527"/>
                  <a:pt x="-26983" y="160261"/>
                  <a:pt x="0" y="0"/>
                </a:cubicBezTo>
                <a:close/>
              </a:path>
            </a:pathLst>
          </a:custGeom>
          <a:solidFill>
            <a:srgbClr val="F0F7E1"/>
          </a:solidFill>
          <a:ln>
            <a:solidFill>
              <a:srgbClr val="002060"/>
            </a:solidFill>
            <a:extLst>
              <a:ext uri="{C807C97D-BFC1-408E-A445-0C87EB9F89A2}">
                <ask:lineSketchStyleProps xmlns:ask="http://schemas.microsoft.com/office/drawing/2018/sketchyshapes" sd="2040669251">
                  <a:prstGeom prst="rect">
                    <a:avLst/>
                  </a:prstGeom>
                  <ask:type>
                    <ask:lineSketchFreehand/>
                  </ask:type>
                </ask:lineSketchStyleProps>
              </a:ext>
            </a:extLst>
          </a:ln>
          <a:effectLst>
            <a:outerShdw blurRad="50800" dist="38100" dir="5400000" algn="t"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spAutoFit/>
          </a:bodyPr>
          <a:lstStyle/>
          <a:p>
            <a:pPr>
              <a:defRPr>
                <a:latin typeface="Arial"/>
                <a:ea typeface="Arial"/>
                <a:cs typeface="Arial"/>
                <a:sym typeface="Arial"/>
              </a:defRPr>
            </a:pPr>
            <a:r>
              <a:rPr sz="2000" spc="100" dirty="0">
                <a:solidFill>
                  <a:schemeClr val="tx1">
                    <a:lumMod val="85000"/>
                    <a:lumOff val="15000"/>
                  </a:schemeClr>
                </a:solidFill>
              </a:rPr>
              <a:t>Data entry</a:t>
            </a:r>
            <a:r>
              <a:rPr lang="en-US" sz="2000" spc="100" dirty="0">
                <a:solidFill>
                  <a:schemeClr val="tx1">
                    <a:lumMod val="85000"/>
                    <a:lumOff val="15000"/>
                  </a:schemeClr>
                </a:solidFill>
              </a:rPr>
              <a:t> &amp; Management</a:t>
            </a:r>
            <a:endParaRPr sz="2000" spc="100" dirty="0">
              <a:solidFill>
                <a:schemeClr val="tx1">
                  <a:lumMod val="85000"/>
                  <a:lumOff val="15000"/>
                </a:schemeClr>
              </a:solidFill>
            </a:endParaRPr>
          </a:p>
          <a:p>
            <a:pPr>
              <a:defRPr>
                <a:latin typeface="Arial"/>
                <a:ea typeface="Arial"/>
                <a:cs typeface="Arial"/>
                <a:sym typeface="Arial"/>
              </a:defRPr>
            </a:pPr>
            <a:r>
              <a:rPr sz="2000" spc="100" dirty="0">
                <a:solidFill>
                  <a:schemeClr val="tx1">
                    <a:lumMod val="85000"/>
                    <a:lumOff val="15000"/>
                  </a:schemeClr>
                </a:solidFill>
                <a:uFill>
                  <a:solidFill>
                    <a:srgbClr val="0000FF"/>
                  </a:solidFill>
                </a:uFill>
              </a:rPr>
              <a:t>Accounting</a:t>
            </a:r>
            <a:r>
              <a:rPr lang="en-US" sz="2000" spc="100" dirty="0">
                <a:solidFill>
                  <a:schemeClr val="tx1">
                    <a:lumMod val="85000"/>
                    <a:lumOff val="15000"/>
                  </a:schemeClr>
                </a:solidFill>
                <a:uFill>
                  <a:solidFill>
                    <a:srgbClr val="0000FF"/>
                  </a:solidFill>
                </a:uFill>
              </a:rPr>
              <a:t> &amp; Financial Analysis</a:t>
            </a:r>
            <a:endParaRPr sz="2000" spc="100" dirty="0">
              <a:solidFill>
                <a:schemeClr val="tx1">
                  <a:lumMod val="85000"/>
                  <a:lumOff val="15000"/>
                </a:schemeClr>
              </a:solidFill>
              <a:uFill>
                <a:solidFill>
                  <a:srgbClr val="0000FF"/>
                </a:solidFill>
              </a:uFill>
            </a:endParaRPr>
          </a:p>
          <a:p>
            <a:pPr>
              <a:defRPr>
                <a:latin typeface="Arial"/>
                <a:ea typeface="Arial"/>
                <a:cs typeface="Arial"/>
                <a:sym typeface="Arial"/>
              </a:defRPr>
            </a:pPr>
            <a:r>
              <a:rPr sz="2000" spc="100" dirty="0">
                <a:solidFill>
                  <a:schemeClr val="tx1">
                    <a:lumMod val="85000"/>
                    <a:lumOff val="15000"/>
                  </a:schemeClr>
                </a:solidFill>
              </a:rPr>
              <a:t>Charting and graphing</a:t>
            </a:r>
          </a:p>
          <a:p>
            <a:pPr>
              <a:defRPr>
                <a:latin typeface="Arial"/>
                <a:ea typeface="Arial"/>
                <a:cs typeface="Arial"/>
                <a:sym typeface="Arial"/>
              </a:defRPr>
            </a:pPr>
            <a:r>
              <a:rPr sz="2000" spc="100" dirty="0">
                <a:solidFill>
                  <a:schemeClr val="tx1">
                    <a:lumMod val="85000"/>
                    <a:lumOff val="15000"/>
                  </a:schemeClr>
                </a:solidFill>
              </a:rPr>
              <a:t>Programming</a:t>
            </a:r>
          </a:p>
          <a:p>
            <a:pPr>
              <a:defRPr>
                <a:latin typeface="Arial"/>
                <a:ea typeface="Arial"/>
                <a:cs typeface="Arial"/>
                <a:sym typeface="Arial"/>
              </a:defRPr>
            </a:pPr>
            <a:r>
              <a:rPr sz="2000" spc="100" dirty="0">
                <a:solidFill>
                  <a:schemeClr val="tx1">
                    <a:lumMod val="85000"/>
                    <a:lumOff val="15000"/>
                  </a:schemeClr>
                </a:solidFill>
              </a:rPr>
              <a:t>Time &amp; Task management</a:t>
            </a:r>
          </a:p>
          <a:p>
            <a:pPr>
              <a:defRPr>
                <a:latin typeface="Arial"/>
                <a:ea typeface="Arial"/>
                <a:cs typeface="Arial"/>
                <a:sym typeface="Arial"/>
              </a:defRPr>
            </a:pPr>
            <a:r>
              <a:rPr sz="2000" spc="100" dirty="0">
                <a:solidFill>
                  <a:schemeClr val="tx1">
                    <a:lumMod val="85000"/>
                    <a:lumOff val="15000"/>
                  </a:schemeClr>
                </a:solidFill>
                <a:uFill>
                  <a:solidFill>
                    <a:srgbClr val="0000FF"/>
                  </a:solidFill>
                </a:uFill>
              </a:rPr>
              <a:t>Financial modeling</a:t>
            </a:r>
          </a:p>
          <a:p>
            <a:pPr>
              <a:defRPr>
                <a:latin typeface="Arial"/>
                <a:ea typeface="Arial"/>
                <a:cs typeface="Arial"/>
                <a:sym typeface="Arial"/>
              </a:defRPr>
            </a:pPr>
            <a:r>
              <a:rPr sz="2000" spc="100" dirty="0">
                <a:solidFill>
                  <a:schemeClr val="tx1">
                    <a:lumMod val="85000"/>
                    <a:lumOff val="15000"/>
                  </a:schemeClr>
                </a:solidFill>
              </a:rPr>
              <a:t>Customer relationship management (CRM)</a:t>
            </a:r>
          </a:p>
          <a:p>
            <a:pPr>
              <a:defRPr>
                <a:latin typeface="Arial"/>
                <a:ea typeface="Arial"/>
                <a:cs typeface="Arial"/>
                <a:sym typeface="Arial"/>
              </a:defRPr>
            </a:pPr>
            <a:r>
              <a:rPr sz="2000" spc="100" dirty="0">
                <a:solidFill>
                  <a:schemeClr val="tx1">
                    <a:lumMod val="85000"/>
                    <a:lumOff val="15000"/>
                  </a:schemeClr>
                </a:solidFill>
              </a:rPr>
              <a:t>Almost anything that needs to be organized!</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lide Number"/>
          <p:cNvSpPr txBox="1">
            <a:spLocks noGrp="1"/>
          </p:cNvSpPr>
          <p:nvPr>
            <p:ph type="sldNum" sz="quarter" idx="2"/>
          </p:nvPr>
        </p:nvSpPr>
        <p:spPr>
          <a:xfrm>
            <a:off x="11864958" y="6504822"/>
            <a:ext cx="211138" cy="21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b"/>
          <a:lstStyle/>
          <a:p>
            <a:fld id="{86CB4B4D-7CA3-9044-876B-883B54F8677D}" type="slidenum">
              <a:rPr/>
              <a:t>16</a:t>
            </a:fld>
            <a:endParaRPr dirty="0"/>
          </a:p>
        </p:txBody>
      </p:sp>
      <p:pic>
        <p:nvPicPr>
          <p:cNvPr id="396" name="Image" descr="Image"/>
          <p:cNvPicPr>
            <a:picLocks noChangeAspect="1"/>
          </p:cNvPicPr>
          <p:nvPr/>
        </p:nvPicPr>
        <p:blipFill>
          <a:blip r:embed="rId2"/>
          <a:stretch>
            <a:fillRect/>
          </a:stretch>
        </p:blipFill>
        <p:spPr>
          <a:xfrm>
            <a:off x="8588643" y="4684611"/>
            <a:ext cx="2027389" cy="2031350"/>
          </a:xfrm>
          <a:prstGeom prst="rect">
            <a:avLst/>
          </a:prstGeom>
          <a:ln w="12700">
            <a:miter lim="400000"/>
          </a:ln>
          <a:effectLst>
            <a:outerShdw blurRad="50800" dist="38100" dir="2700000" algn="tl" rotWithShape="0">
              <a:prstClr val="black">
                <a:alpha val="40000"/>
              </a:prstClr>
            </a:outerShdw>
          </a:effectLst>
        </p:spPr>
      </p:pic>
      <p:pic>
        <p:nvPicPr>
          <p:cNvPr id="398" name="Picture 8" descr="Picture 8"/>
          <p:cNvPicPr>
            <a:picLocks noChangeAspect="1"/>
          </p:cNvPicPr>
          <p:nvPr/>
        </p:nvPicPr>
        <p:blipFill>
          <a:blip r:embed="rId3"/>
          <a:stretch>
            <a:fillRect/>
          </a:stretch>
        </p:blipFill>
        <p:spPr>
          <a:xfrm>
            <a:off x="74177" y="142039"/>
            <a:ext cx="761427" cy="584776"/>
          </a:xfrm>
          <a:prstGeom prst="rect">
            <a:avLst/>
          </a:prstGeom>
          <a:ln w="12700">
            <a:miter lim="400000"/>
          </a:ln>
          <a:effectLst>
            <a:outerShdw blurRad="50800" dist="38100" dir="2700000" rotWithShape="0">
              <a:srgbClr val="000000">
                <a:alpha val="40000"/>
              </a:srgbClr>
            </a:outerShdw>
          </a:effectLst>
        </p:spPr>
      </p:pic>
      <p:sp>
        <p:nvSpPr>
          <p:cNvPr id="399" name="Title 6"/>
          <p:cNvSpPr txBox="1"/>
          <p:nvPr/>
        </p:nvSpPr>
        <p:spPr>
          <a:xfrm>
            <a:off x="2008082" y="142039"/>
            <a:ext cx="9236766" cy="584776"/>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lvl1pPr>
          </a:lstStyle>
          <a:p>
            <a:r>
              <a:rPr lang="en-US" dirty="0"/>
              <a:t>Software Comparison</a:t>
            </a:r>
            <a:endParaRPr dirty="0"/>
          </a:p>
        </p:txBody>
      </p:sp>
      <p:sp>
        <p:nvSpPr>
          <p:cNvPr id="400" name="QuickBooks is designed specifically for small businesses. Although Quicken does include a handful of business finance capabilities within the Home &amp; Business version of their software, these features are largely meant to accommodate professionals with si"/>
          <p:cNvSpPr/>
          <p:nvPr/>
        </p:nvSpPr>
        <p:spPr>
          <a:xfrm>
            <a:off x="1613043" y="2413325"/>
            <a:ext cx="9631805" cy="2031350"/>
          </a:xfrm>
          <a:prstGeom prst="rect">
            <a:avLst/>
          </a:prstGeom>
          <a:solidFill>
            <a:srgbClr val="FFFFFF"/>
          </a:solidFill>
          <a:ln w="15875" cap="rnd">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defTabSz="298965">
              <a:spcBef>
                <a:spcPts val="1100"/>
              </a:spcBef>
              <a:buClr>
                <a:srgbClr val="000000"/>
              </a:buClr>
              <a:buSzPct val="100000"/>
              <a:defRPr sz="2000">
                <a:latin typeface="+mn-lt"/>
                <a:ea typeface="+mn-ea"/>
                <a:cs typeface="+mn-cs"/>
                <a:sym typeface="Helvetica"/>
              </a:defRPr>
            </a:pPr>
            <a:r>
              <a:rPr sz="2400" b="1" spc="100" dirty="0">
                <a:solidFill>
                  <a:schemeClr val="tx1">
                    <a:lumMod val="85000"/>
                    <a:lumOff val="15000"/>
                  </a:schemeClr>
                </a:solidFill>
                <a:latin typeface="Arial" panose="020B0604020202020204" pitchFamily="34" charset="0"/>
                <a:cs typeface="Arial" panose="020B0604020202020204" pitchFamily="34" charset="0"/>
              </a:rPr>
              <a:t>QuickBooks is designed specifically for small</a:t>
            </a:r>
            <a:r>
              <a:rPr lang="en-US" sz="2400" b="1" spc="100" dirty="0">
                <a:solidFill>
                  <a:schemeClr val="tx1">
                    <a:lumMod val="85000"/>
                    <a:lumOff val="15000"/>
                  </a:schemeClr>
                </a:solidFill>
                <a:latin typeface="Arial" panose="020B0604020202020204" pitchFamily="34" charset="0"/>
                <a:cs typeface="Arial" panose="020B0604020202020204" pitchFamily="34" charset="0"/>
              </a:rPr>
              <a:t> </a:t>
            </a:r>
            <a:r>
              <a:rPr sz="2400" b="1" spc="100" dirty="0">
                <a:solidFill>
                  <a:schemeClr val="tx1">
                    <a:lumMod val="85000"/>
                    <a:lumOff val="15000"/>
                  </a:schemeClr>
                </a:solidFill>
                <a:latin typeface="Arial" panose="020B0604020202020204" pitchFamily="34" charset="0"/>
                <a:cs typeface="Arial" panose="020B0604020202020204" pitchFamily="34" charset="0"/>
              </a:rPr>
              <a:t>businesses</a:t>
            </a:r>
            <a:r>
              <a:rPr sz="2400" spc="100" dirty="0">
                <a:solidFill>
                  <a:schemeClr val="tx1">
                    <a:lumMod val="85000"/>
                    <a:lumOff val="15000"/>
                  </a:schemeClr>
                </a:solidFill>
                <a:latin typeface="Arial" panose="020B0604020202020204" pitchFamily="34" charset="0"/>
                <a:cs typeface="Arial" panose="020B0604020202020204" pitchFamily="34" charset="0"/>
              </a:rPr>
              <a:t>. </a:t>
            </a:r>
            <a:endParaRPr lang="en-US" sz="2400" spc="100" dirty="0">
              <a:solidFill>
                <a:schemeClr val="tx1">
                  <a:lumMod val="85000"/>
                  <a:lumOff val="15000"/>
                </a:schemeClr>
              </a:solidFill>
              <a:latin typeface="Arial" panose="020B0604020202020204" pitchFamily="34" charset="0"/>
              <a:cs typeface="Arial" panose="020B0604020202020204" pitchFamily="34" charset="0"/>
            </a:endParaRPr>
          </a:p>
          <a:p>
            <a:pPr defTabSz="298965">
              <a:spcBef>
                <a:spcPts val="1100"/>
              </a:spcBef>
              <a:buClr>
                <a:srgbClr val="000000"/>
              </a:buClr>
              <a:buSzPct val="100000"/>
              <a:defRPr sz="2000">
                <a:latin typeface="+mn-lt"/>
                <a:ea typeface="+mn-ea"/>
                <a:cs typeface="+mn-cs"/>
                <a:sym typeface="Helvetica"/>
              </a:defRPr>
            </a:pPr>
            <a:r>
              <a:rPr sz="2400" spc="100" dirty="0">
                <a:solidFill>
                  <a:schemeClr val="tx1">
                    <a:lumMod val="85000"/>
                    <a:lumOff val="15000"/>
                  </a:schemeClr>
                </a:solidFill>
                <a:latin typeface="Arial" panose="020B0604020202020204" pitchFamily="34" charset="0"/>
                <a:cs typeface="Arial" panose="020B0604020202020204" pitchFamily="34" charset="0"/>
              </a:rPr>
              <a:t>Although Quicken does include a handful of business finance capabilities within the Home &amp; Business version of their software, these features are largely meant to accommodate professionals with side businesses or rental properties.</a:t>
            </a:r>
            <a:endParaRPr lang="en-US" sz="2400" spc="100" dirty="0">
              <a:solidFill>
                <a:schemeClr val="tx1">
                  <a:lumMod val="85000"/>
                  <a:lumOff val="15000"/>
                </a:schemeClr>
              </a:solidFill>
              <a:latin typeface="Arial" panose="020B0604020202020204" pitchFamily="34" charset="0"/>
              <a:cs typeface="Arial" panose="020B0604020202020204" pitchFamily="34" charset="0"/>
            </a:endParaRPr>
          </a:p>
          <a:p>
            <a:pPr defTabSz="298965">
              <a:spcBef>
                <a:spcPts val="1100"/>
              </a:spcBef>
              <a:buClr>
                <a:srgbClr val="000000"/>
              </a:buClr>
              <a:buSzPct val="100000"/>
              <a:defRPr sz="2000">
                <a:latin typeface="+mn-lt"/>
                <a:ea typeface="+mn-ea"/>
                <a:cs typeface="+mn-cs"/>
                <a:sym typeface="Helvetica"/>
              </a:defRPr>
            </a:pPr>
            <a:r>
              <a:rPr lang="en-US" sz="2400" spc="100" dirty="0">
                <a:solidFill>
                  <a:schemeClr val="tx1">
                    <a:lumMod val="85000"/>
                    <a:lumOff val="15000"/>
                  </a:schemeClr>
                </a:solidFill>
                <a:latin typeface="Arial" panose="020B0604020202020204" pitchFamily="34" charset="0"/>
                <a:cs typeface="Arial" panose="020B0604020202020204" pitchFamily="34" charset="0"/>
              </a:rPr>
              <a:t>QuickBooks (regardless of the version), is first and foremost a small business accounting platform, with all of the functionality required for a business’s (Chapters) bookkeeping, accounting, and general financial management  </a:t>
            </a:r>
          </a:p>
          <a:p>
            <a:pPr defTabSz="298965">
              <a:spcBef>
                <a:spcPts val="1100"/>
              </a:spcBef>
              <a:buClr>
                <a:srgbClr val="000000"/>
              </a:buClr>
              <a:buSzPct val="100000"/>
              <a:defRPr sz="2000">
                <a:latin typeface="+mn-lt"/>
                <a:ea typeface="+mn-ea"/>
                <a:cs typeface="+mn-cs"/>
                <a:sym typeface="Helvetica"/>
              </a:defRPr>
            </a:pPr>
            <a:endParaRPr spc="100" dirty="0">
              <a:solidFill>
                <a:schemeClr val="tx1">
                  <a:lumMod val="85000"/>
                  <a:lumOff val="1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Finance…"/>
          <p:cNvSpPr/>
          <p:nvPr/>
        </p:nvSpPr>
        <p:spPr>
          <a:xfrm>
            <a:off x="6316634" y="5576271"/>
            <a:ext cx="2368096" cy="1006441"/>
          </a:xfrm>
          <a:custGeom>
            <a:avLst/>
            <a:gdLst/>
            <a:ahLst/>
            <a:cxnLst>
              <a:cxn ang="0">
                <a:pos x="wd2" y="hd2"/>
              </a:cxn>
              <a:cxn ang="5400000">
                <a:pos x="wd2" y="hd2"/>
              </a:cxn>
              <a:cxn ang="10800000">
                <a:pos x="wd2" y="hd2"/>
              </a:cxn>
              <a:cxn ang="16200000">
                <a:pos x="wd2" y="hd2"/>
              </a:cxn>
            </a:cxnLst>
            <a:rect l="0" t="0" r="r" b="b"/>
            <a:pathLst>
              <a:path w="21600" h="21600" extrusionOk="0">
                <a:moveTo>
                  <a:pt x="2972" y="0"/>
                </a:moveTo>
                <a:lnTo>
                  <a:pt x="0" y="21600"/>
                </a:lnTo>
                <a:lnTo>
                  <a:pt x="21600" y="21600"/>
                </a:lnTo>
                <a:lnTo>
                  <a:pt x="18627" y="0"/>
                </a:lnTo>
                <a:lnTo>
                  <a:pt x="2972" y="0"/>
                </a:lnTo>
                <a:close/>
              </a:path>
            </a:pathLst>
          </a:custGeom>
          <a:solidFill>
            <a:srgbClr val="FFFFFF"/>
          </a:solidFill>
          <a:ln w="12700">
            <a:solidFill>
              <a:srgbClr val="0076BA"/>
            </a:solidFill>
          </a:ln>
          <a:effectLst>
            <a:outerShdw blurRad="1270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algn="ctr" defTabSz="1223367">
              <a:defRPr sz="2000">
                <a:latin typeface="Graphik Semibold"/>
                <a:ea typeface="Graphik Semibold"/>
                <a:cs typeface="Graphik Semibold"/>
                <a:sym typeface="Graphik Semibold"/>
              </a:defRPr>
            </a:pPr>
            <a:r>
              <a:rPr b="1" spc="100" dirty="0">
                <a:solidFill>
                  <a:schemeClr val="tx1">
                    <a:lumMod val="85000"/>
                    <a:lumOff val="15000"/>
                  </a:schemeClr>
                </a:solidFill>
                <a:latin typeface="Arial" panose="020B0604020202020204" pitchFamily="34" charset="0"/>
                <a:cs typeface="Arial" panose="020B0604020202020204" pitchFamily="34" charset="0"/>
              </a:rPr>
              <a:t>Finance </a:t>
            </a:r>
          </a:p>
          <a:p>
            <a:pPr algn="ctr" defTabSz="1223367">
              <a:defRPr sz="2000">
                <a:latin typeface="Graphik Semibold"/>
                <a:ea typeface="Graphik Semibold"/>
                <a:cs typeface="Graphik Semibold"/>
                <a:sym typeface="Graphik Semibold"/>
              </a:defRPr>
            </a:pPr>
            <a:r>
              <a:rPr b="1" spc="100" dirty="0">
                <a:solidFill>
                  <a:schemeClr val="tx1">
                    <a:lumMod val="85000"/>
                    <a:lumOff val="15000"/>
                  </a:schemeClr>
                </a:solidFill>
                <a:latin typeface="Arial" panose="020B0604020202020204" pitchFamily="34" charset="0"/>
                <a:cs typeface="Arial" panose="020B0604020202020204" pitchFamily="34" charset="0"/>
              </a:rPr>
              <a:t>Chair</a:t>
            </a:r>
          </a:p>
        </p:txBody>
      </p:sp>
      <p:sp>
        <p:nvSpPr>
          <p:cNvPr id="404" name="Each Chapter Shall Have an Audit Committee"/>
          <p:cNvSpPr/>
          <p:nvPr/>
        </p:nvSpPr>
        <p:spPr>
          <a:xfrm>
            <a:off x="1566506" y="850228"/>
            <a:ext cx="8738474" cy="911246"/>
          </a:xfrm>
          <a:prstGeom prst="roundRect">
            <a:avLst>
              <a:gd name="adj" fmla="val 10999"/>
            </a:avLst>
          </a:prstGeom>
          <a:solidFill>
            <a:srgbClr val="05A89D"/>
          </a:solidFill>
          <a:ln w="12700">
            <a:solidFill>
              <a:srgbClr val="047B73"/>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algn="ctr" defTabSz="1223367">
              <a:defRPr sz="3000">
                <a:solidFill>
                  <a:srgbClr val="FFFFFF"/>
                </a:solidFill>
                <a:latin typeface="Graphik Semibold"/>
                <a:ea typeface="Graphik Semibold"/>
                <a:cs typeface="Graphik Semibold"/>
                <a:sym typeface="Graphik Semibold"/>
              </a:defRPr>
            </a:pPr>
            <a:r>
              <a:rPr spc="100" dirty="0">
                <a:latin typeface="Arial" panose="020B0604020202020204" pitchFamily="34" charset="0"/>
                <a:cs typeface="Arial" panose="020B0604020202020204" pitchFamily="34" charset="0"/>
              </a:rPr>
              <a:t>Each Chapter </a:t>
            </a:r>
            <a:r>
              <a:rPr u="sng" spc="100" dirty="0">
                <a:latin typeface="Arial" panose="020B0604020202020204" pitchFamily="34" charset="0"/>
                <a:cs typeface="Arial" panose="020B0604020202020204" pitchFamily="34" charset="0"/>
              </a:rPr>
              <a:t>Shall</a:t>
            </a:r>
            <a:r>
              <a:rPr spc="100" dirty="0">
                <a:latin typeface="Arial" panose="020B0604020202020204" pitchFamily="34" charset="0"/>
                <a:cs typeface="Arial" panose="020B0604020202020204" pitchFamily="34" charset="0"/>
              </a:rPr>
              <a:t> Have an Audit Committee </a:t>
            </a:r>
          </a:p>
        </p:txBody>
      </p:sp>
      <p:grpSp>
        <p:nvGrpSpPr>
          <p:cNvPr id="407" name="Group"/>
          <p:cNvGrpSpPr/>
          <p:nvPr/>
        </p:nvGrpSpPr>
        <p:grpSpPr>
          <a:xfrm>
            <a:off x="2698822" y="2124579"/>
            <a:ext cx="4690664" cy="892970"/>
            <a:chOff x="0" y="0"/>
            <a:chExt cx="4690663" cy="892968"/>
          </a:xfrm>
        </p:grpSpPr>
        <p:sp>
          <p:nvSpPr>
            <p:cNvPr id="405" name="Shape"/>
            <p:cNvSpPr/>
            <p:nvPr/>
          </p:nvSpPr>
          <p:spPr>
            <a:xfrm>
              <a:off x="4001104" y="0"/>
              <a:ext cx="689560" cy="892969"/>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154" y="0"/>
                    <a:pt x="101" y="18"/>
                    <a:pt x="63" y="47"/>
                  </a:cubicBezTo>
                  <a:cubicBezTo>
                    <a:pt x="24" y="77"/>
                    <a:pt x="0" y="117"/>
                    <a:pt x="0" y="162"/>
                  </a:cubicBezTo>
                  <a:lnTo>
                    <a:pt x="0" y="21438"/>
                  </a:lnTo>
                  <a:cubicBezTo>
                    <a:pt x="0" y="21483"/>
                    <a:pt x="24" y="21523"/>
                    <a:pt x="63" y="21553"/>
                  </a:cubicBezTo>
                  <a:cubicBezTo>
                    <a:pt x="101" y="21582"/>
                    <a:pt x="154" y="21600"/>
                    <a:pt x="213" y="21600"/>
                  </a:cubicBezTo>
                  <a:lnTo>
                    <a:pt x="21387" y="21600"/>
                  </a:lnTo>
                  <a:cubicBezTo>
                    <a:pt x="21445" y="21600"/>
                    <a:pt x="21498" y="21582"/>
                    <a:pt x="21537" y="21553"/>
                  </a:cubicBezTo>
                  <a:cubicBezTo>
                    <a:pt x="21576" y="21523"/>
                    <a:pt x="21600" y="21483"/>
                    <a:pt x="21600" y="21438"/>
                  </a:cubicBezTo>
                  <a:lnTo>
                    <a:pt x="21600" y="5895"/>
                  </a:lnTo>
                  <a:cubicBezTo>
                    <a:pt x="21600" y="5879"/>
                    <a:pt x="21591" y="5864"/>
                    <a:pt x="21577" y="5854"/>
                  </a:cubicBezTo>
                  <a:cubicBezTo>
                    <a:pt x="21563" y="5843"/>
                    <a:pt x="21543" y="5837"/>
                    <a:pt x="21522" y="5837"/>
                  </a:cubicBezTo>
                  <a:lnTo>
                    <a:pt x="14254" y="5837"/>
                  </a:lnTo>
                  <a:cubicBezTo>
                    <a:pt x="14196" y="5837"/>
                    <a:pt x="14143" y="5819"/>
                    <a:pt x="14105" y="5789"/>
                  </a:cubicBezTo>
                  <a:cubicBezTo>
                    <a:pt x="14067" y="5760"/>
                    <a:pt x="14044" y="5719"/>
                    <a:pt x="14044" y="5674"/>
                  </a:cubicBezTo>
                  <a:lnTo>
                    <a:pt x="14044" y="58"/>
                  </a:lnTo>
                  <a:cubicBezTo>
                    <a:pt x="14044" y="42"/>
                    <a:pt x="14035" y="27"/>
                    <a:pt x="14022" y="17"/>
                  </a:cubicBezTo>
                  <a:cubicBezTo>
                    <a:pt x="14008" y="6"/>
                    <a:pt x="13989" y="0"/>
                    <a:pt x="13969" y="0"/>
                  </a:cubicBezTo>
                  <a:lnTo>
                    <a:pt x="213" y="0"/>
                  </a:lnTo>
                  <a:close/>
                  <a:moveTo>
                    <a:pt x="15018" y="86"/>
                  </a:moveTo>
                  <a:cubicBezTo>
                    <a:pt x="14992" y="94"/>
                    <a:pt x="14972" y="114"/>
                    <a:pt x="14972" y="140"/>
                  </a:cubicBezTo>
                  <a:lnTo>
                    <a:pt x="14972" y="4958"/>
                  </a:lnTo>
                  <a:cubicBezTo>
                    <a:pt x="14972" y="5003"/>
                    <a:pt x="14995" y="5043"/>
                    <a:pt x="15033" y="5073"/>
                  </a:cubicBezTo>
                  <a:cubicBezTo>
                    <a:pt x="15071" y="5102"/>
                    <a:pt x="15124" y="5120"/>
                    <a:pt x="15182" y="5120"/>
                  </a:cubicBezTo>
                  <a:lnTo>
                    <a:pt x="21418" y="5120"/>
                  </a:lnTo>
                  <a:cubicBezTo>
                    <a:pt x="21452" y="5120"/>
                    <a:pt x="21477" y="5104"/>
                    <a:pt x="21488" y="5084"/>
                  </a:cubicBezTo>
                  <a:cubicBezTo>
                    <a:pt x="21499" y="5064"/>
                    <a:pt x="21495" y="5039"/>
                    <a:pt x="21472" y="5021"/>
                  </a:cubicBezTo>
                  <a:lnTo>
                    <a:pt x="15100" y="99"/>
                  </a:lnTo>
                  <a:cubicBezTo>
                    <a:pt x="15076" y="81"/>
                    <a:pt x="15044" y="78"/>
                    <a:pt x="15018" y="86"/>
                  </a:cubicBezTo>
                  <a:close/>
                  <a:moveTo>
                    <a:pt x="16386" y="8273"/>
                  </a:moveTo>
                  <a:cubicBezTo>
                    <a:pt x="16407" y="8273"/>
                    <a:pt x="16426" y="8279"/>
                    <a:pt x="16441" y="8291"/>
                  </a:cubicBezTo>
                  <a:lnTo>
                    <a:pt x="18003" y="9497"/>
                  </a:lnTo>
                  <a:cubicBezTo>
                    <a:pt x="18019" y="9509"/>
                    <a:pt x="18027" y="9525"/>
                    <a:pt x="18027" y="9541"/>
                  </a:cubicBezTo>
                  <a:cubicBezTo>
                    <a:pt x="18027" y="9557"/>
                    <a:pt x="18019" y="9573"/>
                    <a:pt x="18003" y="9585"/>
                  </a:cubicBezTo>
                  <a:lnTo>
                    <a:pt x="8629" y="16827"/>
                  </a:lnTo>
                  <a:cubicBezTo>
                    <a:pt x="8613" y="16839"/>
                    <a:pt x="8593" y="16846"/>
                    <a:pt x="8572" y="16846"/>
                  </a:cubicBezTo>
                  <a:cubicBezTo>
                    <a:pt x="8552" y="16846"/>
                    <a:pt x="8531" y="16839"/>
                    <a:pt x="8516" y="16827"/>
                  </a:cubicBezTo>
                  <a:lnTo>
                    <a:pt x="3592" y="13027"/>
                  </a:lnTo>
                  <a:cubicBezTo>
                    <a:pt x="3576" y="13015"/>
                    <a:pt x="3568" y="12998"/>
                    <a:pt x="3568" y="12982"/>
                  </a:cubicBezTo>
                  <a:cubicBezTo>
                    <a:pt x="3568" y="12966"/>
                    <a:pt x="3576" y="12949"/>
                    <a:pt x="3592" y="12937"/>
                  </a:cubicBezTo>
                  <a:lnTo>
                    <a:pt x="5153" y="11731"/>
                  </a:lnTo>
                  <a:cubicBezTo>
                    <a:pt x="5169" y="11719"/>
                    <a:pt x="5190" y="11713"/>
                    <a:pt x="5211" y="11713"/>
                  </a:cubicBezTo>
                  <a:cubicBezTo>
                    <a:pt x="5232" y="11713"/>
                    <a:pt x="5254" y="11719"/>
                    <a:pt x="5269" y="11731"/>
                  </a:cubicBezTo>
                  <a:lnTo>
                    <a:pt x="8513" y="14238"/>
                  </a:lnTo>
                  <a:cubicBezTo>
                    <a:pt x="8529" y="14250"/>
                    <a:pt x="8550" y="14257"/>
                    <a:pt x="8570" y="14257"/>
                  </a:cubicBezTo>
                  <a:cubicBezTo>
                    <a:pt x="8590" y="14257"/>
                    <a:pt x="8611" y="14250"/>
                    <a:pt x="8627" y="14238"/>
                  </a:cubicBezTo>
                  <a:lnTo>
                    <a:pt x="16328" y="8291"/>
                  </a:lnTo>
                  <a:cubicBezTo>
                    <a:pt x="16344" y="8279"/>
                    <a:pt x="16365" y="8273"/>
                    <a:pt x="16386" y="8273"/>
                  </a:cubicBezTo>
                  <a:close/>
                </a:path>
              </a:pathLst>
            </a:custGeom>
            <a:gradFill flip="none" rotWithShape="1">
              <a:gsLst>
                <a:gs pos="0">
                  <a:srgbClr val="FB1700"/>
                </a:gs>
                <a:gs pos="100000">
                  <a:srgbClr val="FFB3B2"/>
                </a:gs>
              </a:gsLst>
              <a:lin ang="16200000" scaled="0"/>
            </a:gradFill>
            <a:ln w="3175" cap="flat">
              <a:solidFill>
                <a:srgbClr val="EE1D07"/>
              </a:solidFill>
              <a:prstDash val="solid"/>
              <a:round/>
            </a:ln>
            <a:effectLst/>
          </p:spPr>
          <p:txBody>
            <a:bodyPr wrap="square" lIns="35718" tIns="35718" rIns="35718" bIns="35718" numCol="1" anchor="ctr">
              <a:noAutofit/>
            </a:bodyPr>
            <a:lstStyle/>
            <a:p>
              <a:pPr algn="ctr" defTabSz="1223367">
                <a:defRPr sz="1100">
                  <a:solidFill>
                    <a:srgbClr val="FFFFFF"/>
                  </a:solidFill>
                  <a:latin typeface="Graphik Semibold"/>
                  <a:ea typeface="Graphik Semibold"/>
                  <a:cs typeface="Graphik Semibold"/>
                  <a:sym typeface="Graphik Semibold"/>
                </a:defRPr>
              </a:pPr>
              <a:endParaRPr/>
            </a:p>
          </p:txBody>
        </p:sp>
        <p:sp>
          <p:nvSpPr>
            <p:cNvPr id="406" name="At least…"/>
            <p:cNvSpPr/>
            <p:nvPr/>
          </p:nvSpPr>
          <p:spPr>
            <a:xfrm>
              <a:off x="0" y="0"/>
              <a:ext cx="4025206" cy="892969"/>
            </a:xfrm>
            <a:prstGeom prst="rect">
              <a:avLst/>
            </a:prstGeom>
            <a:gradFill flip="none" rotWithShape="1">
              <a:gsLst>
                <a:gs pos="0">
                  <a:srgbClr val="FFE0B7"/>
                </a:gs>
                <a:gs pos="35000">
                  <a:srgbClr val="FFE8CC"/>
                </a:gs>
                <a:gs pos="100000">
                  <a:srgbClr val="FFF6EC"/>
                </a:gs>
              </a:gsLst>
              <a:lin ang="16200000" scaled="0"/>
            </a:gradFill>
            <a:ln w="3175" cap="flat">
              <a:solidFill>
                <a:srgbClr val="F3B5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noAutofit/>
            </a:bodyPr>
            <a:lstStyle/>
            <a:p>
              <a:pPr algn="ctr" defTabSz="1223367">
                <a:defRPr sz="2400">
                  <a:latin typeface="Graphik Semibold"/>
                  <a:ea typeface="Graphik Semibold"/>
                  <a:cs typeface="Graphik Semibold"/>
                  <a:sym typeface="Graphik Semibold"/>
                </a:defRPr>
              </a:pPr>
              <a:r>
                <a:rPr u="sng" spc="100" dirty="0">
                  <a:solidFill>
                    <a:schemeClr val="tx1">
                      <a:lumMod val="85000"/>
                      <a:lumOff val="15000"/>
                    </a:schemeClr>
                  </a:solidFill>
                  <a:latin typeface="Arial" panose="020B0604020202020204" pitchFamily="34" charset="0"/>
                  <a:cs typeface="Arial" panose="020B0604020202020204" pitchFamily="34" charset="0"/>
                </a:rPr>
                <a:t>At least</a:t>
              </a:r>
              <a:r>
                <a:rPr spc="100" dirty="0">
                  <a:solidFill>
                    <a:schemeClr val="tx1">
                      <a:lumMod val="85000"/>
                      <a:lumOff val="15000"/>
                    </a:schemeClr>
                  </a:solidFill>
                  <a:latin typeface="Arial" panose="020B0604020202020204" pitchFamily="34" charset="0"/>
                  <a:cs typeface="Arial" panose="020B0604020202020204" pitchFamily="34" charset="0"/>
                </a:rPr>
                <a:t> </a:t>
              </a:r>
            </a:p>
            <a:p>
              <a:pPr algn="ctr" defTabSz="1223367">
                <a:defRPr sz="2400">
                  <a:latin typeface="Graphik Semibold"/>
                  <a:ea typeface="Graphik Semibold"/>
                  <a:cs typeface="Graphik Semibold"/>
                  <a:sym typeface="Graphik Semibold"/>
                </a:defRPr>
              </a:pPr>
              <a:r>
                <a:rPr spc="100" dirty="0">
                  <a:solidFill>
                    <a:schemeClr val="tx1">
                      <a:lumMod val="85000"/>
                      <a:lumOff val="15000"/>
                    </a:schemeClr>
                  </a:solidFill>
                  <a:latin typeface="Arial" panose="020B0604020202020204" pitchFamily="34" charset="0"/>
                  <a:cs typeface="Arial" panose="020B0604020202020204" pitchFamily="34" charset="0"/>
                </a:rPr>
                <a:t>3 Chapter members</a:t>
              </a:r>
            </a:p>
          </p:txBody>
        </p:sp>
      </p:grpSp>
      <p:grpSp>
        <p:nvGrpSpPr>
          <p:cNvPr id="411" name="Group"/>
          <p:cNvGrpSpPr/>
          <p:nvPr/>
        </p:nvGrpSpPr>
        <p:grpSpPr>
          <a:xfrm>
            <a:off x="1534033" y="2122992"/>
            <a:ext cx="1089823" cy="886582"/>
            <a:chOff x="0" y="0"/>
            <a:chExt cx="1089822" cy="886581"/>
          </a:xfrm>
        </p:grpSpPr>
        <p:sp>
          <p:nvSpPr>
            <p:cNvPr id="408" name="Female"/>
            <p:cNvSpPr/>
            <p:nvPr/>
          </p:nvSpPr>
          <p:spPr>
            <a:xfrm>
              <a:off x="-1" y="250"/>
              <a:ext cx="400609" cy="886082"/>
            </a:xfrm>
            <a:custGeom>
              <a:avLst/>
              <a:gdLst/>
              <a:ahLst/>
              <a:cxnLst>
                <a:cxn ang="0">
                  <a:pos x="wd2" y="hd2"/>
                </a:cxn>
                <a:cxn ang="5400000">
                  <a:pos x="wd2" y="hd2"/>
                </a:cxn>
                <a:cxn ang="10800000">
                  <a:pos x="wd2" y="hd2"/>
                </a:cxn>
                <a:cxn ang="16200000">
                  <a:pos x="wd2" y="hd2"/>
                </a:cxn>
              </a:cxnLst>
              <a:rect l="0" t="0" r="r" b="b"/>
              <a:pathLst>
                <a:path w="21297" h="21600"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C79400"/>
            </a:solidFill>
            <a:ln w="12700" cap="flat">
              <a:solidFill>
                <a:srgbClr val="0076BA"/>
              </a:solidFill>
              <a:prstDash val="solid"/>
              <a:round/>
            </a:ln>
            <a:effectLst/>
          </p:spPr>
          <p:txBody>
            <a:bodyPr wrap="square" lIns="35718" tIns="35718" rIns="35718" bIns="35718" numCol="1" anchor="ctr">
              <a:noAutofit/>
            </a:bodyPr>
            <a:lstStyle/>
            <a:p>
              <a:pPr algn="ctr" defTabSz="1223367">
                <a:defRPr sz="1100">
                  <a:latin typeface="Graphik Semibold"/>
                  <a:ea typeface="Graphik Semibold"/>
                  <a:cs typeface="Graphik Semibold"/>
                  <a:sym typeface="Graphik Semibold"/>
                </a:defRPr>
              </a:pPr>
              <a:endParaRPr/>
            </a:p>
          </p:txBody>
        </p:sp>
        <p:sp>
          <p:nvSpPr>
            <p:cNvPr id="409" name="Man"/>
            <p:cNvSpPr/>
            <p:nvPr/>
          </p:nvSpPr>
          <p:spPr>
            <a:xfrm>
              <a:off x="391279" y="0"/>
              <a:ext cx="343417" cy="886582"/>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535353"/>
            </a:solidFill>
            <a:ln w="12700" cap="flat">
              <a:solidFill>
                <a:srgbClr val="0076BA"/>
              </a:solidFill>
              <a:prstDash val="solid"/>
              <a:round/>
            </a:ln>
            <a:effectLst/>
          </p:spPr>
          <p:txBody>
            <a:bodyPr wrap="square" lIns="35718" tIns="35718" rIns="35718" bIns="35718" numCol="1" anchor="ctr">
              <a:noAutofit/>
            </a:bodyPr>
            <a:lstStyle/>
            <a:p>
              <a:pPr algn="ctr" defTabSz="1223367">
                <a:defRPr sz="1100">
                  <a:latin typeface="Graphik Semibold"/>
                  <a:ea typeface="Graphik Semibold"/>
                  <a:cs typeface="Graphik Semibold"/>
                  <a:sym typeface="Graphik Semibold"/>
                </a:defRPr>
              </a:pPr>
              <a:endParaRPr/>
            </a:p>
          </p:txBody>
        </p:sp>
        <p:sp>
          <p:nvSpPr>
            <p:cNvPr id="410" name="Shape"/>
            <p:cNvSpPr/>
            <p:nvPr/>
          </p:nvSpPr>
          <p:spPr>
            <a:xfrm>
              <a:off x="693648" y="118"/>
              <a:ext cx="396175" cy="886346"/>
            </a:xfrm>
            <a:custGeom>
              <a:avLst/>
              <a:gdLst/>
              <a:ahLst/>
              <a:cxnLst>
                <a:cxn ang="0">
                  <a:pos x="wd2" y="hd2"/>
                </a:cxn>
                <a:cxn ang="5400000">
                  <a:pos x="wd2" y="hd2"/>
                </a:cxn>
                <a:cxn ang="10800000">
                  <a:pos x="wd2" y="hd2"/>
                </a:cxn>
                <a:cxn ang="16200000">
                  <a:pos x="wd2" y="hd2"/>
                </a:cxn>
              </a:cxnLst>
              <a:rect l="0" t="0" r="r" b="b"/>
              <a:pathLst>
                <a:path w="21537" h="21485" extrusionOk="0">
                  <a:moveTo>
                    <a:pt x="10437" y="4"/>
                  </a:moveTo>
                  <a:cubicBezTo>
                    <a:pt x="10086" y="16"/>
                    <a:pt x="9890" y="53"/>
                    <a:pt x="9890" y="53"/>
                  </a:cubicBezTo>
                  <a:lnTo>
                    <a:pt x="9679" y="218"/>
                  </a:lnTo>
                  <a:cubicBezTo>
                    <a:pt x="9679" y="218"/>
                    <a:pt x="9628" y="215"/>
                    <a:pt x="9555" y="216"/>
                  </a:cubicBezTo>
                  <a:cubicBezTo>
                    <a:pt x="9483" y="217"/>
                    <a:pt x="9388" y="221"/>
                    <a:pt x="9302" y="233"/>
                  </a:cubicBezTo>
                  <a:cubicBezTo>
                    <a:pt x="9213" y="255"/>
                    <a:pt x="8965" y="368"/>
                    <a:pt x="8710" y="512"/>
                  </a:cubicBezTo>
                  <a:cubicBezTo>
                    <a:pt x="8455" y="657"/>
                    <a:pt x="8194" y="832"/>
                    <a:pt x="8077" y="979"/>
                  </a:cubicBezTo>
                  <a:cubicBezTo>
                    <a:pt x="7824" y="1007"/>
                    <a:pt x="6972" y="1066"/>
                    <a:pt x="6792" y="1100"/>
                  </a:cubicBezTo>
                  <a:cubicBezTo>
                    <a:pt x="6611" y="1134"/>
                    <a:pt x="6610" y="1188"/>
                    <a:pt x="6747" y="1207"/>
                  </a:cubicBezTo>
                  <a:cubicBezTo>
                    <a:pt x="6845" y="1222"/>
                    <a:pt x="7314" y="1289"/>
                    <a:pt x="7960" y="1382"/>
                  </a:cubicBezTo>
                  <a:lnTo>
                    <a:pt x="7768" y="1865"/>
                  </a:lnTo>
                  <a:cubicBezTo>
                    <a:pt x="7768" y="1865"/>
                    <a:pt x="7275" y="2061"/>
                    <a:pt x="7048" y="2209"/>
                  </a:cubicBezTo>
                  <a:cubicBezTo>
                    <a:pt x="6821" y="2357"/>
                    <a:pt x="7572" y="2389"/>
                    <a:pt x="7572" y="2389"/>
                  </a:cubicBezTo>
                  <a:cubicBezTo>
                    <a:pt x="7572" y="2389"/>
                    <a:pt x="7241" y="2949"/>
                    <a:pt x="7719" y="3113"/>
                  </a:cubicBezTo>
                  <a:cubicBezTo>
                    <a:pt x="7920" y="3182"/>
                    <a:pt x="8267" y="3252"/>
                    <a:pt x="8601" y="3308"/>
                  </a:cubicBezTo>
                  <a:cubicBezTo>
                    <a:pt x="8784" y="3339"/>
                    <a:pt x="8857" y="3435"/>
                    <a:pt x="8759" y="3510"/>
                  </a:cubicBezTo>
                  <a:cubicBezTo>
                    <a:pt x="8554" y="3667"/>
                    <a:pt x="8183" y="3908"/>
                    <a:pt x="7670" y="4063"/>
                  </a:cubicBezTo>
                  <a:cubicBezTo>
                    <a:pt x="6854" y="4309"/>
                    <a:pt x="6108" y="5696"/>
                    <a:pt x="6034" y="6631"/>
                  </a:cubicBezTo>
                  <a:cubicBezTo>
                    <a:pt x="5968" y="7473"/>
                    <a:pt x="5033" y="9443"/>
                    <a:pt x="5883" y="10219"/>
                  </a:cubicBezTo>
                  <a:lnTo>
                    <a:pt x="5883" y="10221"/>
                  </a:lnTo>
                  <a:cubicBezTo>
                    <a:pt x="5207" y="11118"/>
                    <a:pt x="5701" y="12224"/>
                    <a:pt x="4764" y="13705"/>
                  </a:cubicBezTo>
                  <a:cubicBezTo>
                    <a:pt x="3636" y="15488"/>
                    <a:pt x="3816" y="18602"/>
                    <a:pt x="3351" y="18952"/>
                  </a:cubicBezTo>
                  <a:cubicBezTo>
                    <a:pt x="3167" y="19090"/>
                    <a:pt x="3339" y="19405"/>
                    <a:pt x="3339" y="19406"/>
                  </a:cubicBezTo>
                  <a:cubicBezTo>
                    <a:pt x="3339" y="19406"/>
                    <a:pt x="3162" y="19468"/>
                    <a:pt x="2856" y="19558"/>
                  </a:cubicBezTo>
                  <a:cubicBezTo>
                    <a:pt x="2551" y="19648"/>
                    <a:pt x="2116" y="19767"/>
                    <a:pt x="1602" y="19882"/>
                  </a:cubicBezTo>
                  <a:lnTo>
                    <a:pt x="1598" y="19882"/>
                  </a:lnTo>
                  <a:cubicBezTo>
                    <a:pt x="73" y="19841"/>
                    <a:pt x="-63" y="20307"/>
                    <a:pt x="19" y="20574"/>
                  </a:cubicBezTo>
                  <a:cubicBezTo>
                    <a:pt x="46" y="20664"/>
                    <a:pt x="209" y="20734"/>
                    <a:pt x="411" y="20742"/>
                  </a:cubicBezTo>
                  <a:cubicBezTo>
                    <a:pt x="2676" y="20839"/>
                    <a:pt x="3841" y="20592"/>
                    <a:pt x="4278" y="20465"/>
                  </a:cubicBezTo>
                  <a:cubicBezTo>
                    <a:pt x="4366" y="20439"/>
                    <a:pt x="4482" y="20465"/>
                    <a:pt x="4485" y="20512"/>
                  </a:cubicBezTo>
                  <a:cubicBezTo>
                    <a:pt x="4488" y="20554"/>
                    <a:pt x="4556" y="20589"/>
                    <a:pt x="4651" y="20588"/>
                  </a:cubicBezTo>
                  <a:cubicBezTo>
                    <a:pt x="5744" y="20569"/>
                    <a:pt x="6439" y="20521"/>
                    <a:pt x="6852" y="20480"/>
                  </a:cubicBezTo>
                  <a:cubicBezTo>
                    <a:pt x="7148" y="20450"/>
                    <a:pt x="7357" y="20331"/>
                    <a:pt x="7353" y="20196"/>
                  </a:cubicBezTo>
                  <a:lnTo>
                    <a:pt x="7346" y="19841"/>
                  </a:lnTo>
                  <a:cubicBezTo>
                    <a:pt x="7344" y="19783"/>
                    <a:pt x="7387" y="19727"/>
                    <a:pt x="7467" y="19680"/>
                  </a:cubicBezTo>
                  <a:cubicBezTo>
                    <a:pt x="8229" y="19232"/>
                    <a:pt x="7793" y="18275"/>
                    <a:pt x="8073" y="16954"/>
                  </a:cubicBezTo>
                  <a:cubicBezTo>
                    <a:pt x="8368" y="15566"/>
                    <a:pt x="8492" y="15553"/>
                    <a:pt x="9570" y="13337"/>
                  </a:cubicBezTo>
                  <a:lnTo>
                    <a:pt x="9577" y="13337"/>
                  </a:lnTo>
                  <a:cubicBezTo>
                    <a:pt x="11043" y="14533"/>
                    <a:pt x="10440" y="15298"/>
                    <a:pt x="10636" y="15845"/>
                  </a:cubicBezTo>
                  <a:cubicBezTo>
                    <a:pt x="10833" y="16392"/>
                    <a:pt x="11668" y="17106"/>
                    <a:pt x="11680" y="18966"/>
                  </a:cubicBezTo>
                  <a:cubicBezTo>
                    <a:pt x="11704" y="20495"/>
                    <a:pt x="11735" y="19812"/>
                    <a:pt x="12137" y="20330"/>
                  </a:cubicBezTo>
                  <a:cubicBezTo>
                    <a:pt x="12010" y="20446"/>
                    <a:pt x="11786" y="20561"/>
                    <a:pt x="11386" y="20672"/>
                  </a:cubicBezTo>
                  <a:cubicBezTo>
                    <a:pt x="10646" y="20876"/>
                    <a:pt x="10719" y="21130"/>
                    <a:pt x="10783" y="21288"/>
                  </a:cubicBezTo>
                  <a:cubicBezTo>
                    <a:pt x="10807" y="21346"/>
                    <a:pt x="10902" y="21392"/>
                    <a:pt x="11028" y="21408"/>
                  </a:cubicBezTo>
                  <a:cubicBezTo>
                    <a:pt x="12524" y="21592"/>
                    <a:pt x="13471" y="21410"/>
                    <a:pt x="14010" y="21253"/>
                  </a:cubicBezTo>
                  <a:cubicBezTo>
                    <a:pt x="14574" y="21089"/>
                    <a:pt x="14673" y="20619"/>
                    <a:pt x="14967" y="20477"/>
                  </a:cubicBezTo>
                  <a:cubicBezTo>
                    <a:pt x="15134" y="20396"/>
                    <a:pt x="15145" y="20200"/>
                    <a:pt x="15122" y="20045"/>
                  </a:cubicBezTo>
                  <a:lnTo>
                    <a:pt x="15129" y="20043"/>
                  </a:lnTo>
                  <a:cubicBezTo>
                    <a:pt x="15427" y="19846"/>
                    <a:pt x="15406" y="19716"/>
                    <a:pt x="15320" y="19376"/>
                  </a:cubicBezTo>
                  <a:cubicBezTo>
                    <a:pt x="15234" y="19036"/>
                    <a:pt x="15084" y="18485"/>
                    <a:pt x="15126" y="17446"/>
                  </a:cubicBezTo>
                  <a:cubicBezTo>
                    <a:pt x="15379" y="14690"/>
                    <a:pt x="14303" y="14379"/>
                    <a:pt x="14651" y="12819"/>
                  </a:cubicBezTo>
                  <a:cubicBezTo>
                    <a:pt x="14666" y="12752"/>
                    <a:pt x="14679" y="12685"/>
                    <a:pt x="14692" y="12621"/>
                  </a:cubicBezTo>
                  <a:cubicBezTo>
                    <a:pt x="14707" y="12548"/>
                    <a:pt x="14841" y="12494"/>
                    <a:pt x="15005" y="12492"/>
                  </a:cubicBezTo>
                  <a:cubicBezTo>
                    <a:pt x="15481" y="12485"/>
                    <a:pt x="15952" y="12451"/>
                    <a:pt x="16313" y="12371"/>
                  </a:cubicBezTo>
                  <a:cubicBezTo>
                    <a:pt x="16447" y="12341"/>
                    <a:pt x="16604" y="12381"/>
                    <a:pt x="16622" y="12448"/>
                  </a:cubicBezTo>
                  <a:cubicBezTo>
                    <a:pt x="16706" y="12755"/>
                    <a:pt x="16876" y="13159"/>
                    <a:pt x="16961" y="13451"/>
                  </a:cubicBezTo>
                  <a:cubicBezTo>
                    <a:pt x="17064" y="13804"/>
                    <a:pt x="17105" y="14178"/>
                    <a:pt x="17119" y="14334"/>
                  </a:cubicBezTo>
                  <a:cubicBezTo>
                    <a:pt x="17123" y="14374"/>
                    <a:pt x="17207" y="14404"/>
                    <a:pt x="17297" y="14399"/>
                  </a:cubicBezTo>
                  <a:lnTo>
                    <a:pt x="17538" y="14386"/>
                  </a:lnTo>
                  <a:lnTo>
                    <a:pt x="18133" y="14350"/>
                  </a:lnTo>
                  <a:cubicBezTo>
                    <a:pt x="18223" y="14345"/>
                    <a:pt x="18285" y="14308"/>
                    <a:pt x="18265" y="14268"/>
                  </a:cubicBezTo>
                  <a:cubicBezTo>
                    <a:pt x="18190" y="14116"/>
                    <a:pt x="18017" y="13748"/>
                    <a:pt x="17915" y="13396"/>
                  </a:cubicBezTo>
                  <a:cubicBezTo>
                    <a:pt x="17789" y="12962"/>
                    <a:pt x="17698" y="12269"/>
                    <a:pt x="17508" y="12040"/>
                  </a:cubicBezTo>
                  <a:cubicBezTo>
                    <a:pt x="17484" y="12011"/>
                    <a:pt x="17413" y="11995"/>
                    <a:pt x="17346" y="11999"/>
                  </a:cubicBezTo>
                  <a:lnTo>
                    <a:pt x="17338" y="11999"/>
                  </a:lnTo>
                  <a:lnTo>
                    <a:pt x="17206" y="11542"/>
                  </a:lnTo>
                  <a:lnTo>
                    <a:pt x="17210" y="11540"/>
                  </a:lnTo>
                  <a:cubicBezTo>
                    <a:pt x="17275" y="11535"/>
                    <a:pt x="17338" y="11528"/>
                    <a:pt x="17398" y="11520"/>
                  </a:cubicBezTo>
                  <a:cubicBezTo>
                    <a:pt x="17457" y="11513"/>
                    <a:pt x="17512" y="11505"/>
                    <a:pt x="17560" y="11497"/>
                  </a:cubicBezTo>
                  <a:lnTo>
                    <a:pt x="17560" y="11495"/>
                  </a:lnTo>
                  <a:cubicBezTo>
                    <a:pt x="17549" y="11431"/>
                    <a:pt x="17529" y="11344"/>
                    <a:pt x="17511" y="11271"/>
                  </a:cubicBezTo>
                  <a:cubicBezTo>
                    <a:pt x="17493" y="11198"/>
                    <a:pt x="17478" y="11141"/>
                    <a:pt x="17478" y="11139"/>
                  </a:cubicBezTo>
                  <a:cubicBezTo>
                    <a:pt x="17475" y="11138"/>
                    <a:pt x="17448" y="11133"/>
                    <a:pt x="17396" y="11126"/>
                  </a:cubicBezTo>
                  <a:cubicBezTo>
                    <a:pt x="17345" y="11119"/>
                    <a:pt x="17268" y="11110"/>
                    <a:pt x="17168" y="11102"/>
                  </a:cubicBezTo>
                  <a:lnTo>
                    <a:pt x="17165" y="11100"/>
                  </a:lnTo>
                  <a:cubicBezTo>
                    <a:pt x="17189" y="11034"/>
                    <a:pt x="17276" y="10886"/>
                    <a:pt x="17583" y="10868"/>
                  </a:cubicBezTo>
                  <a:cubicBezTo>
                    <a:pt x="17963" y="10846"/>
                    <a:pt x="18338" y="11016"/>
                    <a:pt x="18733" y="11129"/>
                  </a:cubicBezTo>
                  <a:cubicBezTo>
                    <a:pt x="18776" y="11141"/>
                    <a:pt x="18825" y="11121"/>
                    <a:pt x="18804" y="11100"/>
                  </a:cubicBezTo>
                  <a:cubicBezTo>
                    <a:pt x="18519" y="10819"/>
                    <a:pt x="18080" y="10648"/>
                    <a:pt x="17602" y="10550"/>
                  </a:cubicBezTo>
                  <a:lnTo>
                    <a:pt x="17598" y="10549"/>
                  </a:lnTo>
                  <a:cubicBezTo>
                    <a:pt x="17663" y="10303"/>
                    <a:pt x="17464" y="9517"/>
                    <a:pt x="18103" y="9308"/>
                  </a:cubicBezTo>
                  <a:cubicBezTo>
                    <a:pt x="18839" y="9068"/>
                    <a:pt x="21537" y="7448"/>
                    <a:pt x="21537" y="7251"/>
                  </a:cubicBezTo>
                  <a:cubicBezTo>
                    <a:pt x="21537" y="7054"/>
                    <a:pt x="20229" y="6631"/>
                    <a:pt x="20229" y="6631"/>
                  </a:cubicBezTo>
                  <a:cubicBezTo>
                    <a:pt x="20294" y="6574"/>
                    <a:pt x="20326" y="6523"/>
                    <a:pt x="20312" y="6485"/>
                  </a:cubicBezTo>
                  <a:cubicBezTo>
                    <a:pt x="20214" y="6223"/>
                    <a:pt x="19626" y="5918"/>
                    <a:pt x="19185" y="5939"/>
                  </a:cubicBezTo>
                  <a:lnTo>
                    <a:pt x="19181" y="5939"/>
                  </a:lnTo>
                  <a:cubicBezTo>
                    <a:pt x="18989" y="5768"/>
                    <a:pt x="18104" y="5288"/>
                    <a:pt x="17085" y="4800"/>
                  </a:cubicBezTo>
                  <a:cubicBezTo>
                    <a:pt x="16066" y="4311"/>
                    <a:pt x="14913" y="3814"/>
                    <a:pt x="14183" y="3607"/>
                  </a:cubicBezTo>
                  <a:cubicBezTo>
                    <a:pt x="14143" y="3594"/>
                    <a:pt x="14102" y="3582"/>
                    <a:pt x="14059" y="3574"/>
                  </a:cubicBezTo>
                  <a:cubicBezTo>
                    <a:pt x="13624" y="3489"/>
                    <a:pt x="13317" y="3433"/>
                    <a:pt x="13052" y="3397"/>
                  </a:cubicBezTo>
                  <a:cubicBezTo>
                    <a:pt x="12797" y="3363"/>
                    <a:pt x="12583" y="3286"/>
                    <a:pt x="12461" y="3181"/>
                  </a:cubicBezTo>
                  <a:cubicBezTo>
                    <a:pt x="12456" y="3177"/>
                    <a:pt x="12450" y="3173"/>
                    <a:pt x="12446" y="3169"/>
                  </a:cubicBezTo>
                  <a:cubicBezTo>
                    <a:pt x="12303" y="3044"/>
                    <a:pt x="12309" y="2897"/>
                    <a:pt x="12453" y="2772"/>
                  </a:cubicBezTo>
                  <a:cubicBezTo>
                    <a:pt x="12690" y="2568"/>
                    <a:pt x="12917" y="2300"/>
                    <a:pt x="13056" y="2118"/>
                  </a:cubicBezTo>
                  <a:cubicBezTo>
                    <a:pt x="13339" y="2159"/>
                    <a:pt x="13522" y="2185"/>
                    <a:pt x="13558" y="2191"/>
                  </a:cubicBezTo>
                  <a:cubicBezTo>
                    <a:pt x="13853" y="2237"/>
                    <a:pt x="13802" y="2072"/>
                    <a:pt x="13633" y="1918"/>
                  </a:cubicBezTo>
                  <a:cubicBezTo>
                    <a:pt x="14292" y="1088"/>
                    <a:pt x="13130" y="295"/>
                    <a:pt x="11903" y="102"/>
                  </a:cubicBezTo>
                  <a:cubicBezTo>
                    <a:pt x="11289" y="5"/>
                    <a:pt x="10787" y="-8"/>
                    <a:pt x="10437" y="4"/>
                  </a:cubicBezTo>
                  <a:close/>
                  <a:moveTo>
                    <a:pt x="15977" y="6797"/>
                  </a:moveTo>
                  <a:cubicBezTo>
                    <a:pt x="16042" y="6794"/>
                    <a:pt x="16114" y="6797"/>
                    <a:pt x="16181" y="6809"/>
                  </a:cubicBezTo>
                  <a:cubicBezTo>
                    <a:pt x="16554" y="6879"/>
                    <a:pt x="16803" y="7031"/>
                    <a:pt x="16773" y="7075"/>
                  </a:cubicBezTo>
                  <a:cubicBezTo>
                    <a:pt x="16657" y="7240"/>
                    <a:pt x="17224" y="7430"/>
                    <a:pt x="17756" y="7512"/>
                  </a:cubicBezTo>
                  <a:cubicBezTo>
                    <a:pt x="17915" y="7536"/>
                    <a:pt x="18004" y="7610"/>
                    <a:pt x="17952" y="7681"/>
                  </a:cubicBezTo>
                  <a:cubicBezTo>
                    <a:pt x="17631" y="8127"/>
                    <a:pt x="17150" y="8671"/>
                    <a:pt x="17018" y="8819"/>
                  </a:cubicBezTo>
                  <a:cubicBezTo>
                    <a:pt x="17001" y="8831"/>
                    <a:pt x="16985" y="8843"/>
                    <a:pt x="16969" y="8855"/>
                  </a:cubicBezTo>
                  <a:cubicBezTo>
                    <a:pt x="16953" y="8866"/>
                    <a:pt x="16936" y="8878"/>
                    <a:pt x="16920" y="8890"/>
                  </a:cubicBezTo>
                  <a:lnTo>
                    <a:pt x="15687" y="9497"/>
                  </a:lnTo>
                  <a:cubicBezTo>
                    <a:pt x="15651" y="9514"/>
                    <a:pt x="15602" y="9525"/>
                    <a:pt x="15548" y="9527"/>
                  </a:cubicBezTo>
                  <a:cubicBezTo>
                    <a:pt x="15314" y="9533"/>
                    <a:pt x="15076" y="9544"/>
                    <a:pt x="14865" y="9554"/>
                  </a:cubicBezTo>
                  <a:cubicBezTo>
                    <a:pt x="14715" y="9561"/>
                    <a:pt x="14597" y="9497"/>
                    <a:pt x="14643" y="9433"/>
                  </a:cubicBezTo>
                  <a:cubicBezTo>
                    <a:pt x="15029" y="8890"/>
                    <a:pt x="15784" y="7709"/>
                    <a:pt x="15642" y="6982"/>
                  </a:cubicBezTo>
                  <a:cubicBezTo>
                    <a:pt x="15623" y="6885"/>
                    <a:pt x="15783" y="6809"/>
                    <a:pt x="15977" y="6797"/>
                  </a:cubicBezTo>
                  <a:close/>
                </a:path>
              </a:pathLst>
            </a:custGeom>
            <a:solidFill>
              <a:srgbClr val="05A89D"/>
            </a:solidFill>
            <a:ln w="12700" cap="flat">
              <a:solidFill>
                <a:srgbClr val="047B73"/>
              </a:solidFill>
              <a:prstDash val="solid"/>
              <a:round/>
            </a:ln>
            <a:effectLst/>
          </p:spPr>
          <p:txBody>
            <a:bodyPr wrap="square" lIns="35718" tIns="35718" rIns="35718" bIns="35718" numCol="1" anchor="ctr">
              <a:noAutofit/>
            </a:bodyPr>
            <a:lstStyle/>
            <a:p>
              <a:pPr algn="ctr" defTabSz="1223367">
                <a:defRPr sz="1100">
                  <a:solidFill>
                    <a:srgbClr val="FFFFFF"/>
                  </a:solidFill>
                  <a:latin typeface="Graphik Semibold"/>
                  <a:ea typeface="Graphik Semibold"/>
                  <a:cs typeface="Graphik Semibold"/>
                  <a:sym typeface="Graphik Semibold"/>
                </a:defRPr>
              </a:pPr>
              <a:endParaRPr/>
            </a:p>
          </p:txBody>
        </p:sp>
      </p:grpSp>
      <p:sp>
        <p:nvSpPr>
          <p:cNvPr id="412" name="Edit Document"/>
          <p:cNvSpPr/>
          <p:nvPr/>
        </p:nvSpPr>
        <p:spPr>
          <a:xfrm>
            <a:off x="10515835" y="825983"/>
            <a:ext cx="658232" cy="774868"/>
          </a:xfrm>
          <a:custGeom>
            <a:avLst/>
            <a:gdLst/>
            <a:ahLst/>
            <a:cxnLst>
              <a:cxn ang="0">
                <a:pos x="wd2" y="hd2"/>
              </a:cxn>
              <a:cxn ang="5400000">
                <a:pos x="wd2" y="hd2"/>
              </a:cxn>
              <a:cxn ang="10800000">
                <a:pos x="wd2" y="hd2"/>
              </a:cxn>
              <a:cxn ang="16200000">
                <a:pos x="wd2" y="hd2"/>
              </a:cxn>
            </a:cxnLst>
            <a:rect l="0" t="0" r="r" b="b"/>
            <a:pathLst>
              <a:path w="21535" h="21600" extrusionOk="0">
                <a:moveTo>
                  <a:pt x="178" y="0"/>
                </a:moveTo>
                <a:cubicBezTo>
                  <a:pt x="80" y="0"/>
                  <a:pt x="0" y="72"/>
                  <a:pt x="0" y="162"/>
                </a:cubicBezTo>
                <a:lnTo>
                  <a:pt x="0" y="21438"/>
                </a:lnTo>
                <a:cubicBezTo>
                  <a:pt x="0" y="21528"/>
                  <a:pt x="80" y="21600"/>
                  <a:pt x="178" y="21600"/>
                </a:cubicBezTo>
                <a:lnTo>
                  <a:pt x="17891" y="21600"/>
                </a:lnTo>
                <a:cubicBezTo>
                  <a:pt x="17989" y="21600"/>
                  <a:pt x="18069" y="21528"/>
                  <a:pt x="18069" y="21438"/>
                </a:cubicBezTo>
                <a:lnTo>
                  <a:pt x="18069" y="10414"/>
                </a:lnTo>
                <a:lnTo>
                  <a:pt x="13054" y="15043"/>
                </a:lnTo>
                <a:cubicBezTo>
                  <a:pt x="12867" y="15216"/>
                  <a:pt x="12647" y="15358"/>
                  <a:pt x="12407" y="15463"/>
                </a:cubicBezTo>
                <a:lnTo>
                  <a:pt x="8385" y="17111"/>
                </a:lnTo>
                <a:cubicBezTo>
                  <a:pt x="8235" y="17177"/>
                  <a:pt x="8078" y="17032"/>
                  <a:pt x="8149" y="16892"/>
                </a:cubicBezTo>
                <a:lnTo>
                  <a:pt x="9963" y="13105"/>
                </a:lnTo>
                <a:cubicBezTo>
                  <a:pt x="10077" y="12882"/>
                  <a:pt x="10231" y="12679"/>
                  <a:pt x="10420" y="12504"/>
                </a:cubicBezTo>
                <a:lnTo>
                  <a:pt x="17644" y="5837"/>
                </a:lnTo>
                <a:lnTo>
                  <a:pt x="11926" y="5837"/>
                </a:lnTo>
                <a:cubicBezTo>
                  <a:pt x="11828" y="5837"/>
                  <a:pt x="11748" y="5765"/>
                  <a:pt x="11748" y="5674"/>
                </a:cubicBezTo>
                <a:lnTo>
                  <a:pt x="11748" y="58"/>
                </a:lnTo>
                <a:cubicBezTo>
                  <a:pt x="11748" y="26"/>
                  <a:pt x="11720" y="0"/>
                  <a:pt x="11685" y="0"/>
                </a:cubicBezTo>
                <a:lnTo>
                  <a:pt x="178" y="0"/>
                </a:lnTo>
                <a:close/>
                <a:moveTo>
                  <a:pt x="12563" y="86"/>
                </a:moveTo>
                <a:cubicBezTo>
                  <a:pt x="12541" y="94"/>
                  <a:pt x="12525" y="114"/>
                  <a:pt x="12525" y="140"/>
                </a:cubicBezTo>
                <a:lnTo>
                  <a:pt x="12525" y="4958"/>
                </a:lnTo>
                <a:cubicBezTo>
                  <a:pt x="12525" y="5048"/>
                  <a:pt x="12605" y="5120"/>
                  <a:pt x="12703" y="5120"/>
                </a:cubicBezTo>
                <a:lnTo>
                  <a:pt x="17917" y="5120"/>
                </a:lnTo>
                <a:cubicBezTo>
                  <a:pt x="17974" y="5120"/>
                  <a:pt x="18001" y="5058"/>
                  <a:pt x="17962" y="5021"/>
                </a:cubicBezTo>
                <a:lnTo>
                  <a:pt x="12632" y="99"/>
                </a:lnTo>
                <a:cubicBezTo>
                  <a:pt x="12612" y="81"/>
                  <a:pt x="12585" y="78"/>
                  <a:pt x="12563" y="86"/>
                </a:cubicBezTo>
                <a:close/>
                <a:moveTo>
                  <a:pt x="20172" y="4728"/>
                </a:moveTo>
                <a:cubicBezTo>
                  <a:pt x="20023" y="4734"/>
                  <a:pt x="19872" y="4794"/>
                  <a:pt x="19753" y="4903"/>
                </a:cubicBezTo>
                <a:lnTo>
                  <a:pt x="18916" y="5676"/>
                </a:lnTo>
                <a:cubicBezTo>
                  <a:pt x="18892" y="5699"/>
                  <a:pt x="18892" y="5736"/>
                  <a:pt x="18916" y="5758"/>
                </a:cubicBezTo>
                <a:lnTo>
                  <a:pt x="20419" y="7147"/>
                </a:lnTo>
                <a:cubicBezTo>
                  <a:pt x="20443" y="7170"/>
                  <a:pt x="20483" y="7170"/>
                  <a:pt x="20508" y="7147"/>
                </a:cubicBezTo>
                <a:lnTo>
                  <a:pt x="21345" y="6372"/>
                </a:lnTo>
                <a:cubicBezTo>
                  <a:pt x="21583" y="6154"/>
                  <a:pt x="21600" y="5815"/>
                  <a:pt x="21383" y="5615"/>
                </a:cubicBezTo>
                <a:lnTo>
                  <a:pt x="20576" y="4868"/>
                </a:lnTo>
                <a:cubicBezTo>
                  <a:pt x="20468" y="4768"/>
                  <a:pt x="20321" y="4722"/>
                  <a:pt x="20172" y="4728"/>
                </a:cubicBezTo>
                <a:close/>
                <a:moveTo>
                  <a:pt x="18322" y="6249"/>
                </a:moveTo>
                <a:cubicBezTo>
                  <a:pt x="18306" y="6249"/>
                  <a:pt x="18290" y="6255"/>
                  <a:pt x="18277" y="6266"/>
                </a:cubicBezTo>
                <a:lnTo>
                  <a:pt x="11222" y="12779"/>
                </a:lnTo>
                <a:cubicBezTo>
                  <a:pt x="11198" y="12801"/>
                  <a:pt x="11198" y="12838"/>
                  <a:pt x="11222" y="12861"/>
                </a:cubicBezTo>
                <a:lnTo>
                  <a:pt x="12727" y="14249"/>
                </a:lnTo>
                <a:cubicBezTo>
                  <a:pt x="12751" y="14272"/>
                  <a:pt x="12789" y="14272"/>
                  <a:pt x="12814" y="14249"/>
                </a:cubicBezTo>
                <a:lnTo>
                  <a:pt x="19869" y="7737"/>
                </a:lnTo>
                <a:cubicBezTo>
                  <a:pt x="19893" y="7714"/>
                  <a:pt x="19893" y="7677"/>
                  <a:pt x="19869" y="7655"/>
                </a:cubicBezTo>
                <a:lnTo>
                  <a:pt x="18366" y="6266"/>
                </a:lnTo>
                <a:cubicBezTo>
                  <a:pt x="18354" y="6255"/>
                  <a:pt x="18338" y="6249"/>
                  <a:pt x="18322" y="6249"/>
                </a:cubicBezTo>
                <a:close/>
                <a:moveTo>
                  <a:pt x="10691" y="13419"/>
                </a:moveTo>
                <a:cubicBezTo>
                  <a:pt x="10671" y="13422"/>
                  <a:pt x="10653" y="13432"/>
                  <a:pt x="10644" y="13451"/>
                </a:cubicBezTo>
                <a:lnTo>
                  <a:pt x="9401" y="15879"/>
                </a:lnTo>
                <a:cubicBezTo>
                  <a:pt x="9375" y="15929"/>
                  <a:pt x="9430" y="15979"/>
                  <a:pt x="9483" y="15955"/>
                </a:cubicBezTo>
                <a:lnTo>
                  <a:pt x="12114" y="14808"/>
                </a:lnTo>
                <a:cubicBezTo>
                  <a:pt x="12154" y="14790"/>
                  <a:pt x="12161" y="14741"/>
                  <a:pt x="12130" y="14712"/>
                </a:cubicBezTo>
                <a:lnTo>
                  <a:pt x="10745" y="13434"/>
                </a:lnTo>
                <a:cubicBezTo>
                  <a:pt x="10730" y="13420"/>
                  <a:pt x="10710" y="13416"/>
                  <a:pt x="10691" y="13419"/>
                </a:cubicBezTo>
                <a:close/>
              </a:path>
            </a:pathLst>
          </a:custGeom>
          <a:solidFill>
            <a:schemeClr val="accent6">
              <a:lumOff val="19607"/>
            </a:schemeClr>
          </a:solidFill>
          <a:ln w="12700">
            <a:solidFill>
              <a:srgbClr val="0076BA"/>
            </a:solidFill>
          </a:ln>
        </p:spPr>
        <p:txBody>
          <a:bodyPr lIns="35718" tIns="35718" rIns="35718" bIns="35718" anchor="ctr"/>
          <a:lstStyle/>
          <a:p>
            <a:pPr algn="ctr" defTabSz="1223367">
              <a:defRPr sz="1100">
                <a:latin typeface="Graphik Semibold"/>
                <a:ea typeface="Graphik Semibold"/>
                <a:cs typeface="Graphik Semibold"/>
                <a:sym typeface="Graphik Semibold"/>
              </a:defRPr>
            </a:pPr>
            <a:endParaRPr/>
          </a:p>
        </p:txBody>
      </p:sp>
      <p:sp>
        <p:nvSpPr>
          <p:cNvPr id="413" name="Treasurer"/>
          <p:cNvSpPr/>
          <p:nvPr/>
        </p:nvSpPr>
        <p:spPr>
          <a:xfrm>
            <a:off x="3230920" y="5530556"/>
            <a:ext cx="2524006" cy="1072704"/>
          </a:xfrm>
          <a:custGeom>
            <a:avLst/>
            <a:gdLst/>
            <a:ahLst/>
            <a:cxnLst>
              <a:cxn ang="0">
                <a:pos x="wd2" y="hd2"/>
              </a:cxn>
              <a:cxn ang="5400000">
                <a:pos x="wd2" y="hd2"/>
              </a:cxn>
              <a:cxn ang="10800000">
                <a:pos x="wd2" y="hd2"/>
              </a:cxn>
              <a:cxn ang="16200000">
                <a:pos x="wd2" y="hd2"/>
              </a:cxn>
            </a:cxnLst>
            <a:rect l="0" t="0" r="r" b="b"/>
            <a:pathLst>
              <a:path w="21600" h="21600" extrusionOk="0">
                <a:moveTo>
                  <a:pt x="2972" y="0"/>
                </a:moveTo>
                <a:lnTo>
                  <a:pt x="0" y="21600"/>
                </a:lnTo>
                <a:lnTo>
                  <a:pt x="21600" y="21600"/>
                </a:lnTo>
                <a:lnTo>
                  <a:pt x="18627" y="0"/>
                </a:lnTo>
                <a:lnTo>
                  <a:pt x="2972" y="0"/>
                </a:lnTo>
                <a:close/>
              </a:path>
            </a:pathLst>
          </a:custGeom>
          <a:solidFill>
            <a:srgbClr val="FFFFFF"/>
          </a:solidFill>
          <a:ln w="12700">
            <a:solidFill>
              <a:srgbClr val="0076BA"/>
            </a:solidFill>
          </a:ln>
          <a:effectLst>
            <a:outerShdw blurRad="1270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defTabSz="1223367">
              <a:defRPr sz="2000">
                <a:latin typeface="Graphik Semibold"/>
                <a:ea typeface="Graphik Semibold"/>
                <a:cs typeface="Graphik Semibold"/>
                <a:sym typeface="Graphik Semibold"/>
              </a:defRPr>
            </a:lvl1pPr>
          </a:lstStyle>
          <a:p>
            <a:r>
              <a:rPr b="1" spc="100" dirty="0">
                <a:solidFill>
                  <a:schemeClr val="tx1">
                    <a:lumMod val="85000"/>
                    <a:lumOff val="15000"/>
                  </a:schemeClr>
                </a:solidFill>
                <a:latin typeface="Arial" panose="020B0604020202020204" pitchFamily="34" charset="0"/>
                <a:cs typeface="Arial" panose="020B0604020202020204" pitchFamily="34" charset="0"/>
              </a:rPr>
              <a:t>Treasurer</a:t>
            </a:r>
          </a:p>
        </p:txBody>
      </p:sp>
      <p:sp>
        <p:nvSpPr>
          <p:cNvPr id="414" name="Adjutant"/>
          <p:cNvSpPr/>
          <p:nvPr/>
        </p:nvSpPr>
        <p:spPr>
          <a:xfrm>
            <a:off x="7500682" y="4259988"/>
            <a:ext cx="2431410" cy="1033349"/>
          </a:xfrm>
          <a:custGeom>
            <a:avLst/>
            <a:gdLst/>
            <a:ahLst/>
            <a:cxnLst>
              <a:cxn ang="0">
                <a:pos x="wd2" y="hd2"/>
              </a:cxn>
              <a:cxn ang="5400000">
                <a:pos x="wd2" y="hd2"/>
              </a:cxn>
              <a:cxn ang="10800000">
                <a:pos x="wd2" y="hd2"/>
              </a:cxn>
              <a:cxn ang="16200000">
                <a:pos x="wd2" y="hd2"/>
              </a:cxn>
            </a:cxnLst>
            <a:rect l="0" t="0" r="r" b="b"/>
            <a:pathLst>
              <a:path w="21600" h="21600" extrusionOk="0">
                <a:moveTo>
                  <a:pt x="2972" y="0"/>
                </a:moveTo>
                <a:lnTo>
                  <a:pt x="0" y="21600"/>
                </a:lnTo>
                <a:lnTo>
                  <a:pt x="21600" y="21600"/>
                </a:lnTo>
                <a:lnTo>
                  <a:pt x="18627" y="0"/>
                </a:lnTo>
                <a:lnTo>
                  <a:pt x="2972" y="0"/>
                </a:lnTo>
                <a:close/>
              </a:path>
            </a:pathLst>
          </a:custGeom>
          <a:solidFill>
            <a:srgbClr val="FFFFFF"/>
          </a:solidFill>
          <a:ln w="12700">
            <a:solidFill>
              <a:srgbClr val="0076BA"/>
            </a:solidFill>
          </a:ln>
          <a:effectLst>
            <a:outerShdw blurRad="1270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defTabSz="1223367">
              <a:defRPr sz="2000">
                <a:latin typeface="Graphik Semibold"/>
                <a:ea typeface="Graphik Semibold"/>
                <a:cs typeface="Graphik Semibold"/>
                <a:sym typeface="Graphik Semibold"/>
              </a:defRPr>
            </a:lvl1pPr>
          </a:lstStyle>
          <a:p>
            <a:r>
              <a:rPr b="1" spc="100" dirty="0">
                <a:solidFill>
                  <a:schemeClr val="tx1">
                    <a:lumMod val="85000"/>
                    <a:lumOff val="15000"/>
                  </a:schemeClr>
                </a:solidFill>
                <a:latin typeface="Arial" panose="020B0604020202020204" pitchFamily="34" charset="0"/>
                <a:cs typeface="Arial" panose="020B0604020202020204" pitchFamily="34" charset="0"/>
              </a:rPr>
              <a:t>Adjutant</a:t>
            </a:r>
          </a:p>
        </p:txBody>
      </p:sp>
      <p:sp>
        <p:nvSpPr>
          <p:cNvPr id="415" name="Senior Vice Commander"/>
          <p:cNvSpPr/>
          <p:nvPr/>
        </p:nvSpPr>
        <p:spPr>
          <a:xfrm>
            <a:off x="4880295" y="4259987"/>
            <a:ext cx="2431410" cy="1033349"/>
          </a:xfrm>
          <a:custGeom>
            <a:avLst/>
            <a:gdLst/>
            <a:ahLst/>
            <a:cxnLst>
              <a:cxn ang="0">
                <a:pos x="wd2" y="hd2"/>
              </a:cxn>
              <a:cxn ang="5400000">
                <a:pos x="wd2" y="hd2"/>
              </a:cxn>
              <a:cxn ang="10800000">
                <a:pos x="wd2" y="hd2"/>
              </a:cxn>
              <a:cxn ang="16200000">
                <a:pos x="wd2" y="hd2"/>
              </a:cxn>
            </a:cxnLst>
            <a:rect l="0" t="0" r="r" b="b"/>
            <a:pathLst>
              <a:path w="21600" h="21600" extrusionOk="0">
                <a:moveTo>
                  <a:pt x="2972" y="0"/>
                </a:moveTo>
                <a:lnTo>
                  <a:pt x="0" y="21600"/>
                </a:lnTo>
                <a:lnTo>
                  <a:pt x="21600" y="21600"/>
                </a:lnTo>
                <a:lnTo>
                  <a:pt x="18627" y="0"/>
                </a:lnTo>
                <a:lnTo>
                  <a:pt x="2972" y="0"/>
                </a:lnTo>
                <a:close/>
              </a:path>
            </a:pathLst>
          </a:custGeom>
          <a:solidFill>
            <a:srgbClr val="FFFFFF"/>
          </a:solidFill>
          <a:ln w="12700">
            <a:solidFill>
              <a:srgbClr val="0076BA"/>
            </a:solidFill>
          </a:ln>
          <a:effectLst>
            <a:outerShdw blurRad="1270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defTabSz="1223367">
              <a:defRPr sz="2000">
                <a:latin typeface="Graphik Semibold"/>
                <a:ea typeface="Graphik Semibold"/>
                <a:cs typeface="Graphik Semibold"/>
                <a:sym typeface="Graphik Semibold"/>
              </a:defRPr>
            </a:lvl1pPr>
          </a:lstStyle>
          <a:p>
            <a:r>
              <a:rPr b="1" spc="100" dirty="0">
                <a:solidFill>
                  <a:schemeClr val="tx1">
                    <a:lumMod val="85000"/>
                    <a:lumOff val="15000"/>
                  </a:schemeClr>
                </a:solidFill>
                <a:latin typeface="Arial" panose="020B0604020202020204" pitchFamily="34" charset="0"/>
                <a:cs typeface="Arial" panose="020B0604020202020204" pitchFamily="34" charset="0"/>
              </a:rPr>
              <a:t>Senior Vice Commander</a:t>
            </a:r>
          </a:p>
        </p:txBody>
      </p:sp>
      <p:sp>
        <p:nvSpPr>
          <p:cNvPr id="416" name="Chapter Commander"/>
          <p:cNvSpPr/>
          <p:nvPr/>
        </p:nvSpPr>
        <p:spPr>
          <a:xfrm>
            <a:off x="2227682" y="4289716"/>
            <a:ext cx="2431409" cy="1033349"/>
          </a:xfrm>
          <a:custGeom>
            <a:avLst/>
            <a:gdLst/>
            <a:ahLst/>
            <a:cxnLst>
              <a:cxn ang="0">
                <a:pos x="wd2" y="hd2"/>
              </a:cxn>
              <a:cxn ang="5400000">
                <a:pos x="wd2" y="hd2"/>
              </a:cxn>
              <a:cxn ang="10800000">
                <a:pos x="wd2" y="hd2"/>
              </a:cxn>
              <a:cxn ang="16200000">
                <a:pos x="wd2" y="hd2"/>
              </a:cxn>
            </a:cxnLst>
            <a:rect l="0" t="0" r="r" b="b"/>
            <a:pathLst>
              <a:path w="21600" h="21600" extrusionOk="0">
                <a:moveTo>
                  <a:pt x="2972" y="0"/>
                </a:moveTo>
                <a:lnTo>
                  <a:pt x="0" y="21600"/>
                </a:lnTo>
                <a:lnTo>
                  <a:pt x="21600" y="21600"/>
                </a:lnTo>
                <a:lnTo>
                  <a:pt x="18627" y="0"/>
                </a:lnTo>
                <a:lnTo>
                  <a:pt x="2972" y="0"/>
                </a:lnTo>
                <a:close/>
              </a:path>
            </a:pathLst>
          </a:custGeom>
          <a:solidFill>
            <a:srgbClr val="FFFFFF"/>
          </a:solidFill>
          <a:ln w="12700">
            <a:solidFill>
              <a:srgbClr val="0076BA"/>
            </a:solidFill>
          </a:ln>
          <a:effectLst>
            <a:outerShdw blurRad="1270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defTabSz="1223367">
              <a:defRPr sz="2000">
                <a:latin typeface="Graphik Semibold"/>
                <a:ea typeface="Graphik Semibold"/>
                <a:cs typeface="Graphik Semibold"/>
                <a:sym typeface="Graphik Semibold"/>
              </a:defRPr>
            </a:lvl1pPr>
          </a:lstStyle>
          <a:p>
            <a:r>
              <a:rPr b="1" spc="100" dirty="0">
                <a:solidFill>
                  <a:schemeClr val="tx1">
                    <a:lumMod val="85000"/>
                    <a:lumOff val="15000"/>
                  </a:schemeClr>
                </a:solidFill>
                <a:latin typeface="Arial" panose="020B0604020202020204" pitchFamily="34" charset="0"/>
                <a:cs typeface="Arial" panose="020B0604020202020204" pitchFamily="34" charset="0"/>
              </a:rPr>
              <a:t>Chapter </a:t>
            </a:r>
            <a:endParaRPr lang="en-US" b="1" spc="100" dirty="0">
              <a:solidFill>
                <a:schemeClr val="tx1">
                  <a:lumMod val="85000"/>
                  <a:lumOff val="15000"/>
                </a:schemeClr>
              </a:solidFill>
              <a:latin typeface="Arial" panose="020B0604020202020204" pitchFamily="34" charset="0"/>
              <a:cs typeface="Arial" panose="020B0604020202020204" pitchFamily="34" charset="0"/>
            </a:endParaRPr>
          </a:p>
          <a:p>
            <a:r>
              <a:rPr b="1" spc="100" dirty="0">
                <a:solidFill>
                  <a:schemeClr val="tx1">
                    <a:lumMod val="85000"/>
                    <a:lumOff val="15000"/>
                  </a:schemeClr>
                </a:solidFill>
                <a:latin typeface="Arial" panose="020B0604020202020204" pitchFamily="34" charset="0"/>
                <a:cs typeface="Arial" panose="020B0604020202020204" pitchFamily="34" charset="0"/>
              </a:rPr>
              <a:t>Commander</a:t>
            </a:r>
          </a:p>
        </p:txBody>
      </p:sp>
      <p:sp>
        <p:nvSpPr>
          <p:cNvPr id="417" name="Following positions may not serve on the Audit Committee…"/>
          <p:cNvSpPr txBox="1"/>
          <p:nvPr/>
        </p:nvSpPr>
        <p:spPr>
          <a:xfrm>
            <a:off x="2247013" y="3640440"/>
            <a:ext cx="8051882" cy="441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400">
                <a:latin typeface="Graphik Semibold"/>
                <a:ea typeface="Graphik Semibold"/>
                <a:cs typeface="Graphik Semibold"/>
                <a:sym typeface="Graphik Semibold"/>
              </a:defRPr>
            </a:lvl1pPr>
          </a:lstStyle>
          <a:p>
            <a:r>
              <a:rPr lang="en-US" spc="100" dirty="0">
                <a:solidFill>
                  <a:schemeClr val="tx1">
                    <a:lumMod val="85000"/>
                    <a:lumOff val="15000"/>
                  </a:schemeClr>
                </a:solidFill>
                <a:latin typeface="Arial" panose="020B0604020202020204" pitchFamily="34" charset="0"/>
                <a:cs typeface="Arial" panose="020B0604020202020204" pitchFamily="34" charset="0"/>
              </a:rPr>
              <a:t>Officers who </a:t>
            </a:r>
            <a:r>
              <a:rPr spc="100" dirty="0">
                <a:solidFill>
                  <a:schemeClr val="tx1">
                    <a:lumMod val="85000"/>
                    <a:lumOff val="15000"/>
                  </a:schemeClr>
                </a:solidFill>
                <a:latin typeface="Arial" panose="020B0604020202020204" pitchFamily="34" charset="0"/>
                <a:cs typeface="Arial" panose="020B0604020202020204" pitchFamily="34" charset="0"/>
              </a:rPr>
              <a:t>may not serve on the Audit Committee…</a:t>
            </a:r>
          </a:p>
        </p:txBody>
      </p:sp>
      <p:sp>
        <p:nvSpPr>
          <p:cNvPr id="418" name="Slide Number"/>
          <p:cNvSpPr txBox="1">
            <a:spLocks noGrp="1"/>
          </p:cNvSpPr>
          <p:nvPr>
            <p:ph type="sldNum" sz="quarter" idx="2"/>
          </p:nvPr>
        </p:nvSpPr>
        <p:spPr>
          <a:xfrm>
            <a:off x="11884861" y="6569058"/>
            <a:ext cx="231141" cy="2311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dirty="0"/>
          </a:p>
        </p:txBody>
      </p:sp>
      <p:sp>
        <p:nvSpPr>
          <p:cNvPr id="419" name="3 Coincides with signing AFR"/>
          <p:cNvSpPr txBox="1"/>
          <p:nvPr/>
        </p:nvSpPr>
        <p:spPr>
          <a:xfrm>
            <a:off x="7500682" y="2302975"/>
            <a:ext cx="438417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b="1">
                <a:solidFill>
                  <a:srgbClr val="F92920"/>
                </a:solidFill>
                <a:latin typeface="Arial"/>
                <a:ea typeface="Arial"/>
                <a:cs typeface="Arial"/>
                <a:sym typeface="Arial"/>
              </a:defRPr>
            </a:lvl1pPr>
          </a:lstStyle>
          <a:p>
            <a:r>
              <a:rPr dirty="0">
                <a:solidFill>
                  <a:srgbClr val="002060"/>
                </a:solidFill>
              </a:rPr>
              <a:t>3 Coincides with signing AFR</a:t>
            </a:r>
          </a:p>
        </p:txBody>
      </p:sp>
      <p:sp>
        <p:nvSpPr>
          <p:cNvPr id="420" name="The Audit Committee reports to the Commander"/>
          <p:cNvSpPr txBox="1"/>
          <p:nvPr/>
        </p:nvSpPr>
        <p:spPr>
          <a:xfrm>
            <a:off x="1761139" y="3151118"/>
            <a:ext cx="888341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100" b="1">
                <a:latin typeface="Arial"/>
                <a:ea typeface="Arial"/>
                <a:cs typeface="Arial"/>
                <a:sym typeface="Arial"/>
              </a:defRPr>
            </a:lvl1pPr>
          </a:lstStyle>
          <a:p>
            <a:r>
              <a:rPr sz="2400" spc="100" dirty="0">
                <a:solidFill>
                  <a:schemeClr val="tx1">
                    <a:lumMod val="85000"/>
                    <a:lumOff val="15000"/>
                  </a:schemeClr>
                </a:solidFill>
              </a:rPr>
              <a:t>The Audit Committee reports to the Commander</a:t>
            </a:r>
          </a:p>
        </p:txBody>
      </p:sp>
      <p:pic>
        <p:nvPicPr>
          <p:cNvPr id="421" name="Picture 8" descr="Picture 8"/>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422" name="Title 6"/>
          <p:cNvSpPr txBox="1"/>
          <p:nvPr/>
        </p:nvSpPr>
        <p:spPr>
          <a:xfrm>
            <a:off x="1937301" y="69778"/>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lvl1pPr>
          </a:lstStyle>
          <a:p>
            <a:r>
              <a:t>Chapter Financial Management</a:t>
            </a:r>
          </a:p>
        </p:txBody>
      </p:sp>
      <p:cxnSp>
        <p:nvCxnSpPr>
          <p:cNvPr id="3" name="Straight Connector 2">
            <a:extLst>
              <a:ext uri="{FF2B5EF4-FFF2-40B4-BE49-F238E27FC236}">
                <a16:creationId xmlns:a16="http://schemas.microsoft.com/office/drawing/2014/main" id="{0A6F9B9E-AC51-4B39-8EA9-22E01AC1EDC5}"/>
              </a:ext>
            </a:extLst>
          </p:cNvPr>
          <p:cNvCxnSpPr/>
          <p:nvPr/>
        </p:nvCxnSpPr>
        <p:spPr>
          <a:xfrm flipV="1">
            <a:off x="1222625" y="3612783"/>
            <a:ext cx="10662236" cy="27657"/>
          </a:xfrm>
          <a:prstGeom prst="line">
            <a:avLst/>
          </a:prstGeom>
          <a:noFill/>
          <a:ln w="15875" cap="rnd">
            <a:solidFill>
              <a:schemeClr val="accent1"/>
            </a:solidFill>
            <a:prstDash val="solid"/>
            <a:round/>
          </a:ln>
          <a:effectLst/>
          <a:sp3d/>
        </p:spPr>
        <p:style>
          <a:lnRef idx="0">
            <a:scrgbClr r="0" g="0" b="0"/>
          </a:lnRef>
          <a:fillRef idx="0">
            <a:scrgbClr r="0" g="0" b="0"/>
          </a:fillRef>
          <a:effectRef idx="0">
            <a:scrgbClr r="0" g="0" b="0"/>
          </a:effectRef>
          <a:fontRef idx="none"/>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1" nodeType="clickEffect">
                                  <p:stCondLst>
                                    <p:cond delay="0"/>
                                  </p:stCondLst>
                                  <p:iterate>
                                    <p:tmAbs val="0"/>
                                  </p:iterate>
                                  <p:childTnLst>
                                    <p:set>
                                      <p:cBhvr>
                                        <p:cTn id="6" fill="hold"/>
                                        <p:tgtEl>
                                          <p:spTgt spid="419"/>
                                        </p:tgtEl>
                                        <p:attrNameLst>
                                          <p:attrName>style.visibility</p:attrName>
                                        </p:attrNameLst>
                                      </p:cBhvr>
                                      <p:to>
                                        <p:strVal val="visible"/>
                                      </p:to>
                                    </p:set>
                                    <p:anim calcmode="lin" valueType="num">
                                      <p:cBhvr>
                                        <p:cTn id="7" dur="2000" fill="hold"/>
                                        <p:tgtEl>
                                          <p:spTgt spid="419"/>
                                        </p:tgtEl>
                                        <p:attrNameLst>
                                          <p:attrName>ppt_w</p:attrName>
                                        </p:attrNameLst>
                                      </p:cBhvr>
                                      <p:tavLst>
                                        <p:tav tm="0">
                                          <p:val>
                                            <p:fltVal val="0"/>
                                          </p:val>
                                        </p:tav>
                                        <p:tav tm="100000">
                                          <p:val>
                                            <p:strVal val="#ppt_w"/>
                                          </p:val>
                                        </p:tav>
                                      </p:tavLst>
                                    </p:anim>
                                    <p:anim calcmode="lin" valueType="num">
                                      <p:cBhvr>
                                        <p:cTn id="8" dur="2000" fill="hold"/>
                                        <p:tgtEl>
                                          <p:spTgt spid="419"/>
                                        </p:tgtEl>
                                        <p:attrNameLst>
                                          <p:attrName>ppt_h</p:attrName>
                                        </p:attrNameLst>
                                      </p:cBhvr>
                                      <p:tavLst>
                                        <p:tav tm="0">
                                          <p:val>
                                            <p:fltVal val="0"/>
                                          </p:val>
                                        </p:tav>
                                        <p:tav tm="100000">
                                          <p:val>
                                            <p:strVal val="#ppt_h"/>
                                          </p:val>
                                        </p:tav>
                                      </p:tavLst>
                                    </p:anim>
                                    <p:anim calcmode="lin" valueType="num">
                                      <p:cBhvr>
                                        <p:cTn id="9" dur="2000" fill="hold"/>
                                        <p:tgtEl>
                                          <p:spTgt spid="419"/>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2" nodeType="clickEffect">
                                  <p:stCondLst>
                                    <p:cond delay="0"/>
                                  </p:stCondLst>
                                  <p:iterate>
                                    <p:tmAbs val="0"/>
                                  </p:iterate>
                                  <p:childTnLst>
                                    <p:set>
                                      <p:cBhvr>
                                        <p:cTn id="14" fill="hold"/>
                                        <p:tgtEl>
                                          <p:spTgt spid="420"/>
                                        </p:tgtEl>
                                        <p:attrNameLst>
                                          <p:attrName>style.visibility</p:attrName>
                                        </p:attrNameLst>
                                      </p:cBhvr>
                                      <p:to>
                                        <p:strVal val="visible"/>
                                      </p:to>
                                    </p:set>
                                    <p:anim calcmode="lin" valueType="num">
                                      <p:cBhvr>
                                        <p:cTn id="15" dur="1000" fill="hold"/>
                                        <p:tgtEl>
                                          <p:spTgt spid="420"/>
                                        </p:tgtEl>
                                        <p:attrNameLst>
                                          <p:attrName>ppt_w</p:attrName>
                                        </p:attrNameLst>
                                      </p:cBhvr>
                                      <p:tavLst>
                                        <p:tav tm="0">
                                          <p:val>
                                            <p:strVal val="4*#ppt_w"/>
                                          </p:val>
                                        </p:tav>
                                        <p:tav tm="100000">
                                          <p:val>
                                            <p:strVal val="#ppt_w"/>
                                          </p:val>
                                        </p:tav>
                                      </p:tavLst>
                                    </p:anim>
                                    <p:anim calcmode="lin" valueType="num">
                                      <p:cBhvr>
                                        <p:cTn id="16" dur="1000" fill="hold"/>
                                        <p:tgtEl>
                                          <p:spTgt spid="420"/>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grpId="3" nodeType="clickEffect">
                                  <p:stCondLst>
                                    <p:cond delay="0"/>
                                  </p:stCondLst>
                                  <p:iterate>
                                    <p:tmAbs val="0"/>
                                  </p:iterate>
                                  <p:childTnLst>
                                    <p:set>
                                      <p:cBhvr>
                                        <p:cTn id="20" fill="hold"/>
                                        <p:tgtEl>
                                          <p:spTgt spid="417"/>
                                        </p:tgtEl>
                                        <p:attrNameLst>
                                          <p:attrName>style.visibility</p:attrName>
                                        </p:attrNameLst>
                                      </p:cBhvr>
                                      <p:to>
                                        <p:strVal val="visible"/>
                                      </p:to>
                                    </p:set>
                                    <p:anim calcmode="lin" valueType="num">
                                      <p:cBhvr>
                                        <p:cTn id="21" dur="1250" fill="hold"/>
                                        <p:tgtEl>
                                          <p:spTgt spid="417"/>
                                        </p:tgtEl>
                                        <p:attrNameLst>
                                          <p:attrName>ppt_w</p:attrName>
                                        </p:attrNameLst>
                                      </p:cBhvr>
                                      <p:tavLst>
                                        <p:tav tm="0">
                                          <p:val>
                                            <p:strVal val="4*#ppt_w"/>
                                          </p:val>
                                        </p:tav>
                                        <p:tav tm="100000">
                                          <p:val>
                                            <p:strVal val="#ppt_w"/>
                                          </p:val>
                                        </p:tav>
                                      </p:tavLst>
                                    </p:anim>
                                    <p:anim calcmode="lin" valueType="num">
                                      <p:cBhvr>
                                        <p:cTn id="22" dur="1250" fill="hold"/>
                                        <p:tgtEl>
                                          <p:spTgt spid="417"/>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4" nodeType="clickEffect">
                                  <p:stCondLst>
                                    <p:cond delay="0"/>
                                  </p:stCondLst>
                                  <p:iterate>
                                    <p:tmAbs val="0"/>
                                  </p:iterate>
                                  <p:childTnLst>
                                    <p:set>
                                      <p:cBhvr>
                                        <p:cTn id="26" fill="hold"/>
                                        <p:tgtEl>
                                          <p:spTgt spid="4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5" nodeType="clickEffect">
                                  <p:stCondLst>
                                    <p:cond delay="0"/>
                                  </p:stCondLst>
                                  <p:iterate>
                                    <p:tmAbs val="0"/>
                                  </p:iterate>
                                  <p:childTnLst>
                                    <p:set>
                                      <p:cBhvr>
                                        <p:cTn id="30" fill="hold"/>
                                        <p:tgtEl>
                                          <p:spTgt spid="4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6" nodeType="clickEffect">
                                  <p:stCondLst>
                                    <p:cond delay="0"/>
                                  </p:stCondLst>
                                  <p:iterate>
                                    <p:tmAbs val="0"/>
                                  </p:iterate>
                                  <p:childTnLst>
                                    <p:set>
                                      <p:cBhvr>
                                        <p:cTn id="34" fill="hold"/>
                                        <p:tgtEl>
                                          <p:spTgt spid="4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7" nodeType="clickEffect">
                                  <p:stCondLst>
                                    <p:cond delay="0"/>
                                  </p:stCondLst>
                                  <p:iterate>
                                    <p:tmAbs val="0"/>
                                  </p:iterate>
                                  <p:childTnLst>
                                    <p:set>
                                      <p:cBhvr>
                                        <p:cTn id="38" fill="hold"/>
                                        <p:tgtEl>
                                          <p:spTgt spid="4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8" nodeType="clickEffect">
                                  <p:stCondLst>
                                    <p:cond delay="0"/>
                                  </p:stCondLst>
                                  <p:iterate>
                                    <p:tmAbs val="0"/>
                                  </p:iterate>
                                  <p:childTnLst>
                                    <p:set>
                                      <p:cBhvr>
                                        <p:cTn id="42" fill="hold"/>
                                        <p:tgtEl>
                                          <p:spTgt spid="403"/>
                                        </p:tgtEl>
                                        <p:attrNameLst>
                                          <p:attrName>style.visibility</p:attrName>
                                        </p:attrNameLst>
                                      </p:cBhvr>
                                      <p:to>
                                        <p:strVal val="visible"/>
                                      </p:to>
                                    </p:set>
                                    <p:anim calcmode="lin" valueType="num">
                                      <p:cBhvr>
                                        <p:cTn id="43" dur="1000" fill="hold"/>
                                        <p:tgtEl>
                                          <p:spTgt spid="403"/>
                                        </p:tgtEl>
                                        <p:attrNameLst>
                                          <p:attrName>ppt_x</p:attrName>
                                        </p:attrNameLst>
                                      </p:cBhvr>
                                      <p:tavLst>
                                        <p:tav tm="0">
                                          <p:val>
                                            <p:strVal val="0-#ppt_w/2"/>
                                          </p:val>
                                        </p:tav>
                                        <p:tav tm="100000">
                                          <p:val>
                                            <p:strVal val="#ppt_x"/>
                                          </p:val>
                                        </p:tav>
                                      </p:tavLst>
                                    </p:anim>
                                    <p:anim calcmode="lin" valueType="num">
                                      <p:cBhvr>
                                        <p:cTn id="44" dur="1000" fill="hold"/>
                                        <p:tgtEl>
                                          <p:spTgt spid="4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8" animBg="1" advAuto="0"/>
      <p:bldP spid="413" grpId="7" animBg="1" advAuto="0"/>
      <p:bldP spid="414" grpId="6" animBg="1" advAuto="0"/>
      <p:bldP spid="415" grpId="5" animBg="1" advAuto="0"/>
      <p:bldP spid="416" grpId="4" animBg="1" advAuto="0"/>
      <p:bldP spid="417" grpId="3" animBg="1" advAuto="0"/>
      <p:bldP spid="419" grpId="1" animBg="1" advAuto="0"/>
      <p:bldP spid="420"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3E49D6D-6F33-475E-A323-90FFAA045400}"/>
              </a:ext>
            </a:extLst>
          </p:cNvPr>
          <p:cNvSpPr/>
          <p:nvPr/>
        </p:nvSpPr>
        <p:spPr>
          <a:xfrm>
            <a:off x="1520575" y="3297300"/>
            <a:ext cx="3608565" cy="2949990"/>
          </a:xfrm>
          <a:prstGeom prst="roundRect">
            <a:avLst/>
          </a:prstGeom>
          <a:solidFill>
            <a:srgbClr val="FFFFFF"/>
          </a:solidFill>
          <a:ln w="15875" cap="rnd">
            <a:solidFill>
              <a:schemeClr val="bg1">
                <a:lumMod val="85000"/>
              </a:schemeClr>
            </a:solidFill>
            <a:prstDash val="solid"/>
            <a:round/>
          </a:ln>
          <a:effectLst>
            <a:outerShdw blurRad="50800" dist="38100" dir="2700000" algn="tl" rotWithShape="0">
              <a:prstClr val="black">
                <a:alpha val="40000"/>
              </a:prstClr>
            </a:outerShdw>
            <a:reflection stA="26000" endPos="400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orbel"/>
              <a:ea typeface="Corbel"/>
              <a:cs typeface="Corbel"/>
              <a:sym typeface="Corbel"/>
            </a:endParaRPr>
          </a:p>
        </p:txBody>
      </p:sp>
      <p:sp>
        <p:nvSpPr>
          <p:cNvPr id="379" name="Slide Number"/>
          <p:cNvSpPr txBox="1">
            <a:spLocks noGrp="1"/>
          </p:cNvSpPr>
          <p:nvPr>
            <p:ph type="sldNum" sz="quarter" idx="2"/>
          </p:nvPr>
        </p:nvSpPr>
        <p:spPr>
          <a:xfrm>
            <a:off x="11847671" y="6564434"/>
            <a:ext cx="211138" cy="21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b"/>
          <a:lstStyle/>
          <a:p>
            <a:fld id="{86CB4B4D-7CA3-9044-876B-883B54F8677D}" type="slidenum">
              <a:rPr/>
              <a:t>18</a:t>
            </a:fld>
            <a:endParaRPr dirty="0"/>
          </a:p>
        </p:txBody>
      </p:sp>
      <p:pic>
        <p:nvPicPr>
          <p:cNvPr id="385" name="Picture 8" descr="Picture 8"/>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386" name="Title 6"/>
          <p:cNvSpPr txBox="1"/>
          <p:nvPr/>
        </p:nvSpPr>
        <p:spPr>
          <a:xfrm>
            <a:off x="1857071" y="110415"/>
            <a:ext cx="9236766" cy="584777"/>
          </a:xfrm>
          <a:prstGeom prst="rect">
            <a:avLst/>
          </a:prstGeom>
          <a:ln>
            <a:solidFill>
              <a:srgbClr val="BCDA7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defTabSz="384047">
              <a:defRPr sz="3359" b="1">
                <a:latin typeface="Arial"/>
                <a:ea typeface="Arial"/>
                <a:cs typeface="Arial"/>
                <a:sym typeface="Arial"/>
              </a:defRPr>
            </a:lvl1pPr>
          </a:lstStyle>
          <a:p>
            <a:r>
              <a:rPr sz="3200" spc="120" dirty="0">
                <a:solidFill>
                  <a:schemeClr val="tx1">
                    <a:lumMod val="85000"/>
                    <a:lumOff val="15000"/>
                  </a:schemeClr>
                </a:solidFill>
                <a:effectLst>
                  <a:outerShdw blurRad="38100" dist="38100" dir="2700000" algn="tl">
                    <a:srgbClr val="000000">
                      <a:alpha val="43137"/>
                    </a:srgbClr>
                  </a:outerShdw>
                </a:effectLst>
              </a:rPr>
              <a:t>Chapter </a:t>
            </a:r>
            <a:r>
              <a:rPr lang="en-US" sz="3200" spc="120" dirty="0">
                <a:solidFill>
                  <a:schemeClr val="tx1">
                    <a:lumMod val="85000"/>
                    <a:lumOff val="15000"/>
                  </a:schemeClr>
                </a:solidFill>
                <a:effectLst>
                  <a:outerShdw blurRad="38100" dist="38100" dir="2700000" algn="tl">
                    <a:srgbClr val="000000">
                      <a:alpha val="43137"/>
                    </a:srgbClr>
                  </a:outerShdw>
                </a:effectLst>
              </a:rPr>
              <a:t>Audit Committee</a:t>
            </a:r>
            <a:endParaRPr sz="3200" spc="120" dirty="0">
              <a:solidFill>
                <a:schemeClr val="tx1">
                  <a:lumMod val="85000"/>
                  <a:lumOff val="15000"/>
                </a:schemeClr>
              </a:solidFill>
              <a:effectLst>
                <a:outerShdw blurRad="38100" dist="38100" dir="2700000" algn="tl">
                  <a:srgbClr val="000000">
                    <a:alpha val="43137"/>
                  </a:srgbClr>
                </a:outerShdw>
              </a:effectLst>
            </a:endParaRPr>
          </a:p>
        </p:txBody>
      </p:sp>
      <p:sp>
        <p:nvSpPr>
          <p:cNvPr id="20" name="Each Chapter Shall Have an Audit Committee">
            <a:extLst>
              <a:ext uri="{FF2B5EF4-FFF2-40B4-BE49-F238E27FC236}">
                <a16:creationId xmlns:a16="http://schemas.microsoft.com/office/drawing/2014/main" id="{AB1566E2-2D8D-460F-85F4-1F8A1B20C6E9}"/>
              </a:ext>
            </a:extLst>
          </p:cNvPr>
          <p:cNvSpPr/>
          <p:nvPr/>
        </p:nvSpPr>
        <p:spPr>
          <a:xfrm>
            <a:off x="1806886" y="804270"/>
            <a:ext cx="8923938" cy="880691"/>
          </a:xfrm>
          <a:prstGeom prst="roundRect">
            <a:avLst>
              <a:gd name="adj" fmla="val 50000"/>
            </a:avLst>
          </a:prstGeom>
          <a:solidFill>
            <a:srgbClr val="05A89D"/>
          </a:solidFill>
          <a:ln w="12700">
            <a:solidFill>
              <a:srgbClr val="047B73"/>
            </a:solidFill>
          </a:ln>
          <a:effectLst>
            <a:outerShdw blurRad="50800" dist="38100" dir="5400000" algn="t"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algn="ctr" defTabSz="1223367">
              <a:defRPr sz="3000">
                <a:solidFill>
                  <a:srgbClr val="FFFFFF"/>
                </a:solidFill>
                <a:latin typeface="Graphik Semibold"/>
                <a:ea typeface="Graphik Semibold"/>
                <a:cs typeface="Graphik Semibold"/>
                <a:sym typeface="Graphik Semibold"/>
              </a:defRPr>
            </a:pPr>
            <a:r>
              <a:rPr spc="100" dirty="0">
                <a:latin typeface="Arial" panose="020B0604020202020204" pitchFamily="34" charset="0"/>
              </a:rPr>
              <a:t>Each Chapter </a:t>
            </a:r>
            <a:r>
              <a:rPr u="sng" spc="100" dirty="0">
                <a:latin typeface="Arial" panose="020B0604020202020204" pitchFamily="34" charset="0"/>
              </a:rPr>
              <a:t>Shall</a:t>
            </a:r>
            <a:r>
              <a:rPr spc="100" dirty="0">
                <a:latin typeface="Arial" panose="020B0604020202020204" pitchFamily="34" charset="0"/>
              </a:rPr>
              <a:t> Have an Audit Committee </a:t>
            </a:r>
          </a:p>
        </p:txBody>
      </p:sp>
      <p:grpSp>
        <p:nvGrpSpPr>
          <p:cNvPr id="21" name="Group 20">
            <a:extLst>
              <a:ext uri="{FF2B5EF4-FFF2-40B4-BE49-F238E27FC236}">
                <a16:creationId xmlns:a16="http://schemas.microsoft.com/office/drawing/2014/main" id="{8DBAC12A-525C-43BD-B26E-0F153FDF4FA7}"/>
              </a:ext>
            </a:extLst>
          </p:cNvPr>
          <p:cNvGrpSpPr/>
          <p:nvPr/>
        </p:nvGrpSpPr>
        <p:grpSpPr>
          <a:xfrm>
            <a:off x="1734015" y="2024347"/>
            <a:ext cx="5188174" cy="892970"/>
            <a:chOff x="1895257" y="1818864"/>
            <a:chExt cx="5188174" cy="892970"/>
          </a:xfrm>
          <a:effectLst>
            <a:outerShdw blurRad="50800" dist="38100" dir="5400000" algn="t" rotWithShape="0">
              <a:prstClr val="black">
                <a:alpha val="40000"/>
              </a:prstClr>
            </a:outerShdw>
          </a:effectLst>
        </p:grpSpPr>
        <p:sp>
          <p:nvSpPr>
            <p:cNvPr id="22" name="Shape">
              <a:extLst>
                <a:ext uri="{FF2B5EF4-FFF2-40B4-BE49-F238E27FC236}">
                  <a16:creationId xmlns:a16="http://schemas.microsoft.com/office/drawing/2014/main" id="{F163C2AD-B77C-4D5E-8C9C-284B6B461242}"/>
                </a:ext>
              </a:extLst>
            </p:cNvPr>
            <p:cNvSpPr/>
            <p:nvPr/>
          </p:nvSpPr>
          <p:spPr>
            <a:xfrm>
              <a:off x="6393871" y="1818864"/>
              <a:ext cx="689560" cy="892970"/>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154" y="0"/>
                    <a:pt x="101" y="18"/>
                    <a:pt x="63" y="47"/>
                  </a:cubicBezTo>
                  <a:cubicBezTo>
                    <a:pt x="24" y="77"/>
                    <a:pt x="0" y="117"/>
                    <a:pt x="0" y="162"/>
                  </a:cubicBezTo>
                  <a:lnTo>
                    <a:pt x="0" y="21438"/>
                  </a:lnTo>
                  <a:cubicBezTo>
                    <a:pt x="0" y="21483"/>
                    <a:pt x="24" y="21523"/>
                    <a:pt x="63" y="21553"/>
                  </a:cubicBezTo>
                  <a:cubicBezTo>
                    <a:pt x="101" y="21582"/>
                    <a:pt x="154" y="21600"/>
                    <a:pt x="213" y="21600"/>
                  </a:cubicBezTo>
                  <a:lnTo>
                    <a:pt x="21387" y="21600"/>
                  </a:lnTo>
                  <a:cubicBezTo>
                    <a:pt x="21445" y="21600"/>
                    <a:pt x="21498" y="21582"/>
                    <a:pt x="21537" y="21553"/>
                  </a:cubicBezTo>
                  <a:cubicBezTo>
                    <a:pt x="21576" y="21523"/>
                    <a:pt x="21600" y="21483"/>
                    <a:pt x="21600" y="21438"/>
                  </a:cubicBezTo>
                  <a:lnTo>
                    <a:pt x="21600" y="5895"/>
                  </a:lnTo>
                  <a:cubicBezTo>
                    <a:pt x="21600" y="5879"/>
                    <a:pt x="21591" y="5864"/>
                    <a:pt x="21577" y="5854"/>
                  </a:cubicBezTo>
                  <a:cubicBezTo>
                    <a:pt x="21563" y="5843"/>
                    <a:pt x="21543" y="5837"/>
                    <a:pt x="21522" y="5837"/>
                  </a:cubicBezTo>
                  <a:lnTo>
                    <a:pt x="14254" y="5837"/>
                  </a:lnTo>
                  <a:cubicBezTo>
                    <a:pt x="14196" y="5837"/>
                    <a:pt x="14143" y="5819"/>
                    <a:pt x="14105" y="5789"/>
                  </a:cubicBezTo>
                  <a:cubicBezTo>
                    <a:pt x="14067" y="5760"/>
                    <a:pt x="14044" y="5719"/>
                    <a:pt x="14044" y="5674"/>
                  </a:cubicBezTo>
                  <a:lnTo>
                    <a:pt x="14044" y="58"/>
                  </a:lnTo>
                  <a:cubicBezTo>
                    <a:pt x="14044" y="42"/>
                    <a:pt x="14035" y="27"/>
                    <a:pt x="14022" y="17"/>
                  </a:cubicBezTo>
                  <a:cubicBezTo>
                    <a:pt x="14008" y="6"/>
                    <a:pt x="13989" y="0"/>
                    <a:pt x="13969" y="0"/>
                  </a:cubicBezTo>
                  <a:lnTo>
                    <a:pt x="213" y="0"/>
                  </a:lnTo>
                  <a:close/>
                  <a:moveTo>
                    <a:pt x="15018" y="86"/>
                  </a:moveTo>
                  <a:cubicBezTo>
                    <a:pt x="14992" y="94"/>
                    <a:pt x="14972" y="114"/>
                    <a:pt x="14972" y="140"/>
                  </a:cubicBezTo>
                  <a:lnTo>
                    <a:pt x="14972" y="4958"/>
                  </a:lnTo>
                  <a:cubicBezTo>
                    <a:pt x="14972" y="5003"/>
                    <a:pt x="14995" y="5043"/>
                    <a:pt x="15033" y="5073"/>
                  </a:cubicBezTo>
                  <a:cubicBezTo>
                    <a:pt x="15071" y="5102"/>
                    <a:pt x="15124" y="5120"/>
                    <a:pt x="15182" y="5120"/>
                  </a:cubicBezTo>
                  <a:lnTo>
                    <a:pt x="21418" y="5120"/>
                  </a:lnTo>
                  <a:cubicBezTo>
                    <a:pt x="21452" y="5120"/>
                    <a:pt x="21477" y="5104"/>
                    <a:pt x="21488" y="5084"/>
                  </a:cubicBezTo>
                  <a:cubicBezTo>
                    <a:pt x="21499" y="5064"/>
                    <a:pt x="21495" y="5039"/>
                    <a:pt x="21472" y="5021"/>
                  </a:cubicBezTo>
                  <a:lnTo>
                    <a:pt x="15100" y="99"/>
                  </a:lnTo>
                  <a:cubicBezTo>
                    <a:pt x="15076" y="81"/>
                    <a:pt x="15044" y="78"/>
                    <a:pt x="15018" y="86"/>
                  </a:cubicBezTo>
                  <a:close/>
                  <a:moveTo>
                    <a:pt x="16386" y="8273"/>
                  </a:moveTo>
                  <a:cubicBezTo>
                    <a:pt x="16407" y="8273"/>
                    <a:pt x="16426" y="8279"/>
                    <a:pt x="16441" y="8291"/>
                  </a:cubicBezTo>
                  <a:lnTo>
                    <a:pt x="18003" y="9497"/>
                  </a:lnTo>
                  <a:cubicBezTo>
                    <a:pt x="18019" y="9509"/>
                    <a:pt x="18027" y="9525"/>
                    <a:pt x="18027" y="9541"/>
                  </a:cubicBezTo>
                  <a:cubicBezTo>
                    <a:pt x="18027" y="9557"/>
                    <a:pt x="18019" y="9573"/>
                    <a:pt x="18003" y="9585"/>
                  </a:cubicBezTo>
                  <a:lnTo>
                    <a:pt x="8629" y="16827"/>
                  </a:lnTo>
                  <a:cubicBezTo>
                    <a:pt x="8613" y="16839"/>
                    <a:pt x="8593" y="16846"/>
                    <a:pt x="8572" y="16846"/>
                  </a:cubicBezTo>
                  <a:cubicBezTo>
                    <a:pt x="8552" y="16846"/>
                    <a:pt x="8531" y="16839"/>
                    <a:pt x="8516" y="16827"/>
                  </a:cubicBezTo>
                  <a:lnTo>
                    <a:pt x="3592" y="13027"/>
                  </a:lnTo>
                  <a:cubicBezTo>
                    <a:pt x="3576" y="13015"/>
                    <a:pt x="3568" y="12998"/>
                    <a:pt x="3568" y="12982"/>
                  </a:cubicBezTo>
                  <a:cubicBezTo>
                    <a:pt x="3568" y="12966"/>
                    <a:pt x="3576" y="12949"/>
                    <a:pt x="3592" y="12937"/>
                  </a:cubicBezTo>
                  <a:lnTo>
                    <a:pt x="5153" y="11731"/>
                  </a:lnTo>
                  <a:cubicBezTo>
                    <a:pt x="5169" y="11719"/>
                    <a:pt x="5190" y="11713"/>
                    <a:pt x="5211" y="11713"/>
                  </a:cubicBezTo>
                  <a:cubicBezTo>
                    <a:pt x="5232" y="11713"/>
                    <a:pt x="5254" y="11719"/>
                    <a:pt x="5269" y="11731"/>
                  </a:cubicBezTo>
                  <a:lnTo>
                    <a:pt x="8513" y="14238"/>
                  </a:lnTo>
                  <a:cubicBezTo>
                    <a:pt x="8529" y="14250"/>
                    <a:pt x="8550" y="14257"/>
                    <a:pt x="8570" y="14257"/>
                  </a:cubicBezTo>
                  <a:cubicBezTo>
                    <a:pt x="8590" y="14257"/>
                    <a:pt x="8611" y="14250"/>
                    <a:pt x="8627" y="14238"/>
                  </a:cubicBezTo>
                  <a:lnTo>
                    <a:pt x="16328" y="8291"/>
                  </a:lnTo>
                  <a:cubicBezTo>
                    <a:pt x="16344" y="8279"/>
                    <a:pt x="16365" y="8273"/>
                    <a:pt x="16386" y="8273"/>
                  </a:cubicBezTo>
                  <a:close/>
                </a:path>
              </a:pathLst>
            </a:custGeom>
            <a:gradFill>
              <a:gsLst>
                <a:gs pos="0">
                  <a:srgbClr val="FB1700"/>
                </a:gs>
                <a:gs pos="100000">
                  <a:srgbClr val="FFB3B2"/>
                </a:gs>
              </a:gsLst>
              <a:lin ang="16200000"/>
            </a:gradFill>
            <a:ln w="3175">
              <a:solidFill>
                <a:srgbClr val="EE1D07"/>
              </a:solidFill>
            </a:ln>
          </p:spPr>
          <p:txBody>
            <a:bodyPr lIns="35718" tIns="35718" rIns="35718" bIns="35718" anchor="ctr"/>
            <a:lstStyle/>
            <a:p>
              <a:pPr algn="ctr" defTabSz="1223367">
                <a:defRPr sz="1100">
                  <a:solidFill>
                    <a:srgbClr val="FFFFFF"/>
                  </a:solidFill>
                  <a:latin typeface="Graphik Semibold"/>
                  <a:ea typeface="Graphik Semibold"/>
                  <a:cs typeface="Graphik Semibold"/>
                  <a:sym typeface="Graphik Semibold"/>
                </a:defRPr>
              </a:pPr>
              <a:endParaRPr/>
            </a:p>
          </p:txBody>
        </p:sp>
        <p:sp>
          <p:nvSpPr>
            <p:cNvPr id="23" name="At least…">
              <a:extLst>
                <a:ext uri="{FF2B5EF4-FFF2-40B4-BE49-F238E27FC236}">
                  <a16:creationId xmlns:a16="http://schemas.microsoft.com/office/drawing/2014/main" id="{A0C67668-DD02-4274-84D5-D774F6E54B23}"/>
                </a:ext>
              </a:extLst>
            </p:cNvPr>
            <p:cNvSpPr/>
            <p:nvPr/>
          </p:nvSpPr>
          <p:spPr>
            <a:xfrm>
              <a:off x="1895257" y="1818864"/>
              <a:ext cx="4498614" cy="892970"/>
            </a:xfrm>
            <a:prstGeom prst="rect">
              <a:avLst/>
            </a:prstGeom>
            <a:gradFill>
              <a:gsLst>
                <a:gs pos="0">
                  <a:srgbClr val="FFE0B7"/>
                </a:gs>
                <a:gs pos="35000">
                  <a:srgbClr val="FFE8CC"/>
                </a:gs>
                <a:gs pos="100000">
                  <a:srgbClr val="FFF6EC"/>
                </a:gs>
              </a:gsLst>
              <a:lin ang="16200000"/>
            </a:gradFill>
            <a:ln w="3175">
              <a:solidFill>
                <a:srgbClr val="F3B5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algn="ctr" defTabSz="1223367">
                <a:defRPr sz="2400">
                  <a:latin typeface="Graphik Semibold"/>
                  <a:ea typeface="Graphik Semibold"/>
                  <a:cs typeface="Graphik Semibold"/>
                  <a:sym typeface="Graphik Semibold"/>
                </a:defRPr>
              </a:pPr>
              <a:r>
                <a:rPr sz="2800" u="sng" spc="100" dirty="0">
                  <a:solidFill>
                    <a:schemeClr val="tx1">
                      <a:lumMod val="85000"/>
                      <a:lumOff val="15000"/>
                    </a:schemeClr>
                  </a:solidFill>
                  <a:latin typeface="Arial" panose="020B0604020202020204" pitchFamily="34" charset="0"/>
                </a:rPr>
                <a:t>At least</a:t>
              </a:r>
              <a:r>
                <a:rPr sz="2800" spc="100" dirty="0">
                  <a:solidFill>
                    <a:schemeClr val="tx1">
                      <a:lumMod val="85000"/>
                      <a:lumOff val="15000"/>
                    </a:schemeClr>
                  </a:solidFill>
                  <a:latin typeface="Arial" panose="020B0604020202020204" pitchFamily="34" charset="0"/>
                </a:rPr>
                <a:t> </a:t>
              </a:r>
            </a:p>
            <a:p>
              <a:pPr algn="ctr" defTabSz="1223367">
                <a:defRPr sz="2400">
                  <a:latin typeface="Graphik Semibold"/>
                  <a:ea typeface="Graphik Semibold"/>
                  <a:cs typeface="Graphik Semibold"/>
                  <a:sym typeface="Graphik Semibold"/>
                </a:defRPr>
              </a:pPr>
              <a:r>
                <a:rPr sz="2800" spc="100" dirty="0">
                  <a:solidFill>
                    <a:schemeClr val="tx1">
                      <a:lumMod val="85000"/>
                      <a:lumOff val="15000"/>
                    </a:schemeClr>
                  </a:solidFill>
                  <a:latin typeface="Arial" panose="020B0604020202020204" pitchFamily="34" charset="0"/>
                </a:rPr>
                <a:t>3 members of </a:t>
              </a:r>
              <a:r>
                <a:rPr lang="en-US" sz="2800" spc="100" dirty="0">
                  <a:solidFill>
                    <a:schemeClr val="tx1">
                      <a:lumMod val="85000"/>
                      <a:lumOff val="15000"/>
                    </a:schemeClr>
                  </a:solidFill>
                  <a:latin typeface="Arial" panose="020B0604020202020204" pitchFamily="34" charset="0"/>
                </a:rPr>
                <a:t>C</a:t>
              </a:r>
              <a:r>
                <a:rPr sz="2800" spc="100" dirty="0">
                  <a:solidFill>
                    <a:schemeClr val="tx1">
                      <a:lumMod val="85000"/>
                      <a:lumOff val="15000"/>
                    </a:schemeClr>
                  </a:solidFill>
                  <a:latin typeface="Arial" panose="020B0604020202020204" pitchFamily="34" charset="0"/>
                </a:rPr>
                <a:t>hapter</a:t>
              </a:r>
            </a:p>
          </p:txBody>
        </p:sp>
      </p:grpSp>
      <p:grpSp>
        <p:nvGrpSpPr>
          <p:cNvPr id="24" name="Group">
            <a:extLst>
              <a:ext uri="{FF2B5EF4-FFF2-40B4-BE49-F238E27FC236}">
                <a16:creationId xmlns:a16="http://schemas.microsoft.com/office/drawing/2014/main" id="{9E9A2BEE-6DB6-4FE2-A752-39603DA185A3}"/>
              </a:ext>
            </a:extLst>
          </p:cNvPr>
          <p:cNvGrpSpPr/>
          <p:nvPr/>
        </p:nvGrpSpPr>
        <p:grpSpPr>
          <a:xfrm>
            <a:off x="7096637" y="2030735"/>
            <a:ext cx="1089824" cy="886582"/>
            <a:chOff x="0" y="0"/>
            <a:chExt cx="1089822" cy="886581"/>
          </a:xfrm>
        </p:grpSpPr>
        <p:sp>
          <p:nvSpPr>
            <p:cNvPr id="25" name="Female">
              <a:extLst>
                <a:ext uri="{FF2B5EF4-FFF2-40B4-BE49-F238E27FC236}">
                  <a16:creationId xmlns:a16="http://schemas.microsoft.com/office/drawing/2014/main" id="{A152A3FB-6325-4242-A6C2-0E7157F8B348}"/>
                </a:ext>
              </a:extLst>
            </p:cNvPr>
            <p:cNvSpPr/>
            <p:nvPr/>
          </p:nvSpPr>
          <p:spPr>
            <a:xfrm>
              <a:off x="-1" y="250"/>
              <a:ext cx="400609" cy="886082"/>
            </a:xfrm>
            <a:custGeom>
              <a:avLst/>
              <a:gdLst/>
              <a:ahLst/>
              <a:cxnLst>
                <a:cxn ang="0">
                  <a:pos x="wd2" y="hd2"/>
                </a:cxn>
                <a:cxn ang="5400000">
                  <a:pos x="wd2" y="hd2"/>
                </a:cxn>
                <a:cxn ang="10800000">
                  <a:pos x="wd2" y="hd2"/>
                </a:cxn>
                <a:cxn ang="16200000">
                  <a:pos x="wd2" y="hd2"/>
                </a:cxn>
              </a:cxnLst>
              <a:rect l="0" t="0" r="r" b="b"/>
              <a:pathLst>
                <a:path w="21297" h="21600"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C79400"/>
            </a:solidFill>
            <a:ln w="12700" cap="flat">
              <a:solidFill>
                <a:srgbClr val="0076BA"/>
              </a:solidFill>
              <a:prstDash val="solid"/>
              <a:round/>
            </a:ln>
            <a:effectLst/>
          </p:spPr>
          <p:txBody>
            <a:bodyPr wrap="square" lIns="35718" tIns="35718" rIns="35718" bIns="35718" numCol="1" anchor="ctr">
              <a:noAutofit/>
            </a:bodyPr>
            <a:lstStyle/>
            <a:p>
              <a:pPr algn="ctr" defTabSz="1223367">
                <a:defRPr sz="1100">
                  <a:latin typeface="Graphik Semibold"/>
                  <a:ea typeface="Graphik Semibold"/>
                  <a:cs typeface="Graphik Semibold"/>
                  <a:sym typeface="Graphik Semibold"/>
                </a:defRPr>
              </a:pPr>
              <a:endParaRPr/>
            </a:p>
          </p:txBody>
        </p:sp>
        <p:sp>
          <p:nvSpPr>
            <p:cNvPr id="26" name="Man">
              <a:extLst>
                <a:ext uri="{FF2B5EF4-FFF2-40B4-BE49-F238E27FC236}">
                  <a16:creationId xmlns:a16="http://schemas.microsoft.com/office/drawing/2014/main" id="{4440F2AF-8D90-4A39-AD9F-21F3530D02BA}"/>
                </a:ext>
              </a:extLst>
            </p:cNvPr>
            <p:cNvSpPr/>
            <p:nvPr/>
          </p:nvSpPr>
          <p:spPr>
            <a:xfrm>
              <a:off x="391279" y="0"/>
              <a:ext cx="343417" cy="886582"/>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535353"/>
            </a:solidFill>
            <a:ln w="12700" cap="flat">
              <a:solidFill>
                <a:srgbClr val="0076BA"/>
              </a:solidFill>
              <a:prstDash val="solid"/>
              <a:round/>
            </a:ln>
            <a:effectLst/>
          </p:spPr>
          <p:txBody>
            <a:bodyPr wrap="square" lIns="35718" tIns="35718" rIns="35718" bIns="35718" numCol="1" anchor="ctr">
              <a:noAutofit/>
            </a:bodyPr>
            <a:lstStyle/>
            <a:p>
              <a:pPr algn="ctr" defTabSz="1223367">
                <a:defRPr sz="1100">
                  <a:latin typeface="Graphik Semibold"/>
                  <a:ea typeface="Graphik Semibold"/>
                  <a:cs typeface="Graphik Semibold"/>
                  <a:sym typeface="Graphik Semibold"/>
                </a:defRPr>
              </a:pPr>
              <a:endParaRPr/>
            </a:p>
          </p:txBody>
        </p:sp>
        <p:sp>
          <p:nvSpPr>
            <p:cNvPr id="27" name="Shape">
              <a:extLst>
                <a:ext uri="{FF2B5EF4-FFF2-40B4-BE49-F238E27FC236}">
                  <a16:creationId xmlns:a16="http://schemas.microsoft.com/office/drawing/2014/main" id="{A66D0C29-6181-46DD-BB68-720A2D57C4AD}"/>
                </a:ext>
              </a:extLst>
            </p:cNvPr>
            <p:cNvSpPr/>
            <p:nvPr/>
          </p:nvSpPr>
          <p:spPr>
            <a:xfrm>
              <a:off x="693648" y="118"/>
              <a:ext cx="396175" cy="886346"/>
            </a:xfrm>
            <a:custGeom>
              <a:avLst/>
              <a:gdLst/>
              <a:ahLst/>
              <a:cxnLst>
                <a:cxn ang="0">
                  <a:pos x="wd2" y="hd2"/>
                </a:cxn>
                <a:cxn ang="5400000">
                  <a:pos x="wd2" y="hd2"/>
                </a:cxn>
                <a:cxn ang="10800000">
                  <a:pos x="wd2" y="hd2"/>
                </a:cxn>
                <a:cxn ang="16200000">
                  <a:pos x="wd2" y="hd2"/>
                </a:cxn>
              </a:cxnLst>
              <a:rect l="0" t="0" r="r" b="b"/>
              <a:pathLst>
                <a:path w="21537" h="21485" extrusionOk="0">
                  <a:moveTo>
                    <a:pt x="10437" y="4"/>
                  </a:moveTo>
                  <a:cubicBezTo>
                    <a:pt x="10086" y="16"/>
                    <a:pt x="9890" y="53"/>
                    <a:pt x="9890" y="53"/>
                  </a:cubicBezTo>
                  <a:lnTo>
                    <a:pt x="9679" y="218"/>
                  </a:lnTo>
                  <a:cubicBezTo>
                    <a:pt x="9679" y="218"/>
                    <a:pt x="9628" y="215"/>
                    <a:pt x="9555" y="216"/>
                  </a:cubicBezTo>
                  <a:cubicBezTo>
                    <a:pt x="9483" y="217"/>
                    <a:pt x="9388" y="221"/>
                    <a:pt x="9302" y="233"/>
                  </a:cubicBezTo>
                  <a:cubicBezTo>
                    <a:pt x="9213" y="255"/>
                    <a:pt x="8965" y="368"/>
                    <a:pt x="8710" y="512"/>
                  </a:cubicBezTo>
                  <a:cubicBezTo>
                    <a:pt x="8455" y="657"/>
                    <a:pt x="8194" y="832"/>
                    <a:pt x="8077" y="979"/>
                  </a:cubicBezTo>
                  <a:cubicBezTo>
                    <a:pt x="7824" y="1007"/>
                    <a:pt x="6972" y="1066"/>
                    <a:pt x="6792" y="1100"/>
                  </a:cubicBezTo>
                  <a:cubicBezTo>
                    <a:pt x="6611" y="1134"/>
                    <a:pt x="6610" y="1188"/>
                    <a:pt x="6747" y="1207"/>
                  </a:cubicBezTo>
                  <a:cubicBezTo>
                    <a:pt x="6845" y="1222"/>
                    <a:pt x="7314" y="1289"/>
                    <a:pt x="7960" y="1382"/>
                  </a:cubicBezTo>
                  <a:lnTo>
                    <a:pt x="7768" y="1865"/>
                  </a:lnTo>
                  <a:cubicBezTo>
                    <a:pt x="7768" y="1865"/>
                    <a:pt x="7275" y="2061"/>
                    <a:pt x="7048" y="2209"/>
                  </a:cubicBezTo>
                  <a:cubicBezTo>
                    <a:pt x="6821" y="2357"/>
                    <a:pt x="7572" y="2389"/>
                    <a:pt x="7572" y="2389"/>
                  </a:cubicBezTo>
                  <a:cubicBezTo>
                    <a:pt x="7572" y="2389"/>
                    <a:pt x="7241" y="2949"/>
                    <a:pt x="7719" y="3113"/>
                  </a:cubicBezTo>
                  <a:cubicBezTo>
                    <a:pt x="7920" y="3182"/>
                    <a:pt x="8267" y="3252"/>
                    <a:pt x="8601" y="3308"/>
                  </a:cubicBezTo>
                  <a:cubicBezTo>
                    <a:pt x="8784" y="3339"/>
                    <a:pt x="8857" y="3435"/>
                    <a:pt x="8759" y="3510"/>
                  </a:cubicBezTo>
                  <a:cubicBezTo>
                    <a:pt x="8554" y="3667"/>
                    <a:pt x="8183" y="3908"/>
                    <a:pt x="7670" y="4063"/>
                  </a:cubicBezTo>
                  <a:cubicBezTo>
                    <a:pt x="6854" y="4309"/>
                    <a:pt x="6108" y="5696"/>
                    <a:pt x="6034" y="6631"/>
                  </a:cubicBezTo>
                  <a:cubicBezTo>
                    <a:pt x="5968" y="7473"/>
                    <a:pt x="5033" y="9443"/>
                    <a:pt x="5883" y="10219"/>
                  </a:cubicBezTo>
                  <a:lnTo>
                    <a:pt x="5883" y="10221"/>
                  </a:lnTo>
                  <a:cubicBezTo>
                    <a:pt x="5207" y="11118"/>
                    <a:pt x="5701" y="12224"/>
                    <a:pt x="4764" y="13705"/>
                  </a:cubicBezTo>
                  <a:cubicBezTo>
                    <a:pt x="3636" y="15488"/>
                    <a:pt x="3816" y="18602"/>
                    <a:pt x="3351" y="18952"/>
                  </a:cubicBezTo>
                  <a:cubicBezTo>
                    <a:pt x="3167" y="19090"/>
                    <a:pt x="3339" y="19405"/>
                    <a:pt x="3339" y="19406"/>
                  </a:cubicBezTo>
                  <a:cubicBezTo>
                    <a:pt x="3339" y="19406"/>
                    <a:pt x="3162" y="19468"/>
                    <a:pt x="2856" y="19558"/>
                  </a:cubicBezTo>
                  <a:cubicBezTo>
                    <a:pt x="2551" y="19648"/>
                    <a:pt x="2116" y="19767"/>
                    <a:pt x="1602" y="19882"/>
                  </a:cubicBezTo>
                  <a:lnTo>
                    <a:pt x="1598" y="19882"/>
                  </a:lnTo>
                  <a:cubicBezTo>
                    <a:pt x="73" y="19841"/>
                    <a:pt x="-63" y="20307"/>
                    <a:pt x="19" y="20574"/>
                  </a:cubicBezTo>
                  <a:cubicBezTo>
                    <a:pt x="46" y="20664"/>
                    <a:pt x="209" y="20734"/>
                    <a:pt x="411" y="20742"/>
                  </a:cubicBezTo>
                  <a:cubicBezTo>
                    <a:pt x="2676" y="20839"/>
                    <a:pt x="3841" y="20592"/>
                    <a:pt x="4278" y="20465"/>
                  </a:cubicBezTo>
                  <a:cubicBezTo>
                    <a:pt x="4366" y="20439"/>
                    <a:pt x="4482" y="20465"/>
                    <a:pt x="4485" y="20512"/>
                  </a:cubicBezTo>
                  <a:cubicBezTo>
                    <a:pt x="4488" y="20554"/>
                    <a:pt x="4556" y="20589"/>
                    <a:pt x="4651" y="20588"/>
                  </a:cubicBezTo>
                  <a:cubicBezTo>
                    <a:pt x="5744" y="20569"/>
                    <a:pt x="6439" y="20521"/>
                    <a:pt x="6852" y="20480"/>
                  </a:cubicBezTo>
                  <a:cubicBezTo>
                    <a:pt x="7148" y="20450"/>
                    <a:pt x="7357" y="20331"/>
                    <a:pt x="7353" y="20196"/>
                  </a:cubicBezTo>
                  <a:lnTo>
                    <a:pt x="7346" y="19841"/>
                  </a:lnTo>
                  <a:cubicBezTo>
                    <a:pt x="7344" y="19783"/>
                    <a:pt x="7387" y="19727"/>
                    <a:pt x="7467" y="19680"/>
                  </a:cubicBezTo>
                  <a:cubicBezTo>
                    <a:pt x="8229" y="19232"/>
                    <a:pt x="7793" y="18275"/>
                    <a:pt x="8073" y="16954"/>
                  </a:cubicBezTo>
                  <a:cubicBezTo>
                    <a:pt x="8368" y="15566"/>
                    <a:pt x="8492" y="15553"/>
                    <a:pt x="9570" y="13337"/>
                  </a:cubicBezTo>
                  <a:lnTo>
                    <a:pt x="9577" y="13337"/>
                  </a:lnTo>
                  <a:cubicBezTo>
                    <a:pt x="11043" y="14533"/>
                    <a:pt x="10440" y="15298"/>
                    <a:pt x="10636" y="15845"/>
                  </a:cubicBezTo>
                  <a:cubicBezTo>
                    <a:pt x="10833" y="16392"/>
                    <a:pt x="11668" y="17106"/>
                    <a:pt x="11680" y="18966"/>
                  </a:cubicBezTo>
                  <a:cubicBezTo>
                    <a:pt x="11704" y="20495"/>
                    <a:pt x="11735" y="19812"/>
                    <a:pt x="12137" y="20330"/>
                  </a:cubicBezTo>
                  <a:cubicBezTo>
                    <a:pt x="12010" y="20446"/>
                    <a:pt x="11786" y="20561"/>
                    <a:pt x="11386" y="20672"/>
                  </a:cubicBezTo>
                  <a:cubicBezTo>
                    <a:pt x="10646" y="20876"/>
                    <a:pt x="10719" y="21130"/>
                    <a:pt x="10783" y="21288"/>
                  </a:cubicBezTo>
                  <a:cubicBezTo>
                    <a:pt x="10807" y="21346"/>
                    <a:pt x="10902" y="21392"/>
                    <a:pt x="11028" y="21408"/>
                  </a:cubicBezTo>
                  <a:cubicBezTo>
                    <a:pt x="12524" y="21592"/>
                    <a:pt x="13471" y="21410"/>
                    <a:pt x="14010" y="21253"/>
                  </a:cubicBezTo>
                  <a:cubicBezTo>
                    <a:pt x="14574" y="21089"/>
                    <a:pt x="14673" y="20619"/>
                    <a:pt x="14967" y="20477"/>
                  </a:cubicBezTo>
                  <a:cubicBezTo>
                    <a:pt x="15134" y="20396"/>
                    <a:pt x="15145" y="20200"/>
                    <a:pt x="15122" y="20045"/>
                  </a:cubicBezTo>
                  <a:lnTo>
                    <a:pt x="15129" y="20043"/>
                  </a:lnTo>
                  <a:cubicBezTo>
                    <a:pt x="15427" y="19846"/>
                    <a:pt x="15406" y="19716"/>
                    <a:pt x="15320" y="19376"/>
                  </a:cubicBezTo>
                  <a:cubicBezTo>
                    <a:pt x="15234" y="19036"/>
                    <a:pt x="15084" y="18485"/>
                    <a:pt x="15126" y="17446"/>
                  </a:cubicBezTo>
                  <a:cubicBezTo>
                    <a:pt x="15379" y="14690"/>
                    <a:pt x="14303" y="14379"/>
                    <a:pt x="14651" y="12819"/>
                  </a:cubicBezTo>
                  <a:cubicBezTo>
                    <a:pt x="14666" y="12752"/>
                    <a:pt x="14679" y="12685"/>
                    <a:pt x="14692" y="12621"/>
                  </a:cubicBezTo>
                  <a:cubicBezTo>
                    <a:pt x="14707" y="12548"/>
                    <a:pt x="14841" y="12494"/>
                    <a:pt x="15005" y="12492"/>
                  </a:cubicBezTo>
                  <a:cubicBezTo>
                    <a:pt x="15481" y="12485"/>
                    <a:pt x="15952" y="12451"/>
                    <a:pt x="16313" y="12371"/>
                  </a:cubicBezTo>
                  <a:cubicBezTo>
                    <a:pt x="16447" y="12341"/>
                    <a:pt x="16604" y="12381"/>
                    <a:pt x="16622" y="12448"/>
                  </a:cubicBezTo>
                  <a:cubicBezTo>
                    <a:pt x="16706" y="12755"/>
                    <a:pt x="16876" y="13159"/>
                    <a:pt x="16961" y="13451"/>
                  </a:cubicBezTo>
                  <a:cubicBezTo>
                    <a:pt x="17064" y="13804"/>
                    <a:pt x="17105" y="14178"/>
                    <a:pt x="17119" y="14334"/>
                  </a:cubicBezTo>
                  <a:cubicBezTo>
                    <a:pt x="17123" y="14374"/>
                    <a:pt x="17207" y="14404"/>
                    <a:pt x="17297" y="14399"/>
                  </a:cubicBezTo>
                  <a:lnTo>
                    <a:pt x="17538" y="14386"/>
                  </a:lnTo>
                  <a:lnTo>
                    <a:pt x="18133" y="14350"/>
                  </a:lnTo>
                  <a:cubicBezTo>
                    <a:pt x="18223" y="14345"/>
                    <a:pt x="18285" y="14308"/>
                    <a:pt x="18265" y="14268"/>
                  </a:cubicBezTo>
                  <a:cubicBezTo>
                    <a:pt x="18190" y="14116"/>
                    <a:pt x="18017" y="13748"/>
                    <a:pt x="17915" y="13396"/>
                  </a:cubicBezTo>
                  <a:cubicBezTo>
                    <a:pt x="17789" y="12962"/>
                    <a:pt x="17698" y="12269"/>
                    <a:pt x="17508" y="12040"/>
                  </a:cubicBezTo>
                  <a:cubicBezTo>
                    <a:pt x="17484" y="12011"/>
                    <a:pt x="17413" y="11995"/>
                    <a:pt x="17346" y="11999"/>
                  </a:cubicBezTo>
                  <a:lnTo>
                    <a:pt x="17338" y="11999"/>
                  </a:lnTo>
                  <a:lnTo>
                    <a:pt x="17206" y="11542"/>
                  </a:lnTo>
                  <a:lnTo>
                    <a:pt x="17210" y="11540"/>
                  </a:lnTo>
                  <a:cubicBezTo>
                    <a:pt x="17275" y="11535"/>
                    <a:pt x="17338" y="11528"/>
                    <a:pt x="17398" y="11520"/>
                  </a:cubicBezTo>
                  <a:cubicBezTo>
                    <a:pt x="17457" y="11513"/>
                    <a:pt x="17512" y="11505"/>
                    <a:pt x="17560" y="11497"/>
                  </a:cubicBezTo>
                  <a:lnTo>
                    <a:pt x="17560" y="11495"/>
                  </a:lnTo>
                  <a:cubicBezTo>
                    <a:pt x="17549" y="11431"/>
                    <a:pt x="17529" y="11344"/>
                    <a:pt x="17511" y="11271"/>
                  </a:cubicBezTo>
                  <a:cubicBezTo>
                    <a:pt x="17493" y="11198"/>
                    <a:pt x="17478" y="11141"/>
                    <a:pt x="17478" y="11139"/>
                  </a:cubicBezTo>
                  <a:cubicBezTo>
                    <a:pt x="17475" y="11138"/>
                    <a:pt x="17448" y="11133"/>
                    <a:pt x="17396" y="11126"/>
                  </a:cubicBezTo>
                  <a:cubicBezTo>
                    <a:pt x="17345" y="11119"/>
                    <a:pt x="17268" y="11110"/>
                    <a:pt x="17168" y="11102"/>
                  </a:cubicBezTo>
                  <a:lnTo>
                    <a:pt x="17165" y="11100"/>
                  </a:lnTo>
                  <a:cubicBezTo>
                    <a:pt x="17189" y="11034"/>
                    <a:pt x="17276" y="10886"/>
                    <a:pt x="17583" y="10868"/>
                  </a:cubicBezTo>
                  <a:cubicBezTo>
                    <a:pt x="17963" y="10846"/>
                    <a:pt x="18338" y="11016"/>
                    <a:pt x="18733" y="11129"/>
                  </a:cubicBezTo>
                  <a:cubicBezTo>
                    <a:pt x="18776" y="11141"/>
                    <a:pt x="18825" y="11121"/>
                    <a:pt x="18804" y="11100"/>
                  </a:cubicBezTo>
                  <a:cubicBezTo>
                    <a:pt x="18519" y="10819"/>
                    <a:pt x="18080" y="10648"/>
                    <a:pt x="17602" y="10550"/>
                  </a:cubicBezTo>
                  <a:lnTo>
                    <a:pt x="17598" y="10549"/>
                  </a:lnTo>
                  <a:cubicBezTo>
                    <a:pt x="17663" y="10303"/>
                    <a:pt x="17464" y="9517"/>
                    <a:pt x="18103" y="9308"/>
                  </a:cubicBezTo>
                  <a:cubicBezTo>
                    <a:pt x="18839" y="9068"/>
                    <a:pt x="21537" y="7448"/>
                    <a:pt x="21537" y="7251"/>
                  </a:cubicBezTo>
                  <a:cubicBezTo>
                    <a:pt x="21537" y="7054"/>
                    <a:pt x="20229" y="6631"/>
                    <a:pt x="20229" y="6631"/>
                  </a:cubicBezTo>
                  <a:cubicBezTo>
                    <a:pt x="20294" y="6574"/>
                    <a:pt x="20326" y="6523"/>
                    <a:pt x="20312" y="6485"/>
                  </a:cubicBezTo>
                  <a:cubicBezTo>
                    <a:pt x="20214" y="6223"/>
                    <a:pt x="19626" y="5918"/>
                    <a:pt x="19185" y="5939"/>
                  </a:cubicBezTo>
                  <a:lnTo>
                    <a:pt x="19181" y="5939"/>
                  </a:lnTo>
                  <a:cubicBezTo>
                    <a:pt x="18989" y="5768"/>
                    <a:pt x="18104" y="5288"/>
                    <a:pt x="17085" y="4800"/>
                  </a:cubicBezTo>
                  <a:cubicBezTo>
                    <a:pt x="16066" y="4311"/>
                    <a:pt x="14913" y="3814"/>
                    <a:pt x="14183" y="3607"/>
                  </a:cubicBezTo>
                  <a:cubicBezTo>
                    <a:pt x="14143" y="3594"/>
                    <a:pt x="14102" y="3582"/>
                    <a:pt x="14059" y="3574"/>
                  </a:cubicBezTo>
                  <a:cubicBezTo>
                    <a:pt x="13624" y="3489"/>
                    <a:pt x="13317" y="3433"/>
                    <a:pt x="13052" y="3397"/>
                  </a:cubicBezTo>
                  <a:cubicBezTo>
                    <a:pt x="12797" y="3363"/>
                    <a:pt x="12583" y="3286"/>
                    <a:pt x="12461" y="3181"/>
                  </a:cubicBezTo>
                  <a:cubicBezTo>
                    <a:pt x="12456" y="3177"/>
                    <a:pt x="12450" y="3173"/>
                    <a:pt x="12446" y="3169"/>
                  </a:cubicBezTo>
                  <a:cubicBezTo>
                    <a:pt x="12303" y="3044"/>
                    <a:pt x="12309" y="2897"/>
                    <a:pt x="12453" y="2772"/>
                  </a:cubicBezTo>
                  <a:cubicBezTo>
                    <a:pt x="12690" y="2568"/>
                    <a:pt x="12917" y="2300"/>
                    <a:pt x="13056" y="2118"/>
                  </a:cubicBezTo>
                  <a:cubicBezTo>
                    <a:pt x="13339" y="2159"/>
                    <a:pt x="13522" y="2185"/>
                    <a:pt x="13558" y="2191"/>
                  </a:cubicBezTo>
                  <a:cubicBezTo>
                    <a:pt x="13853" y="2237"/>
                    <a:pt x="13802" y="2072"/>
                    <a:pt x="13633" y="1918"/>
                  </a:cubicBezTo>
                  <a:cubicBezTo>
                    <a:pt x="14292" y="1088"/>
                    <a:pt x="13130" y="295"/>
                    <a:pt x="11903" y="102"/>
                  </a:cubicBezTo>
                  <a:cubicBezTo>
                    <a:pt x="11289" y="5"/>
                    <a:pt x="10787" y="-8"/>
                    <a:pt x="10437" y="4"/>
                  </a:cubicBezTo>
                  <a:close/>
                  <a:moveTo>
                    <a:pt x="15977" y="6797"/>
                  </a:moveTo>
                  <a:cubicBezTo>
                    <a:pt x="16042" y="6794"/>
                    <a:pt x="16114" y="6797"/>
                    <a:pt x="16181" y="6809"/>
                  </a:cubicBezTo>
                  <a:cubicBezTo>
                    <a:pt x="16554" y="6879"/>
                    <a:pt x="16803" y="7031"/>
                    <a:pt x="16773" y="7075"/>
                  </a:cubicBezTo>
                  <a:cubicBezTo>
                    <a:pt x="16657" y="7240"/>
                    <a:pt x="17224" y="7430"/>
                    <a:pt x="17756" y="7512"/>
                  </a:cubicBezTo>
                  <a:cubicBezTo>
                    <a:pt x="17915" y="7536"/>
                    <a:pt x="18004" y="7610"/>
                    <a:pt x="17952" y="7681"/>
                  </a:cubicBezTo>
                  <a:cubicBezTo>
                    <a:pt x="17631" y="8127"/>
                    <a:pt x="17150" y="8671"/>
                    <a:pt x="17018" y="8819"/>
                  </a:cubicBezTo>
                  <a:cubicBezTo>
                    <a:pt x="17001" y="8831"/>
                    <a:pt x="16985" y="8843"/>
                    <a:pt x="16969" y="8855"/>
                  </a:cubicBezTo>
                  <a:cubicBezTo>
                    <a:pt x="16953" y="8866"/>
                    <a:pt x="16936" y="8878"/>
                    <a:pt x="16920" y="8890"/>
                  </a:cubicBezTo>
                  <a:lnTo>
                    <a:pt x="15687" y="9497"/>
                  </a:lnTo>
                  <a:cubicBezTo>
                    <a:pt x="15651" y="9514"/>
                    <a:pt x="15602" y="9525"/>
                    <a:pt x="15548" y="9527"/>
                  </a:cubicBezTo>
                  <a:cubicBezTo>
                    <a:pt x="15314" y="9533"/>
                    <a:pt x="15076" y="9544"/>
                    <a:pt x="14865" y="9554"/>
                  </a:cubicBezTo>
                  <a:cubicBezTo>
                    <a:pt x="14715" y="9561"/>
                    <a:pt x="14597" y="9497"/>
                    <a:pt x="14643" y="9433"/>
                  </a:cubicBezTo>
                  <a:cubicBezTo>
                    <a:pt x="15029" y="8890"/>
                    <a:pt x="15784" y="7709"/>
                    <a:pt x="15642" y="6982"/>
                  </a:cubicBezTo>
                  <a:cubicBezTo>
                    <a:pt x="15623" y="6885"/>
                    <a:pt x="15783" y="6809"/>
                    <a:pt x="15977" y="6797"/>
                  </a:cubicBezTo>
                  <a:close/>
                </a:path>
              </a:pathLst>
            </a:custGeom>
            <a:solidFill>
              <a:srgbClr val="05A89D"/>
            </a:solidFill>
            <a:ln w="12700" cap="flat">
              <a:solidFill>
                <a:srgbClr val="047B73"/>
              </a:solidFill>
              <a:prstDash val="solid"/>
              <a:round/>
            </a:ln>
            <a:effectLst/>
          </p:spPr>
          <p:txBody>
            <a:bodyPr wrap="square" lIns="35718" tIns="35718" rIns="35718" bIns="35718" numCol="1" anchor="ctr">
              <a:noAutofit/>
            </a:bodyPr>
            <a:lstStyle/>
            <a:p>
              <a:pPr algn="ctr" defTabSz="1223367">
                <a:defRPr sz="1100">
                  <a:solidFill>
                    <a:srgbClr val="FFFFFF"/>
                  </a:solidFill>
                  <a:latin typeface="Graphik Semibold"/>
                  <a:ea typeface="Graphik Semibold"/>
                  <a:cs typeface="Graphik Semibold"/>
                  <a:sym typeface="Graphik Semibold"/>
                </a:defRPr>
              </a:pPr>
              <a:endParaRPr/>
            </a:p>
          </p:txBody>
        </p:sp>
      </p:grpSp>
      <p:grpSp>
        <p:nvGrpSpPr>
          <p:cNvPr id="28" name="Group">
            <a:extLst>
              <a:ext uri="{FF2B5EF4-FFF2-40B4-BE49-F238E27FC236}">
                <a16:creationId xmlns:a16="http://schemas.microsoft.com/office/drawing/2014/main" id="{53A35625-952C-41EE-8B31-C7F54548E988}"/>
              </a:ext>
            </a:extLst>
          </p:cNvPr>
          <p:cNvGrpSpPr/>
          <p:nvPr/>
        </p:nvGrpSpPr>
        <p:grpSpPr>
          <a:xfrm>
            <a:off x="6259567" y="3072901"/>
            <a:ext cx="5625002" cy="1021501"/>
            <a:chOff x="0" y="0"/>
            <a:chExt cx="5625000" cy="1021499"/>
          </a:xfrm>
        </p:grpSpPr>
        <p:sp>
          <p:nvSpPr>
            <p:cNvPr id="29" name="Shape">
              <a:extLst>
                <a:ext uri="{FF2B5EF4-FFF2-40B4-BE49-F238E27FC236}">
                  <a16:creationId xmlns:a16="http://schemas.microsoft.com/office/drawing/2014/main" id="{5CBB0CD0-E7A7-4D78-A929-5589F5B93986}"/>
                </a:ext>
              </a:extLst>
            </p:cNvPr>
            <p:cNvSpPr/>
            <p:nvPr/>
          </p:nvSpPr>
          <p:spPr>
            <a:xfrm>
              <a:off x="4684873" y="0"/>
              <a:ext cx="940127" cy="1021499"/>
            </a:xfrm>
            <a:custGeom>
              <a:avLst/>
              <a:gdLst/>
              <a:ahLst/>
              <a:cxnLst>
                <a:cxn ang="0">
                  <a:pos x="wd2" y="hd2"/>
                </a:cxn>
                <a:cxn ang="5400000">
                  <a:pos x="wd2" y="hd2"/>
                </a:cxn>
                <a:cxn ang="10800000">
                  <a:pos x="wd2" y="hd2"/>
                </a:cxn>
                <a:cxn ang="16200000">
                  <a:pos x="wd2" y="hd2"/>
                </a:cxn>
              </a:cxnLst>
              <a:rect l="0" t="0" r="r" b="b"/>
              <a:pathLst>
                <a:path w="21594" h="21600" extrusionOk="0">
                  <a:moveTo>
                    <a:pt x="178" y="0"/>
                  </a:moveTo>
                  <a:cubicBezTo>
                    <a:pt x="129" y="0"/>
                    <a:pt x="85" y="18"/>
                    <a:pt x="52" y="47"/>
                  </a:cubicBezTo>
                  <a:cubicBezTo>
                    <a:pt x="20" y="77"/>
                    <a:pt x="0" y="117"/>
                    <a:pt x="0" y="162"/>
                  </a:cubicBezTo>
                  <a:lnTo>
                    <a:pt x="0" y="21438"/>
                  </a:lnTo>
                  <a:cubicBezTo>
                    <a:pt x="0" y="21483"/>
                    <a:pt x="20" y="21523"/>
                    <a:pt x="52" y="21553"/>
                  </a:cubicBezTo>
                  <a:cubicBezTo>
                    <a:pt x="85" y="21582"/>
                    <a:pt x="129" y="21600"/>
                    <a:pt x="178" y="21600"/>
                  </a:cubicBezTo>
                  <a:lnTo>
                    <a:pt x="17940" y="21600"/>
                  </a:lnTo>
                  <a:cubicBezTo>
                    <a:pt x="17989" y="21600"/>
                    <a:pt x="18033" y="21582"/>
                    <a:pt x="18066" y="21553"/>
                  </a:cubicBezTo>
                  <a:cubicBezTo>
                    <a:pt x="18098" y="21523"/>
                    <a:pt x="18118" y="21483"/>
                    <a:pt x="18118" y="21438"/>
                  </a:cubicBezTo>
                  <a:lnTo>
                    <a:pt x="18118" y="10414"/>
                  </a:lnTo>
                  <a:lnTo>
                    <a:pt x="13090" y="15043"/>
                  </a:lnTo>
                  <a:cubicBezTo>
                    <a:pt x="12996" y="15129"/>
                    <a:pt x="12894" y="15208"/>
                    <a:pt x="12785" y="15278"/>
                  </a:cubicBezTo>
                  <a:cubicBezTo>
                    <a:pt x="12677" y="15348"/>
                    <a:pt x="12561" y="15410"/>
                    <a:pt x="12441" y="15463"/>
                  </a:cubicBezTo>
                  <a:lnTo>
                    <a:pt x="8408" y="17111"/>
                  </a:lnTo>
                  <a:cubicBezTo>
                    <a:pt x="8333" y="17144"/>
                    <a:pt x="8255" y="17124"/>
                    <a:pt x="8206" y="17079"/>
                  </a:cubicBezTo>
                  <a:cubicBezTo>
                    <a:pt x="8157" y="17033"/>
                    <a:pt x="8135" y="16962"/>
                    <a:pt x="8171" y="16892"/>
                  </a:cubicBezTo>
                  <a:lnTo>
                    <a:pt x="9990" y="13105"/>
                  </a:lnTo>
                  <a:cubicBezTo>
                    <a:pt x="10047" y="12994"/>
                    <a:pt x="10114" y="12887"/>
                    <a:pt x="10191" y="12787"/>
                  </a:cubicBezTo>
                  <a:cubicBezTo>
                    <a:pt x="10267" y="12686"/>
                    <a:pt x="10353" y="12591"/>
                    <a:pt x="10448" y="12504"/>
                  </a:cubicBezTo>
                  <a:lnTo>
                    <a:pt x="17692" y="5837"/>
                  </a:lnTo>
                  <a:lnTo>
                    <a:pt x="11958" y="5837"/>
                  </a:lnTo>
                  <a:cubicBezTo>
                    <a:pt x="11909" y="5837"/>
                    <a:pt x="11865" y="5819"/>
                    <a:pt x="11832" y="5789"/>
                  </a:cubicBezTo>
                  <a:cubicBezTo>
                    <a:pt x="11800" y="5760"/>
                    <a:pt x="11780" y="5719"/>
                    <a:pt x="11780" y="5674"/>
                  </a:cubicBezTo>
                  <a:lnTo>
                    <a:pt x="11780" y="58"/>
                  </a:lnTo>
                  <a:cubicBezTo>
                    <a:pt x="11780" y="42"/>
                    <a:pt x="11773" y="27"/>
                    <a:pt x="11761" y="17"/>
                  </a:cubicBezTo>
                  <a:cubicBezTo>
                    <a:pt x="11750" y="6"/>
                    <a:pt x="11734" y="0"/>
                    <a:pt x="11717" y="0"/>
                  </a:cubicBezTo>
                  <a:lnTo>
                    <a:pt x="178" y="0"/>
                  </a:lnTo>
                  <a:close/>
                  <a:moveTo>
                    <a:pt x="12597" y="86"/>
                  </a:moveTo>
                  <a:cubicBezTo>
                    <a:pt x="12575" y="94"/>
                    <a:pt x="12559" y="114"/>
                    <a:pt x="12559" y="140"/>
                  </a:cubicBezTo>
                  <a:lnTo>
                    <a:pt x="12559" y="4958"/>
                  </a:lnTo>
                  <a:cubicBezTo>
                    <a:pt x="12559" y="5003"/>
                    <a:pt x="12579" y="5043"/>
                    <a:pt x="12611" y="5073"/>
                  </a:cubicBezTo>
                  <a:cubicBezTo>
                    <a:pt x="12643" y="5102"/>
                    <a:pt x="12688" y="5120"/>
                    <a:pt x="12737" y="5120"/>
                  </a:cubicBezTo>
                  <a:lnTo>
                    <a:pt x="17966" y="5120"/>
                  </a:lnTo>
                  <a:cubicBezTo>
                    <a:pt x="17994" y="5120"/>
                    <a:pt x="18015" y="5104"/>
                    <a:pt x="18024" y="5084"/>
                  </a:cubicBezTo>
                  <a:cubicBezTo>
                    <a:pt x="18033" y="5064"/>
                    <a:pt x="18030" y="5039"/>
                    <a:pt x="18011" y="5021"/>
                  </a:cubicBezTo>
                  <a:lnTo>
                    <a:pt x="12666" y="99"/>
                  </a:lnTo>
                  <a:cubicBezTo>
                    <a:pt x="12646" y="81"/>
                    <a:pt x="12619" y="78"/>
                    <a:pt x="12597" y="86"/>
                  </a:cubicBezTo>
                  <a:close/>
                  <a:moveTo>
                    <a:pt x="20227" y="4728"/>
                  </a:moveTo>
                  <a:cubicBezTo>
                    <a:pt x="20077" y="4734"/>
                    <a:pt x="19926" y="4794"/>
                    <a:pt x="19807" y="4903"/>
                  </a:cubicBezTo>
                  <a:lnTo>
                    <a:pt x="18968" y="5676"/>
                  </a:lnTo>
                  <a:cubicBezTo>
                    <a:pt x="18955" y="5688"/>
                    <a:pt x="18949" y="5702"/>
                    <a:pt x="18949" y="5717"/>
                  </a:cubicBezTo>
                  <a:cubicBezTo>
                    <a:pt x="18949" y="5732"/>
                    <a:pt x="18955" y="5747"/>
                    <a:pt x="18968" y="5758"/>
                  </a:cubicBezTo>
                  <a:lnTo>
                    <a:pt x="20474" y="7147"/>
                  </a:lnTo>
                  <a:cubicBezTo>
                    <a:pt x="20486" y="7158"/>
                    <a:pt x="20503" y="7164"/>
                    <a:pt x="20519" y="7164"/>
                  </a:cubicBezTo>
                  <a:cubicBezTo>
                    <a:pt x="20535" y="7164"/>
                    <a:pt x="20551" y="7158"/>
                    <a:pt x="20563" y="7147"/>
                  </a:cubicBezTo>
                  <a:lnTo>
                    <a:pt x="21403" y="6372"/>
                  </a:lnTo>
                  <a:cubicBezTo>
                    <a:pt x="21522" y="6263"/>
                    <a:pt x="21586" y="6124"/>
                    <a:pt x="21593" y="5987"/>
                  </a:cubicBezTo>
                  <a:cubicBezTo>
                    <a:pt x="21600" y="5850"/>
                    <a:pt x="21550" y="5715"/>
                    <a:pt x="21441" y="5615"/>
                  </a:cubicBezTo>
                  <a:lnTo>
                    <a:pt x="20632" y="4868"/>
                  </a:lnTo>
                  <a:cubicBezTo>
                    <a:pt x="20524" y="4768"/>
                    <a:pt x="20376" y="4722"/>
                    <a:pt x="20227" y="4728"/>
                  </a:cubicBezTo>
                  <a:close/>
                  <a:moveTo>
                    <a:pt x="18372" y="6249"/>
                  </a:moveTo>
                  <a:cubicBezTo>
                    <a:pt x="18356" y="6249"/>
                    <a:pt x="18339" y="6255"/>
                    <a:pt x="18327" y="6266"/>
                  </a:cubicBezTo>
                  <a:lnTo>
                    <a:pt x="11253" y="12779"/>
                  </a:lnTo>
                  <a:cubicBezTo>
                    <a:pt x="11241" y="12790"/>
                    <a:pt x="11234" y="12805"/>
                    <a:pt x="11234" y="12820"/>
                  </a:cubicBezTo>
                  <a:cubicBezTo>
                    <a:pt x="11234" y="12834"/>
                    <a:pt x="11241" y="12849"/>
                    <a:pt x="11253" y="12861"/>
                  </a:cubicBezTo>
                  <a:lnTo>
                    <a:pt x="12761" y="14249"/>
                  </a:lnTo>
                  <a:cubicBezTo>
                    <a:pt x="12774" y="14261"/>
                    <a:pt x="12789" y="14266"/>
                    <a:pt x="12805" y="14266"/>
                  </a:cubicBezTo>
                  <a:cubicBezTo>
                    <a:pt x="12821" y="14266"/>
                    <a:pt x="12836" y="14261"/>
                    <a:pt x="12849" y="14249"/>
                  </a:cubicBezTo>
                  <a:lnTo>
                    <a:pt x="19923" y="7737"/>
                  </a:lnTo>
                  <a:cubicBezTo>
                    <a:pt x="19935" y="7726"/>
                    <a:pt x="19941" y="7711"/>
                    <a:pt x="19941" y="7696"/>
                  </a:cubicBezTo>
                  <a:cubicBezTo>
                    <a:pt x="19941" y="7681"/>
                    <a:pt x="19935" y="7666"/>
                    <a:pt x="19923" y="7655"/>
                  </a:cubicBezTo>
                  <a:lnTo>
                    <a:pt x="18416" y="6266"/>
                  </a:lnTo>
                  <a:cubicBezTo>
                    <a:pt x="18404" y="6255"/>
                    <a:pt x="18388" y="6249"/>
                    <a:pt x="18372" y="6249"/>
                  </a:cubicBezTo>
                  <a:close/>
                  <a:moveTo>
                    <a:pt x="10720" y="13419"/>
                  </a:moveTo>
                  <a:cubicBezTo>
                    <a:pt x="10700" y="13422"/>
                    <a:pt x="10682" y="13432"/>
                    <a:pt x="10673" y="13451"/>
                  </a:cubicBezTo>
                  <a:lnTo>
                    <a:pt x="9426" y="15879"/>
                  </a:lnTo>
                  <a:cubicBezTo>
                    <a:pt x="9413" y="15904"/>
                    <a:pt x="9421" y="15929"/>
                    <a:pt x="9438" y="15945"/>
                  </a:cubicBezTo>
                  <a:cubicBezTo>
                    <a:pt x="9455" y="15960"/>
                    <a:pt x="9483" y="15967"/>
                    <a:pt x="9509" y="15955"/>
                  </a:cubicBezTo>
                  <a:lnTo>
                    <a:pt x="12147" y="14808"/>
                  </a:lnTo>
                  <a:cubicBezTo>
                    <a:pt x="12167" y="14799"/>
                    <a:pt x="12179" y="14782"/>
                    <a:pt x="12182" y="14764"/>
                  </a:cubicBezTo>
                  <a:cubicBezTo>
                    <a:pt x="12185" y="14746"/>
                    <a:pt x="12179" y="14727"/>
                    <a:pt x="12163" y="14712"/>
                  </a:cubicBezTo>
                  <a:lnTo>
                    <a:pt x="10774" y="13434"/>
                  </a:lnTo>
                  <a:cubicBezTo>
                    <a:pt x="10759" y="13420"/>
                    <a:pt x="10739" y="13416"/>
                    <a:pt x="10720" y="13419"/>
                  </a:cubicBezTo>
                  <a:close/>
                </a:path>
              </a:pathLst>
            </a:custGeom>
            <a:solidFill>
              <a:srgbClr val="FBCB40"/>
            </a:solidFill>
            <a:ln w="12700" cap="flat">
              <a:solidFill>
                <a:srgbClr val="0076BA"/>
              </a:solidFill>
              <a:prstDash val="solid"/>
              <a:round/>
            </a:ln>
            <a:effectLst/>
          </p:spPr>
          <p:txBody>
            <a:bodyPr wrap="square" lIns="35718" tIns="35718" rIns="35718" bIns="35718" numCol="1" anchor="ctr">
              <a:noAutofit/>
            </a:bodyPr>
            <a:lstStyle/>
            <a:p>
              <a:pPr algn="ctr" defTabSz="1223367">
                <a:defRPr sz="1100">
                  <a:solidFill>
                    <a:srgbClr val="04867E"/>
                  </a:solidFill>
                  <a:latin typeface="Graphik Semibold"/>
                  <a:ea typeface="Graphik Semibold"/>
                  <a:cs typeface="Graphik Semibold"/>
                  <a:sym typeface="Graphik Semibold"/>
                </a:defRPr>
              </a:pPr>
              <a:endParaRPr/>
            </a:p>
          </p:txBody>
        </p:sp>
        <p:sp>
          <p:nvSpPr>
            <p:cNvPr id="30" name="Shall…">
              <a:extLst>
                <a:ext uri="{FF2B5EF4-FFF2-40B4-BE49-F238E27FC236}">
                  <a16:creationId xmlns:a16="http://schemas.microsoft.com/office/drawing/2014/main" id="{45198B33-DEA1-41A8-A39F-98B97425DA0F}"/>
                </a:ext>
              </a:extLst>
            </p:cNvPr>
            <p:cNvSpPr/>
            <p:nvPr/>
          </p:nvSpPr>
          <p:spPr>
            <a:xfrm>
              <a:off x="0" y="0"/>
              <a:ext cx="4700403" cy="1021499"/>
            </a:xfrm>
            <a:prstGeom prst="rect">
              <a:avLst/>
            </a:prstGeom>
            <a:solidFill>
              <a:srgbClr val="535353"/>
            </a:solidFill>
            <a:ln w="12700" cap="flat">
              <a:solidFill>
                <a:srgbClr val="0076BA"/>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noAutofit/>
            </a:bodyPr>
            <a:lstStyle/>
            <a:p>
              <a:pPr algn="ctr" defTabSz="321468">
                <a:defRPr sz="3000">
                  <a:solidFill>
                    <a:srgbClr val="FFFFFF"/>
                  </a:solidFill>
                  <a:latin typeface="Arial"/>
                  <a:ea typeface="Arial"/>
                  <a:cs typeface="Arial"/>
                  <a:sym typeface="Arial"/>
                </a:defRPr>
              </a:pPr>
              <a:r>
                <a:rPr sz="2800" b="1" spc="100" dirty="0"/>
                <a:t>Shall</a:t>
              </a:r>
              <a:r>
                <a:rPr sz="2800" spc="100" dirty="0"/>
                <a:t> </a:t>
              </a:r>
            </a:p>
            <a:p>
              <a:pPr algn="ctr" defTabSz="321468">
                <a:defRPr sz="3000">
                  <a:solidFill>
                    <a:srgbClr val="FFFFFF"/>
                  </a:solidFill>
                  <a:latin typeface="Arial"/>
                  <a:ea typeface="Arial"/>
                  <a:cs typeface="Arial"/>
                  <a:sym typeface="Arial"/>
                </a:defRPr>
              </a:pPr>
              <a:r>
                <a:rPr sz="2800" spc="100" dirty="0"/>
                <a:t>conduct an annual audit</a:t>
              </a:r>
            </a:p>
          </p:txBody>
        </p:sp>
        <p:sp>
          <p:nvSpPr>
            <p:cNvPr id="31" name="Audit">
              <a:extLst>
                <a:ext uri="{FF2B5EF4-FFF2-40B4-BE49-F238E27FC236}">
                  <a16:creationId xmlns:a16="http://schemas.microsoft.com/office/drawing/2014/main" id="{F01D49EB-708E-48ED-AC98-7F442E6AF6C6}"/>
                </a:ext>
              </a:extLst>
            </p:cNvPr>
            <p:cNvSpPr txBox="1"/>
            <p:nvPr/>
          </p:nvSpPr>
          <p:spPr>
            <a:xfrm>
              <a:off x="4762803" y="224399"/>
              <a:ext cx="545020" cy="287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numCol="1" anchor="ctr">
              <a:spAutoFit/>
            </a:bodyPr>
            <a:lstStyle>
              <a:lvl1pPr algn="ctr" defTabSz="1223367">
                <a:defRPr sz="1100">
                  <a:latin typeface="Graphik Semibold"/>
                  <a:ea typeface="Graphik Semibold"/>
                  <a:cs typeface="Graphik Semibold"/>
                  <a:sym typeface="Graphik Semibold"/>
                </a:defRPr>
              </a:lvl1pPr>
            </a:lstStyle>
            <a:p>
              <a:r>
                <a:rPr sz="1400" spc="100" dirty="0">
                  <a:latin typeface="Arial" panose="020B0604020202020204" pitchFamily="34" charset="0"/>
                  <a:cs typeface="Arial" panose="020B0604020202020204" pitchFamily="34" charset="0"/>
                </a:rPr>
                <a:t>Audit</a:t>
              </a:r>
              <a:endParaRPr spc="100"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436500AC-2AE9-4C1C-A516-43EBA9A34161}"/>
              </a:ext>
            </a:extLst>
          </p:cNvPr>
          <p:cNvGrpSpPr/>
          <p:nvPr/>
        </p:nvGrpSpPr>
        <p:grpSpPr>
          <a:xfrm>
            <a:off x="1670852" y="3482958"/>
            <a:ext cx="3208641" cy="2588752"/>
            <a:chOff x="1431416" y="3472971"/>
            <a:chExt cx="3208641" cy="2588752"/>
          </a:xfrm>
          <a:effectLst>
            <a:outerShdw blurRad="50800" dist="38100" dir="2700000" algn="tl" rotWithShape="0">
              <a:prstClr val="black">
                <a:alpha val="40000"/>
              </a:prstClr>
            </a:outerShdw>
          </a:effectLst>
        </p:grpSpPr>
        <p:grpSp>
          <p:nvGrpSpPr>
            <p:cNvPr id="33" name="Group 32">
              <a:extLst>
                <a:ext uri="{FF2B5EF4-FFF2-40B4-BE49-F238E27FC236}">
                  <a16:creationId xmlns:a16="http://schemas.microsoft.com/office/drawing/2014/main" id="{3A60FF40-A3EC-4C8B-B6DD-021784BC08D7}"/>
                </a:ext>
              </a:extLst>
            </p:cNvPr>
            <p:cNvGrpSpPr/>
            <p:nvPr/>
          </p:nvGrpSpPr>
          <p:grpSpPr>
            <a:xfrm>
              <a:off x="1973593" y="4587732"/>
              <a:ext cx="865815" cy="1121218"/>
              <a:chOff x="2111250" y="4746281"/>
              <a:chExt cx="865815" cy="1121218"/>
            </a:xfrm>
          </p:grpSpPr>
          <p:sp>
            <p:nvSpPr>
              <p:cNvPr id="40" name="Document">
                <a:extLst>
                  <a:ext uri="{FF2B5EF4-FFF2-40B4-BE49-F238E27FC236}">
                    <a16:creationId xmlns:a16="http://schemas.microsoft.com/office/drawing/2014/main" id="{B86DD233-A777-4FE7-BBE2-EAF4C353015A}"/>
                  </a:ext>
                </a:extLst>
              </p:cNvPr>
              <p:cNvSpPr/>
              <p:nvPr/>
            </p:nvSpPr>
            <p:spPr>
              <a:xfrm>
                <a:off x="2111250" y="4746281"/>
                <a:ext cx="865815" cy="1121218"/>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FFFFFF"/>
              </a:solidFill>
              <a:ln w="12700">
                <a:solidFill>
                  <a:srgbClr val="0076BA"/>
                </a:solidFill>
              </a:ln>
            </p:spPr>
            <p:txBody>
              <a:bodyPr lIns="35718" tIns="35718" rIns="35718" bIns="35718" anchor="ctr"/>
              <a:lstStyle/>
              <a:p>
                <a:pPr algn="ctr" defTabSz="1223367">
                  <a:defRPr sz="1100">
                    <a:latin typeface="Graphik Semibold"/>
                    <a:ea typeface="Graphik Semibold"/>
                    <a:cs typeface="Graphik Semibold"/>
                    <a:sym typeface="Graphik Semibold"/>
                  </a:defRPr>
                </a:pPr>
                <a:endParaRPr/>
              </a:p>
            </p:txBody>
          </p:sp>
          <p:grpSp>
            <p:nvGrpSpPr>
              <p:cNvPr id="41" name="Group">
                <a:extLst>
                  <a:ext uri="{FF2B5EF4-FFF2-40B4-BE49-F238E27FC236}">
                    <a16:creationId xmlns:a16="http://schemas.microsoft.com/office/drawing/2014/main" id="{7FEAA5D8-C57C-4BF6-AF83-ED82ABA1CE4F}"/>
                  </a:ext>
                </a:extLst>
              </p:cNvPr>
              <p:cNvGrpSpPr/>
              <p:nvPr/>
            </p:nvGrpSpPr>
            <p:grpSpPr>
              <a:xfrm>
                <a:off x="2190448" y="5120187"/>
                <a:ext cx="707419" cy="716455"/>
                <a:chOff x="0" y="0"/>
                <a:chExt cx="707417" cy="716454"/>
              </a:xfrm>
            </p:grpSpPr>
            <p:sp>
              <p:nvSpPr>
                <p:cNvPr id="42" name="Shape">
                  <a:extLst>
                    <a:ext uri="{FF2B5EF4-FFF2-40B4-BE49-F238E27FC236}">
                      <a16:creationId xmlns:a16="http://schemas.microsoft.com/office/drawing/2014/main" id="{124316AC-0D53-4986-B9F0-58EA69942880}"/>
                    </a:ext>
                  </a:extLst>
                </p:cNvPr>
                <p:cNvSpPr/>
                <p:nvPr/>
              </p:nvSpPr>
              <p:spPr>
                <a:xfrm>
                  <a:off x="-1" y="154"/>
                  <a:ext cx="260041" cy="716050"/>
                </a:xfrm>
                <a:custGeom>
                  <a:avLst/>
                  <a:gdLst/>
                  <a:ahLst/>
                  <a:cxnLst>
                    <a:cxn ang="0">
                      <a:pos x="wd2" y="hd2"/>
                    </a:cxn>
                    <a:cxn ang="5400000">
                      <a:pos x="wd2" y="hd2"/>
                    </a:cxn>
                    <a:cxn ang="10800000">
                      <a:pos x="wd2" y="hd2"/>
                    </a:cxn>
                    <a:cxn ang="16200000">
                      <a:pos x="wd2" y="hd2"/>
                    </a:cxn>
                  </a:cxnLst>
                  <a:rect l="0" t="0" r="r" b="b"/>
                  <a:pathLst>
                    <a:path w="21297" h="21600"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C79400"/>
                </a:solidFill>
                <a:ln w="12700" cap="flat">
                  <a:solidFill>
                    <a:srgbClr val="0076BA"/>
                  </a:solidFill>
                  <a:prstDash val="solid"/>
                  <a:round/>
                </a:ln>
                <a:effectLst/>
              </p:spPr>
              <p:txBody>
                <a:bodyPr wrap="square" lIns="35718" tIns="35718" rIns="35718" bIns="35718" numCol="1" anchor="ctr">
                  <a:noAutofit/>
                </a:bodyPr>
                <a:lstStyle/>
                <a:p>
                  <a:pPr algn="ctr" defTabSz="1223367">
                    <a:defRPr sz="1100">
                      <a:latin typeface="Graphik Semibold"/>
                      <a:ea typeface="Graphik Semibold"/>
                      <a:cs typeface="Graphik Semibold"/>
                      <a:sym typeface="Graphik Semibold"/>
                    </a:defRPr>
                  </a:pPr>
                  <a:endParaRPr/>
                </a:p>
              </p:txBody>
            </p:sp>
            <p:sp>
              <p:nvSpPr>
                <p:cNvPr id="43" name="Shape">
                  <a:extLst>
                    <a:ext uri="{FF2B5EF4-FFF2-40B4-BE49-F238E27FC236}">
                      <a16:creationId xmlns:a16="http://schemas.microsoft.com/office/drawing/2014/main" id="{53363711-27EC-4316-A44B-7D45A8644AC4}"/>
                    </a:ext>
                  </a:extLst>
                </p:cNvPr>
                <p:cNvSpPr/>
                <p:nvPr/>
              </p:nvSpPr>
              <p:spPr>
                <a:xfrm>
                  <a:off x="253984" y="0"/>
                  <a:ext cx="222917" cy="716455"/>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535353"/>
                </a:solidFill>
                <a:ln w="12700" cap="flat">
                  <a:solidFill>
                    <a:srgbClr val="0076BA"/>
                  </a:solidFill>
                  <a:prstDash val="solid"/>
                  <a:round/>
                </a:ln>
                <a:effectLst/>
              </p:spPr>
              <p:txBody>
                <a:bodyPr wrap="square" lIns="35718" tIns="35718" rIns="35718" bIns="35718" numCol="1" anchor="ctr">
                  <a:noAutofit/>
                </a:bodyPr>
                <a:lstStyle/>
                <a:p>
                  <a:pPr algn="ctr" defTabSz="1223367">
                    <a:defRPr sz="1100">
                      <a:latin typeface="Graphik Semibold"/>
                      <a:ea typeface="Graphik Semibold"/>
                      <a:cs typeface="Graphik Semibold"/>
                      <a:sym typeface="Graphik Semibold"/>
                    </a:defRPr>
                  </a:pPr>
                  <a:endParaRPr/>
                </a:p>
              </p:txBody>
            </p:sp>
            <p:sp>
              <p:nvSpPr>
                <p:cNvPr id="44" name="Shape">
                  <a:extLst>
                    <a:ext uri="{FF2B5EF4-FFF2-40B4-BE49-F238E27FC236}">
                      <a16:creationId xmlns:a16="http://schemas.microsoft.com/office/drawing/2014/main" id="{32A29813-6A1C-43A1-A293-589736162E87}"/>
                    </a:ext>
                  </a:extLst>
                </p:cNvPr>
                <p:cNvSpPr/>
                <p:nvPr/>
              </p:nvSpPr>
              <p:spPr>
                <a:xfrm>
                  <a:off x="450256" y="95"/>
                  <a:ext cx="257162" cy="716264"/>
                </a:xfrm>
                <a:custGeom>
                  <a:avLst/>
                  <a:gdLst/>
                  <a:ahLst/>
                  <a:cxnLst>
                    <a:cxn ang="0">
                      <a:pos x="wd2" y="hd2"/>
                    </a:cxn>
                    <a:cxn ang="5400000">
                      <a:pos x="wd2" y="hd2"/>
                    </a:cxn>
                    <a:cxn ang="10800000">
                      <a:pos x="wd2" y="hd2"/>
                    </a:cxn>
                    <a:cxn ang="16200000">
                      <a:pos x="wd2" y="hd2"/>
                    </a:cxn>
                  </a:cxnLst>
                  <a:rect l="0" t="0" r="r" b="b"/>
                  <a:pathLst>
                    <a:path w="21537" h="21485" extrusionOk="0">
                      <a:moveTo>
                        <a:pt x="10437" y="4"/>
                      </a:moveTo>
                      <a:cubicBezTo>
                        <a:pt x="10086" y="16"/>
                        <a:pt x="9890" y="53"/>
                        <a:pt x="9890" y="53"/>
                      </a:cubicBezTo>
                      <a:lnTo>
                        <a:pt x="9679" y="218"/>
                      </a:lnTo>
                      <a:cubicBezTo>
                        <a:pt x="9679" y="218"/>
                        <a:pt x="9628" y="215"/>
                        <a:pt x="9555" y="216"/>
                      </a:cubicBezTo>
                      <a:cubicBezTo>
                        <a:pt x="9483" y="217"/>
                        <a:pt x="9388" y="221"/>
                        <a:pt x="9302" y="233"/>
                      </a:cubicBezTo>
                      <a:cubicBezTo>
                        <a:pt x="9213" y="255"/>
                        <a:pt x="8965" y="368"/>
                        <a:pt x="8710" y="512"/>
                      </a:cubicBezTo>
                      <a:cubicBezTo>
                        <a:pt x="8455" y="657"/>
                        <a:pt x="8194" y="832"/>
                        <a:pt x="8077" y="979"/>
                      </a:cubicBezTo>
                      <a:cubicBezTo>
                        <a:pt x="7824" y="1007"/>
                        <a:pt x="6972" y="1066"/>
                        <a:pt x="6792" y="1100"/>
                      </a:cubicBezTo>
                      <a:cubicBezTo>
                        <a:pt x="6611" y="1134"/>
                        <a:pt x="6610" y="1188"/>
                        <a:pt x="6747" y="1207"/>
                      </a:cubicBezTo>
                      <a:cubicBezTo>
                        <a:pt x="6845" y="1222"/>
                        <a:pt x="7314" y="1289"/>
                        <a:pt x="7960" y="1382"/>
                      </a:cubicBezTo>
                      <a:lnTo>
                        <a:pt x="7768" y="1865"/>
                      </a:lnTo>
                      <a:cubicBezTo>
                        <a:pt x="7768" y="1865"/>
                        <a:pt x="7275" y="2061"/>
                        <a:pt x="7048" y="2209"/>
                      </a:cubicBezTo>
                      <a:cubicBezTo>
                        <a:pt x="6821" y="2357"/>
                        <a:pt x="7572" y="2389"/>
                        <a:pt x="7572" y="2389"/>
                      </a:cubicBezTo>
                      <a:cubicBezTo>
                        <a:pt x="7572" y="2389"/>
                        <a:pt x="7241" y="2949"/>
                        <a:pt x="7719" y="3113"/>
                      </a:cubicBezTo>
                      <a:cubicBezTo>
                        <a:pt x="7920" y="3182"/>
                        <a:pt x="8267" y="3252"/>
                        <a:pt x="8601" y="3308"/>
                      </a:cubicBezTo>
                      <a:cubicBezTo>
                        <a:pt x="8784" y="3339"/>
                        <a:pt x="8857" y="3435"/>
                        <a:pt x="8759" y="3510"/>
                      </a:cubicBezTo>
                      <a:cubicBezTo>
                        <a:pt x="8554" y="3667"/>
                        <a:pt x="8183" y="3908"/>
                        <a:pt x="7670" y="4063"/>
                      </a:cubicBezTo>
                      <a:cubicBezTo>
                        <a:pt x="6854" y="4309"/>
                        <a:pt x="6108" y="5696"/>
                        <a:pt x="6034" y="6631"/>
                      </a:cubicBezTo>
                      <a:cubicBezTo>
                        <a:pt x="5968" y="7473"/>
                        <a:pt x="5033" y="9443"/>
                        <a:pt x="5883" y="10219"/>
                      </a:cubicBezTo>
                      <a:lnTo>
                        <a:pt x="5883" y="10221"/>
                      </a:lnTo>
                      <a:cubicBezTo>
                        <a:pt x="5207" y="11118"/>
                        <a:pt x="5701" y="12224"/>
                        <a:pt x="4764" y="13705"/>
                      </a:cubicBezTo>
                      <a:cubicBezTo>
                        <a:pt x="3636" y="15488"/>
                        <a:pt x="3816" y="18602"/>
                        <a:pt x="3351" y="18952"/>
                      </a:cubicBezTo>
                      <a:cubicBezTo>
                        <a:pt x="3167" y="19090"/>
                        <a:pt x="3339" y="19405"/>
                        <a:pt x="3339" y="19406"/>
                      </a:cubicBezTo>
                      <a:cubicBezTo>
                        <a:pt x="3339" y="19406"/>
                        <a:pt x="3162" y="19468"/>
                        <a:pt x="2856" y="19558"/>
                      </a:cubicBezTo>
                      <a:cubicBezTo>
                        <a:pt x="2551" y="19648"/>
                        <a:pt x="2116" y="19767"/>
                        <a:pt x="1602" y="19882"/>
                      </a:cubicBezTo>
                      <a:lnTo>
                        <a:pt x="1598" y="19882"/>
                      </a:lnTo>
                      <a:cubicBezTo>
                        <a:pt x="73" y="19841"/>
                        <a:pt x="-63" y="20307"/>
                        <a:pt x="19" y="20574"/>
                      </a:cubicBezTo>
                      <a:cubicBezTo>
                        <a:pt x="46" y="20664"/>
                        <a:pt x="209" y="20734"/>
                        <a:pt x="411" y="20742"/>
                      </a:cubicBezTo>
                      <a:cubicBezTo>
                        <a:pt x="2676" y="20839"/>
                        <a:pt x="3841" y="20592"/>
                        <a:pt x="4278" y="20465"/>
                      </a:cubicBezTo>
                      <a:cubicBezTo>
                        <a:pt x="4366" y="20439"/>
                        <a:pt x="4482" y="20465"/>
                        <a:pt x="4485" y="20512"/>
                      </a:cubicBezTo>
                      <a:cubicBezTo>
                        <a:pt x="4488" y="20554"/>
                        <a:pt x="4556" y="20589"/>
                        <a:pt x="4651" y="20588"/>
                      </a:cubicBezTo>
                      <a:cubicBezTo>
                        <a:pt x="5744" y="20569"/>
                        <a:pt x="6439" y="20521"/>
                        <a:pt x="6852" y="20480"/>
                      </a:cubicBezTo>
                      <a:cubicBezTo>
                        <a:pt x="7148" y="20450"/>
                        <a:pt x="7357" y="20331"/>
                        <a:pt x="7353" y="20196"/>
                      </a:cubicBezTo>
                      <a:lnTo>
                        <a:pt x="7346" y="19841"/>
                      </a:lnTo>
                      <a:cubicBezTo>
                        <a:pt x="7344" y="19783"/>
                        <a:pt x="7387" y="19727"/>
                        <a:pt x="7467" y="19680"/>
                      </a:cubicBezTo>
                      <a:cubicBezTo>
                        <a:pt x="8229" y="19232"/>
                        <a:pt x="7793" y="18275"/>
                        <a:pt x="8073" y="16954"/>
                      </a:cubicBezTo>
                      <a:cubicBezTo>
                        <a:pt x="8368" y="15566"/>
                        <a:pt x="8492" y="15553"/>
                        <a:pt x="9570" y="13337"/>
                      </a:cubicBezTo>
                      <a:lnTo>
                        <a:pt x="9577" y="13337"/>
                      </a:lnTo>
                      <a:cubicBezTo>
                        <a:pt x="11043" y="14533"/>
                        <a:pt x="10440" y="15298"/>
                        <a:pt x="10636" y="15845"/>
                      </a:cubicBezTo>
                      <a:cubicBezTo>
                        <a:pt x="10833" y="16392"/>
                        <a:pt x="11668" y="17106"/>
                        <a:pt x="11680" y="18966"/>
                      </a:cubicBezTo>
                      <a:cubicBezTo>
                        <a:pt x="11704" y="20495"/>
                        <a:pt x="11735" y="19812"/>
                        <a:pt x="12137" y="20330"/>
                      </a:cubicBezTo>
                      <a:cubicBezTo>
                        <a:pt x="12010" y="20446"/>
                        <a:pt x="11786" y="20561"/>
                        <a:pt x="11386" y="20672"/>
                      </a:cubicBezTo>
                      <a:cubicBezTo>
                        <a:pt x="10646" y="20876"/>
                        <a:pt x="10719" y="21130"/>
                        <a:pt x="10783" y="21288"/>
                      </a:cubicBezTo>
                      <a:cubicBezTo>
                        <a:pt x="10807" y="21346"/>
                        <a:pt x="10902" y="21392"/>
                        <a:pt x="11028" y="21408"/>
                      </a:cubicBezTo>
                      <a:cubicBezTo>
                        <a:pt x="12524" y="21592"/>
                        <a:pt x="13471" y="21410"/>
                        <a:pt x="14010" y="21253"/>
                      </a:cubicBezTo>
                      <a:cubicBezTo>
                        <a:pt x="14574" y="21089"/>
                        <a:pt x="14673" y="20619"/>
                        <a:pt x="14967" y="20477"/>
                      </a:cubicBezTo>
                      <a:cubicBezTo>
                        <a:pt x="15134" y="20396"/>
                        <a:pt x="15145" y="20200"/>
                        <a:pt x="15122" y="20045"/>
                      </a:cubicBezTo>
                      <a:lnTo>
                        <a:pt x="15129" y="20043"/>
                      </a:lnTo>
                      <a:cubicBezTo>
                        <a:pt x="15427" y="19846"/>
                        <a:pt x="15406" y="19716"/>
                        <a:pt x="15320" y="19376"/>
                      </a:cubicBezTo>
                      <a:cubicBezTo>
                        <a:pt x="15234" y="19036"/>
                        <a:pt x="15084" y="18485"/>
                        <a:pt x="15126" y="17446"/>
                      </a:cubicBezTo>
                      <a:cubicBezTo>
                        <a:pt x="15379" y="14690"/>
                        <a:pt x="14303" y="14379"/>
                        <a:pt x="14651" y="12819"/>
                      </a:cubicBezTo>
                      <a:cubicBezTo>
                        <a:pt x="14666" y="12752"/>
                        <a:pt x="14679" y="12685"/>
                        <a:pt x="14692" y="12621"/>
                      </a:cubicBezTo>
                      <a:cubicBezTo>
                        <a:pt x="14707" y="12548"/>
                        <a:pt x="14841" y="12494"/>
                        <a:pt x="15005" y="12492"/>
                      </a:cubicBezTo>
                      <a:cubicBezTo>
                        <a:pt x="15481" y="12485"/>
                        <a:pt x="15952" y="12451"/>
                        <a:pt x="16313" y="12371"/>
                      </a:cubicBezTo>
                      <a:cubicBezTo>
                        <a:pt x="16447" y="12341"/>
                        <a:pt x="16604" y="12381"/>
                        <a:pt x="16622" y="12448"/>
                      </a:cubicBezTo>
                      <a:cubicBezTo>
                        <a:pt x="16706" y="12755"/>
                        <a:pt x="16876" y="13159"/>
                        <a:pt x="16961" y="13451"/>
                      </a:cubicBezTo>
                      <a:cubicBezTo>
                        <a:pt x="17064" y="13804"/>
                        <a:pt x="17105" y="14178"/>
                        <a:pt x="17119" y="14334"/>
                      </a:cubicBezTo>
                      <a:cubicBezTo>
                        <a:pt x="17123" y="14374"/>
                        <a:pt x="17207" y="14404"/>
                        <a:pt x="17297" y="14399"/>
                      </a:cubicBezTo>
                      <a:lnTo>
                        <a:pt x="17538" y="14386"/>
                      </a:lnTo>
                      <a:lnTo>
                        <a:pt x="18133" y="14350"/>
                      </a:lnTo>
                      <a:cubicBezTo>
                        <a:pt x="18223" y="14345"/>
                        <a:pt x="18285" y="14308"/>
                        <a:pt x="18265" y="14268"/>
                      </a:cubicBezTo>
                      <a:cubicBezTo>
                        <a:pt x="18190" y="14116"/>
                        <a:pt x="18017" y="13748"/>
                        <a:pt x="17915" y="13396"/>
                      </a:cubicBezTo>
                      <a:cubicBezTo>
                        <a:pt x="17789" y="12962"/>
                        <a:pt x="17698" y="12269"/>
                        <a:pt x="17508" y="12040"/>
                      </a:cubicBezTo>
                      <a:cubicBezTo>
                        <a:pt x="17484" y="12011"/>
                        <a:pt x="17413" y="11995"/>
                        <a:pt x="17346" y="11999"/>
                      </a:cubicBezTo>
                      <a:lnTo>
                        <a:pt x="17338" y="11999"/>
                      </a:lnTo>
                      <a:lnTo>
                        <a:pt x="17206" y="11542"/>
                      </a:lnTo>
                      <a:lnTo>
                        <a:pt x="17210" y="11540"/>
                      </a:lnTo>
                      <a:cubicBezTo>
                        <a:pt x="17275" y="11535"/>
                        <a:pt x="17338" y="11528"/>
                        <a:pt x="17398" y="11520"/>
                      </a:cubicBezTo>
                      <a:cubicBezTo>
                        <a:pt x="17457" y="11513"/>
                        <a:pt x="17512" y="11505"/>
                        <a:pt x="17560" y="11497"/>
                      </a:cubicBezTo>
                      <a:lnTo>
                        <a:pt x="17560" y="11495"/>
                      </a:lnTo>
                      <a:cubicBezTo>
                        <a:pt x="17549" y="11431"/>
                        <a:pt x="17529" y="11344"/>
                        <a:pt x="17511" y="11271"/>
                      </a:cubicBezTo>
                      <a:cubicBezTo>
                        <a:pt x="17493" y="11198"/>
                        <a:pt x="17478" y="11141"/>
                        <a:pt x="17478" y="11139"/>
                      </a:cubicBezTo>
                      <a:cubicBezTo>
                        <a:pt x="17475" y="11138"/>
                        <a:pt x="17448" y="11133"/>
                        <a:pt x="17396" y="11126"/>
                      </a:cubicBezTo>
                      <a:cubicBezTo>
                        <a:pt x="17345" y="11119"/>
                        <a:pt x="17268" y="11110"/>
                        <a:pt x="17168" y="11102"/>
                      </a:cubicBezTo>
                      <a:lnTo>
                        <a:pt x="17165" y="11100"/>
                      </a:lnTo>
                      <a:cubicBezTo>
                        <a:pt x="17189" y="11034"/>
                        <a:pt x="17276" y="10886"/>
                        <a:pt x="17583" y="10868"/>
                      </a:cubicBezTo>
                      <a:cubicBezTo>
                        <a:pt x="17963" y="10846"/>
                        <a:pt x="18338" y="11016"/>
                        <a:pt x="18733" y="11129"/>
                      </a:cubicBezTo>
                      <a:cubicBezTo>
                        <a:pt x="18776" y="11141"/>
                        <a:pt x="18825" y="11121"/>
                        <a:pt x="18804" y="11100"/>
                      </a:cubicBezTo>
                      <a:cubicBezTo>
                        <a:pt x="18519" y="10819"/>
                        <a:pt x="18080" y="10648"/>
                        <a:pt x="17602" y="10550"/>
                      </a:cubicBezTo>
                      <a:lnTo>
                        <a:pt x="17598" y="10549"/>
                      </a:lnTo>
                      <a:cubicBezTo>
                        <a:pt x="17663" y="10303"/>
                        <a:pt x="17464" y="9517"/>
                        <a:pt x="18103" y="9308"/>
                      </a:cubicBezTo>
                      <a:cubicBezTo>
                        <a:pt x="18839" y="9068"/>
                        <a:pt x="21537" y="7448"/>
                        <a:pt x="21537" y="7251"/>
                      </a:cubicBezTo>
                      <a:cubicBezTo>
                        <a:pt x="21537" y="7054"/>
                        <a:pt x="20229" y="6631"/>
                        <a:pt x="20229" y="6631"/>
                      </a:cubicBezTo>
                      <a:cubicBezTo>
                        <a:pt x="20294" y="6574"/>
                        <a:pt x="20326" y="6523"/>
                        <a:pt x="20312" y="6485"/>
                      </a:cubicBezTo>
                      <a:cubicBezTo>
                        <a:pt x="20214" y="6223"/>
                        <a:pt x="19626" y="5918"/>
                        <a:pt x="19185" y="5939"/>
                      </a:cubicBezTo>
                      <a:lnTo>
                        <a:pt x="19181" y="5939"/>
                      </a:lnTo>
                      <a:cubicBezTo>
                        <a:pt x="18989" y="5768"/>
                        <a:pt x="18104" y="5288"/>
                        <a:pt x="17085" y="4800"/>
                      </a:cubicBezTo>
                      <a:cubicBezTo>
                        <a:pt x="16066" y="4311"/>
                        <a:pt x="14913" y="3814"/>
                        <a:pt x="14183" y="3607"/>
                      </a:cubicBezTo>
                      <a:cubicBezTo>
                        <a:pt x="14143" y="3594"/>
                        <a:pt x="14102" y="3582"/>
                        <a:pt x="14059" y="3574"/>
                      </a:cubicBezTo>
                      <a:cubicBezTo>
                        <a:pt x="13624" y="3489"/>
                        <a:pt x="13317" y="3433"/>
                        <a:pt x="13052" y="3397"/>
                      </a:cubicBezTo>
                      <a:cubicBezTo>
                        <a:pt x="12797" y="3363"/>
                        <a:pt x="12583" y="3286"/>
                        <a:pt x="12461" y="3181"/>
                      </a:cubicBezTo>
                      <a:cubicBezTo>
                        <a:pt x="12456" y="3177"/>
                        <a:pt x="12450" y="3173"/>
                        <a:pt x="12446" y="3169"/>
                      </a:cubicBezTo>
                      <a:cubicBezTo>
                        <a:pt x="12303" y="3044"/>
                        <a:pt x="12309" y="2897"/>
                        <a:pt x="12453" y="2772"/>
                      </a:cubicBezTo>
                      <a:cubicBezTo>
                        <a:pt x="12690" y="2568"/>
                        <a:pt x="12917" y="2300"/>
                        <a:pt x="13056" y="2118"/>
                      </a:cubicBezTo>
                      <a:cubicBezTo>
                        <a:pt x="13339" y="2159"/>
                        <a:pt x="13522" y="2185"/>
                        <a:pt x="13558" y="2191"/>
                      </a:cubicBezTo>
                      <a:cubicBezTo>
                        <a:pt x="13853" y="2237"/>
                        <a:pt x="13802" y="2072"/>
                        <a:pt x="13633" y="1918"/>
                      </a:cubicBezTo>
                      <a:cubicBezTo>
                        <a:pt x="14292" y="1088"/>
                        <a:pt x="13130" y="295"/>
                        <a:pt x="11903" y="102"/>
                      </a:cubicBezTo>
                      <a:cubicBezTo>
                        <a:pt x="11289" y="5"/>
                        <a:pt x="10787" y="-8"/>
                        <a:pt x="10437" y="4"/>
                      </a:cubicBezTo>
                      <a:close/>
                      <a:moveTo>
                        <a:pt x="15977" y="6797"/>
                      </a:moveTo>
                      <a:cubicBezTo>
                        <a:pt x="16042" y="6794"/>
                        <a:pt x="16114" y="6797"/>
                        <a:pt x="16181" y="6809"/>
                      </a:cubicBezTo>
                      <a:cubicBezTo>
                        <a:pt x="16554" y="6879"/>
                        <a:pt x="16803" y="7031"/>
                        <a:pt x="16773" y="7075"/>
                      </a:cubicBezTo>
                      <a:cubicBezTo>
                        <a:pt x="16657" y="7240"/>
                        <a:pt x="17224" y="7430"/>
                        <a:pt x="17756" y="7512"/>
                      </a:cubicBezTo>
                      <a:cubicBezTo>
                        <a:pt x="17915" y="7536"/>
                        <a:pt x="18004" y="7610"/>
                        <a:pt x="17952" y="7681"/>
                      </a:cubicBezTo>
                      <a:cubicBezTo>
                        <a:pt x="17631" y="8127"/>
                        <a:pt x="17150" y="8671"/>
                        <a:pt x="17018" y="8819"/>
                      </a:cubicBezTo>
                      <a:cubicBezTo>
                        <a:pt x="17001" y="8831"/>
                        <a:pt x="16985" y="8843"/>
                        <a:pt x="16969" y="8855"/>
                      </a:cubicBezTo>
                      <a:cubicBezTo>
                        <a:pt x="16953" y="8866"/>
                        <a:pt x="16936" y="8878"/>
                        <a:pt x="16920" y="8890"/>
                      </a:cubicBezTo>
                      <a:lnTo>
                        <a:pt x="15687" y="9497"/>
                      </a:lnTo>
                      <a:cubicBezTo>
                        <a:pt x="15651" y="9514"/>
                        <a:pt x="15602" y="9525"/>
                        <a:pt x="15548" y="9527"/>
                      </a:cubicBezTo>
                      <a:cubicBezTo>
                        <a:pt x="15314" y="9533"/>
                        <a:pt x="15076" y="9544"/>
                        <a:pt x="14865" y="9554"/>
                      </a:cubicBezTo>
                      <a:cubicBezTo>
                        <a:pt x="14715" y="9561"/>
                        <a:pt x="14597" y="9497"/>
                        <a:pt x="14643" y="9433"/>
                      </a:cubicBezTo>
                      <a:cubicBezTo>
                        <a:pt x="15029" y="8890"/>
                        <a:pt x="15784" y="7709"/>
                        <a:pt x="15642" y="6982"/>
                      </a:cubicBezTo>
                      <a:cubicBezTo>
                        <a:pt x="15623" y="6885"/>
                        <a:pt x="15783" y="6809"/>
                        <a:pt x="15977" y="6797"/>
                      </a:cubicBezTo>
                      <a:close/>
                    </a:path>
                  </a:pathLst>
                </a:custGeom>
                <a:solidFill>
                  <a:srgbClr val="05A89D"/>
                </a:solidFill>
                <a:ln w="12700" cap="flat">
                  <a:solidFill>
                    <a:srgbClr val="047B73"/>
                  </a:solidFill>
                  <a:prstDash val="solid"/>
                  <a:round/>
                </a:ln>
                <a:effectLst/>
              </p:spPr>
              <p:txBody>
                <a:bodyPr wrap="square" lIns="35718" tIns="35718" rIns="35718" bIns="35718" numCol="1" anchor="ctr">
                  <a:noAutofit/>
                </a:bodyPr>
                <a:lstStyle/>
                <a:p>
                  <a:pPr algn="ctr" defTabSz="1223367">
                    <a:defRPr sz="1100">
                      <a:solidFill>
                        <a:srgbClr val="FFFFFF"/>
                      </a:solidFill>
                      <a:latin typeface="Graphik Semibold"/>
                      <a:ea typeface="Graphik Semibold"/>
                      <a:cs typeface="Graphik Semibold"/>
                      <a:sym typeface="Graphik Semibold"/>
                    </a:defRPr>
                  </a:pPr>
                  <a:endParaRPr/>
                </a:p>
              </p:txBody>
            </p:sp>
          </p:grpSp>
        </p:grpSp>
        <p:sp>
          <p:nvSpPr>
            <p:cNvPr id="34" name="AUDIT PERFORMED">
              <a:extLst>
                <a:ext uri="{FF2B5EF4-FFF2-40B4-BE49-F238E27FC236}">
                  <a16:creationId xmlns:a16="http://schemas.microsoft.com/office/drawing/2014/main" id="{298891DF-BA73-4E22-AF28-0A645282C540}"/>
                </a:ext>
              </a:extLst>
            </p:cNvPr>
            <p:cNvSpPr txBox="1"/>
            <p:nvPr/>
          </p:nvSpPr>
          <p:spPr>
            <a:xfrm>
              <a:off x="1431416" y="5743368"/>
              <a:ext cx="2051843" cy="318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1100">
                  <a:latin typeface="Graphik Semibold"/>
                  <a:ea typeface="Graphik Semibold"/>
                  <a:cs typeface="Graphik Semibold"/>
                  <a:sym typeface="Graphik Semibold"/>
                </a:defRPr>
              </a:lvl1pPr>
            </a:lstStyle>
            <a:p>
              <a:r>
                <a:rPr sz="1600" dirty="0">
                  <a:latin typeface="Arial" panose="020B0604020202020204" pitchFamily="34" charset="0"/>
                  <a:cs typeface="Arial" panose="020B0604020202020204" pitchFamily="34" charset="0"/>
                </a:rPr>
                <a:t>AUDIT PERFORMED</a:t>
              </a:r>
            </a:p>
          </p:txBody>
        </p:sp>
        <p:grpSp>
          <p:nvGrpSpPr>
            <p:cNvPr id="35" name="Group 34">
              <a:extLst>
                <a:ext uri="{FF2B5EF4-FFF2-40B4-BE49-F238E27FC236}">
                  <a16:creationId xmlns:a16="http://schemas.microsoft.com/office/drawing/2014/main" id="{68CF9ACD-4D7E-449E-AC70-C81B8A334445}"/>
                </a:ext>
              </a:extLst>
            </p:cNvPr>
            <p:cNvGrpSpPr/>
            <p:nvPr/>
          </p:nvGrpSpPr>
          <p:grpSpPr>
            <a:xfrm>
              <a:off x="2457338" y="3472971"/>
              <a:ext cx="1976391" cy="1591402"/>
              <a:chOff x="2436606" y="3491182"/>
              <a:chExt cx="1976391" cy="1591402"/>
            </a:xfrm>
          </p:grpSpPr>
          <p:sp>
            <p:nvSpPr>
              <p:cNvPr id="38" name="Arrow 2">
                <a:extLst>
                  <a:ext uri="{FF2B5EF4-FFF2-40B4-BE49-F238E27FC236}">
                    <a16:creationId xmlns:a16="http://schemas.microsoft.com/office/drawing/2014/main" id="{BBBCA686-110B-4BE6-B4C6-5BBB9DEBF0E3}"/>
                  </a:ext>
                </a:extLst>
              </p:cNvPr>
              <p:cNvSpPr/>
              <p:nvPr/>
            </p:nvSpPr>
            <p:spPr>
              <a:xfrm>
                <a:off x="2436606" y="3491182"/>
                <a:ext cx="1976391" cy="1591402"/>
              </a:xfrm>
              <a:custGeom>
                <a:avLst/>
                <a:gdLst/>
                <a:ahLst/>
                <a:cxnLst>
                  <a:cxn ang="0">
                    <a:pos x="wd2" y="hd2"/>
                  </a:cxn>
                  <a:cxn ang="5400000">
                    <a:pos x="wd2" y="hd2"/>
                  </a:cxn>
                  <a:cxn ang="10800000">
                    <a:pos x="wd2" y="hd2"/>
                  </a:cxn>
                  <a:cxn ang="16200000">
                    <a:pos x="wd2" y="hd2"/>
                  </a:cxn>
                </a:cxnLst>
                <a:rect l="0" t="0" r="r" b="b"/>
                <a:pathLst>
                  <a:path w="21600" h="21600" extrusionOk="0">
                    <a:moveTo>
                      <a:pt x="10749" y="0"/>
                    </a:moveTo>
                    <a:cubicBezTo>
                      <a:pt x="8457" y="0"/>
                      <a:pt x="6373" y="1103"/>
                      <a:pt x="4819" y="2903"/>
                    </a:cubicBezTo>
                    <a:lnTo>
                      <a:pt x="6744" y="6147"/>
                    </a:lnTo>
                    <a:cubicBezTo>
                      <a:pt x="7744" y="4819"/>
                      <a:pt x="9169" y="3989"/>
                      <a:pt x="10749" y="3989"/>
                    </a:cubicBezTo>
                    <a:cubicBezTo>
                      <a:pt x="13751" y="3989"/>
                      <a:pt x="16189" y="6985"/>
                      <a:pt x="16232" y="10700"/>
                    </a:cubicBezTo>
                    <a:lnTo>
                      <a:pt x="14265" y="10700"/>
                    </a:lnTo>
                    <a:lnTo>
                      <a:pt x="17933" y="16883"/>
                    </a:lnTo>
                    <a:lnTo>
                      <a:pt x="21600" y="10700"/>
                    </a:lnTo>
                    <a:lnTo>
                      <a:pt x="19444" y="10700"/>
                    </a:lnTo>
                    <a:cubicBezTo>
                      <a:pt x="19401" y="4782"/>
                      <a:pt x="15525" y="0"/>
                      <a:pt x="10749" y="0"/>
                    </a:cubicBezTo>
                    <a:close/>
                    <a:moveTo>
                      <a:pt x="3667" y="4515"/>
                    </a:moveTo>
                    <a:lnTo>
                      <a:pt x="0" y="10700"/>
                    </a:lnTo>
                    <a:lnTo>
                      <a:pt x="2054" y="10700"/>
                    </a:lnTo>
                    <a:cubicBezTo>
                      <a:pt x="2053" y="10733"/>
                      <a:pt x="2054" y="10767"/>
                      <a:pt x="2054" y="10801"/>
                    </a:cubicBezTo>
                    <a:cubicBezTo>
                      <a:pt x="2054" y="16766"/>
                      <a:pt x="5946" y="21600"/>
                      <a:pt x="10749" y="21600"/>
                    </a:cubicBezTo>
                    <a:cubicBezTo>
                      <a:pt x="13080" y="21600"/>
                      <a:pt x="15197" y="20461"/>
                      <a:pt x="16759" y="18607"/>
                    </a:cubicBezTo>
                    <a:lnTo>
                      <a:pt x="14814" y="15375"/>
                    </a:lnTo>
                    <a:cubicBezTo>
                      <a:pt x="13811" y="16749"/>
                      <a:pt x="12360" y="17611"/>
                      <a:pt x="10749" y="17611"/>
                    </a:cubicBezTo>
                    <a:cubicBezTo>
                      <a:pt x="7720" y="17611"/>
                      <a:pt x="5266" y="14563"/>
                      <a:pt x="5266" y="10801"/>
                    </a:cubicBezTo>
                    <a:cubicBezTo>
                      <a:pt x="5266" y="10767"/>
                      <a:pt x="5265" y="10733"/>
                      <a:pt x="5266" y="10700"/>
                    </a:cubicBezTo>
                    <a:lnTo>
                      <a:pt x="7335" y="10700"/>
                    </a:lnTo>
                    <a:lnTo>
                      <a:pt x="3667" y="4515"/>
                    </a:lnTo>
                    <a:close/>
                  </a:path>
                </a:pathLst>
              </a:custGeom>
              <a:solidFill>
                <a:srgbClr val="CB297B"/>
              </a:solidFill>
              <a:ln w="12700">
                <a:solidFill>
                  <a:srgbClr val="0076BA"/>
                </a:solidFill>
              </a:ln>
            </p:spPr>
            <p:txBody>
              <a:bodyPr lIns="35718" tIns="35718" rIns="35718" bIns="35718" anchor="ctr"/>
              <a:lstStyle/>
              <a:p>
                <a:pPr algn="ctr" defTabSz="1223367">
                  <a:defRPr sz="1100">
                    <a:latin typeface="Graphik Semibold"/>
                    <a:ea typeface="Graphik Semibold"/>
                    <a:cs typeface="Graphik Semibold"/>
                    <a:sym typeface="Graphik Semibold"/>
                  </a:defRPr>
                </a:pPr>
                <a:endParaRPr/>
              </a:p>
            </p:txBody>
          </p:sp>
          <p:sp>
            <p:nvSpPr>
              <p:cNvPr id="39" name="$25,000">
                <a:extLst>
                  <a:ext uri="{FF2B5EF4-FFF2-40B4-BE49-F238E27FC236}">
                    <a16:creationId xmlns:a16="http://schemas.microsoft.com/office/drawing/2014/main" id="{DA35DC07-20AE-4C70-9D5F-E93BDB2787AF}"/>
                  </a:ext>
                </a:extLst>
              </p:cNvPr>
              <p:cNvSpPr/>
              <p:nvPr/>
            </p:nvSpPr>
            <p:spPr>
              <a:xfrm>
                <a:off x="2867160" y="3906273"/>
                <a:ext cx="1158189" cy="794525"/>
              </a:xfrm>
              <a:prstGeom prst="ellipse">
                <a:avLst/>
              </a:prstGeom>
              <a:solidFill>
                <a:srgbClr val="1DB100"/>
              </a:solidFill>
              <a:ln w="25400">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defTabSz="1223367">
                  <a:defRPr sz="1100">
                    <a:solidFill>
                      <a:srgbClr val="FFFFFF"/>
                    </a:solidFill>
                    <a:latin typeface="Graphik Semibold"/>
                    <a:ea typeface="Graphik Semibold"/>
                    <a:cs typeface="Graphik Semibold"/>
                    <a:sym typeface="Graphik Semibold"/>
                  </a:defRPr>
                </a:lvl1pPr>
              </a:lstStyle>
              <a:p>
                <a:r>
                  <a:rPr sz="1400" b="1" spc="100" dirty="0">
                    <a:latin typeface="Arial" panose="020B0604020202020204" pitchFamily="34" charset="0"/>
                    <a:cs typeface="Arial" panose="020B0604020202020204" pitchFamily="34" charset="0"/>
                  </a:rPr>
                  <a:t>$25,000</a:t>
                </a:r>
              </a:p>
            </p:txBody>
          </p:sp>
        </p:grpSp>
        <p:sp>
          <p:nvSpPr>
            <p:cNvPr id="36" name="and-If">
              <a:extLst>
                <a:ext uri="{FF2B5EF4-FFF2-40B4-BE49-F238E27FC236}">
                  <a16:creationId xmlns:a16="http://schemas.microsoft.com/office/drawing/2014/main" id="{1687E5F5-0414-4280-8FFF-AE2855ADC32B}"/>
                </a:ext>
              </a:extLst>
            </p:cNvPr>
            <p:cNvSpPr txBox="1"/>
            <p:nvPr/>
          </p:nvSpPr>
          <p:spPr>
            <a:xfrm>
              <a:off x="1478545" y="4080633"/>
              <a:ext cx="967571"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a:latin typeface="Arial"/>
                  <a:ea typeface="Arial"/>
                  <a:cs typeface="Arial"/>
                  <a:sym typeface="Arial"/>
                </a:defRPr>
              </a:lvl1pPr>
            </a:lstStyle>
            <a:p>
              <a:r>
                <a:rPr spc="100" dirty="0">
                  <a:solidFill>
                    <a:schemeClr val="tx1">
                      <a:lumMod val="85000"/>
                      <a:lumOff val="15000"/>
                    </a:schemeClr>
                  </a:solidFill>
                </a:rPr>
                <a:t>and-</a:t>
              </a:r>
              <a:r>
                <a:rPr lang="en-US" spc="100" dirty="0">
                  <a:solidFill>
                    <a:schemeClr val="tx1">
                      <a:lumMod val="85000"/>
                      <a:lumOff val="15000"/>
                    </a:schemeClr>
                  </a:solidFill>
                </a:rPr>
                <a:t>i</a:t>
              </a:r>
              <a:r>
                <a:rPr spc="100" dirty="0">
                  <a:solidFill>
                    <a:schemeClr val="tx1">
                      <a:lumMod val="85000"/>
                      <a:lumOff val="15000"/>
                    </a:schemeClr>
                  </a:solidFill>
                </a:rPr>
                <a:t>f</a:t>
              </a:r>
              <a:r>
                <a:rPr spc="100" dirty="0"/>
                <a:t> </a:t>
              </a:r>
            </a:p>
          </p:txBody>
        </p:sp>
        <p:sp>
          <p:nvSpPr>
            <p:cNvPr id="37" name="Not from membership">
              <a:extLst>
                <a:ext uri="{FF2B5EF4-FFF2-40B4-BE49-F238E27FC236}">
                  <a16:creationId xmlns:a16="http://schemas.microsoft.com/office/drawing/2014/main" id="{A5547761-D82E-4C9C-94C1-6CCA148F53C6}"/>
                </a:ext>
              </a:extLst>
            </p:cNvPr>
            <p:cNvSpPr txBox="1"/>
            <p:nvPr/>
          </p:nvSpPr>
          <p:spPr>
            <a:xfrm>
              <a:off x="3072963" y="5027647"/>
              <a:ext cx="156709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r>
                <a:rPr spc="100" dirty="0">
                  <a:latin typeface="Arial" panose="020B0604020202020204" pitchFamily="34" charset="0"/>
                  <a:cs typeface="Arial" panose="020B0604020202020204" pitchFamily="34" charset="0"/>
                </a:rPr>
                <a:t>Not from </a:t>
              </a:r>
              <a:endParaRPr lang="en-US" spc="100" dirty="0">
                <a:latin typeface="Arial" panose="020B0604020202020204" pitchFamily="34" charset="0"/>
                <a:cs typeface="Arial" panose="020B0604020202020204" pitchFamily="34" charset="0"/>
              </a:endParaRPr>
            </a:p>
            <a:p>
              <a:pPr algn="ctr"/>
              <a:r>
                <a:rPr spc="100" dirty="0">
                  <a:latin typeface="Arial" panose="020B0604020202020204" pitchFamily="34" charset="0"/>
                  <a:cs typeface="Arial" panose="020B0604020202020204" pitchFamily="34" charset="0"/>
                </a:rPr>
                <a:t>membership </a:t>
              </a:r>
            </a:p>
          </p:txBody>
        </p:sp>
      </p:grpSp>
      <p:sp>
        <p:nvSpPr>
          <p:cNvPr id="2" name="Rectangle 1">
            <a:extLst>
              <a:ext uri="{FF2B5EF4-FFF2-40B4-BE49-F238E27FC236}">
                <a16:creationId xmlns:a16="http://schemas.microsoft.com/office/drawing/2014/main" id="{B70C10D3-35A7-44EF-ABF9-DA945A860DF5}"/>
              </a:ext>
            </a:extLst>
          </p:cNvPr>
          <p:cNvSpPr/>
          <p:nvPr/>
        </p:nvSpPr>
        <p:spPr>
          <a:xfrm>
            <a:off x="5579059" y="4277618"/>
            <a:ext cx="6172138" cy="2321315"/>
          </a:xfrm>
          <a:prstGeom prst="rect">
            <a:avLst/>
          </a:prstGeom>
          <a:solidFill>
            <a:srgbClr val="FFFFFF"/>
          </a:solidFill>
          <a:ln w="15875" cap="rnd">
            <a:solidFill>
              <a:schemeClr val="bg2">
                <a:lumMod val="20000"/>
                <a:lumOff val="80000"/>
              </a:schemeClr>
            </a:solidFill>
            <a:prstDash val="solid"/>
            <a:round/>
          </a:ln>
          <a:effectLst>
            <a:outerShdw blurRad="50800" dist="38100" dir="2700000" algn="tl" rotWithShape="0">
              <a:prstClr val="black">
                <a:alpha val="40000"/>
              </a:prstClr>
            </a:outerShdw>
            <a:reflection stA="26000" endPos="400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orbel"/>
              <a:ea typeface="Corbel"/>
              <a:cs typeface="Corbel"/>
              <a:sym typeface="Corbel"/>
            </a:endParaRPr>
          </a:p>
        </p:txBody>
      </p:sp>
      <p:grpSp>
        <p:nvGrpSpPr>
          <p:cNvPr id="45" name="Group">
            <a:extLst>
              <a:ext uri="{FF2B5EF4-FFF2-40B4-BE49-F238E27FC236}">
                <a16:creationId xmlns:a16="http://schemas.microsoft.com/office/drawing/2014/main" id="{DAB06CC0-2143-40C6-B769-70C877B387D4}"/>
              </a:ext>
            </a:extLst>
          </p:cNvPr>
          <p:cNvGrpSpPr/>
          <p:nvPr/>
        </p:nvGrpSpPr>
        <p:grpSpPr>
          <a:xfrm>
            <a:off x="5611745" y="4391100"/>
            <a:ext cx="6045545" cy="2090135"/>
            <a:chOff x="-345556" y="-990"/>
            <a:chExt cx="6045544" cy="2090133"/>
          </a:xfrm>
        </p:grpSpPr>
        <p:sp>
          <p:nvSpPr>
            <p:cNvPr id="46" name="Department of Virginia">
              <a:extLst>
                <a:ext uri="{FF2B5EF4-FFF2-40B4-BE49-F238E27FC236}">
                  <a16:creationId xmlns:a16="http://schemas.microsoft.com/office/drawing/2014/main" id="{68E808CA-7439-450B-9988-C2427C3C2D72}"/>
                </a:ext>
              </a:extLst>
            </p:cNvPr>
            <p:cNvSpPr/>
            <p:nvPr/>
          </p:nvSpPr>
          <p:spPr>
            <a:xfrm>
              <a:off x="3148993" y="651383"/>
              <a:ext cx="2550995" cy="698596"/>
            </a:xfrm>
            <a:prstGeom prst="rect">
              <a:avLst/>
            </a:prstGeom>
            <a:solidFill>
              <a:srgbClr val="05A89D"/>
            </a:solidFill>
            <a:ln w="12700" cap="flat">
              <a:solidFill>
                <a:srgbClr val="047B73"/>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noAutofit/>
            </a:bodyPr>
            <a:lstStyle>
              <a:lvl1pPr algn="ctr" defTabSz="1223367">
                <a:defRPr sz="1400">
                  <a:solidFill>
                    <a:srgbClr val="FFFFFF"/>
                  </a:solidFill>
                  <a:latin typeface="Graphik Semibold"/>
                  <a:ea typeface="Graphik Semibold"/>
                  <a:cs typeface="Graphik Semibold"/>
                  <a:sym typeface="Graphik Semibold"/>
                </a:defRPr>
              </a:lvl1pPr>
            </a:lstStyle>
            <a:p>
              <a:r>
                <a:rPr sz="1600" b="1" spc="100" dirty="0">
                  <a:latin typeface="Arial" panose="020B0604020202020204" pitchFamily="34" charset="0"/>
                  <a:cs typeface="Arial" panose="020B0604020202020204" pitchFamily="34" charset="0"/>
                </a:rPr>
                <a:t>Department of Virginia  </a:t>
              </a:r>
            </a:p>
          </p:txBody>
        </p:sp>
        <p:sp>
          <p:nvSpPr>
            <p:cNvPr id="47" name="CHAPTER…">
              <a:extLst>
                <a:ext uri="{FF2B5EF4-FFF2-40B4-BE49-F238E27FC236}">
                  <a16:creationId xmlns:a16="http://schemas.microsoft.com/office/drawing/2014/main" id="{1EAD6774-1CA4-4EDB-95B3-61825A3B9028}"/>
                </a:ext>
              </a:extLst>
            </p:cNvPr>
            <p:cNvSpPr/>
            <p:nvPr/>
          </p:nvSpPr>
          <p:spPr>
            <a:xfrm>
              <a:off x="1620469" y="316453"/>
              <a:ext cx="689560" cy="892970"/>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FFFFFF"/>
            </a:solidFill>
            <a:ln w="12700" cap="flat">
              <a:solidFill>
                <a:srgbClr val="0076BA"/>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noAutofit/>
            </a:bodyPr>
            <a:lstStyle/>
            <a:p>
              <a:pPr algn="ctr" defTabSz="1223367">
                <a:defRPr sz="800">
                  <a:latin typeface="Graphik Semibold"/>
                  <a:ea typeface="Graphik Semibold"/>
                  <a:cs typeface="Graphik Semibold"/>
                  <a:sym typeface="Graphik Semibold"/>
                </a:defRPr>
              </a:pPr>
              <a:r>
                <a:rPr spc="100" dirty="0">
                  <a:latin typeface="Arial" panose="020B0604020202020204" pitchFamily="34" charset="0"/>
                  <a:cs typeface="Arial" panose="020B0604020202020204" pitchFamily="34" charset="0"/>
                </a:rPr>
                <a:t>CHAPTER</a:t>
              </a:r>
            </a:p>
            <a:p>
              <a:pPr algn="ctr" defTabSz="1223367">
                <a:defRPr sz="800">
                  <a:latin typeface="Graphik Semibold"/>
                  <a:ea typeface="Graphik Semibold"/>
                  <a:cs typeface="Graphik Semibold"/>
                  <a:sym typeface="Graphik Semibold"/>
                </a:defRPr>
              </a:pPr>
              <a:r>
                <a:rPr sz="1600" spc="100" dirty="0">
                  <a:latin typeface="Arial" panose="020B0604020202020204" pitchFamily="34" charset="0"/>
                  <a:cs typeface="Arial" panose="020B0604020202020204" pitchFamily="34" charset="0"/>
                </a:rPr>
                <a:t>AFR</a:t>
              </a:r>
              <a:r>
                <a:rPr spc="100" dirty="0">
                  <a:latin typeface="Arial" panose="020B0604020202020204" pitchFamily="34" charset="0"/>
                  <a:cs typeface="Arial" panose="020B0604020202020204" pitchFamily="34" charset="0"/>
                </a:rPr>
                <a:t> </a:t>
              </a:r>
            </a:p>
          </p:txBody>
        </p:sp>
        <p:sp>
          <p:nvSpPr>
            <p:cNvPr id="48" name="National Organization">
              <a:extLst>
                <a:ext uri="{FF2B5EF4-FFF2-40B4-BE49-F238E27FC236}">
                  <a16:creationId xmlns:a16="http://schemas.microsoft.com/office/drawing/2014/main" id="{743D9C33-2B11-4992-B594-F7D7580EC7B8}"/>
                </a:ext>
              </a:extLst>
            </p:cNvPr>
            <p:cNvSpPr/>
            <p:nvPr/>
          </p:nvSpPr>
          <p:spPr>
            <a:xfrm>
              <a:off x="2634469" y="-990"/>
              <a:ext cx="2739295" cy="699587"/>
            </a:xfrm>
            <a:prstGeom prst="rect">
              <a:avLst/>
            </a:prstGeom>
            <a:solidFill>
              <a:srgbClr val="535353"/>
            </a:solidFill>
            <a:ln w="12700" cap="flat">
              <a:solidFill>
                <a:srgbClr val="0076BA"/>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noAutofit/>
            </a:bodyPr>
            <a:lstStyle>
              <a:lvl1pPr algn="ctr" defTabSz="321468">
                <a:defRPr sz="1600" b="1">
                  <a:solidFill>
                    <a:srgbClr val="FFFFFF"/>
                  </a:solidFill>
                  <a:latin typeface="Arial"/>
                  <a:ea typeface="Arial"/>
                  <a:cs typeface="Arial"/>
                  <a:sym typeface="Arial"/>
                </a:defRPr>
              </a:lvl1pPr>
            </a:lstStyle>
            <a:p>
              <a:r>
                <a:rPr spc="100" dirty="0"/>
                <a:t>National Organization    </a:t>
              </a:r>
            </a:p>
          </p:txBody>
        </p:sp>
        <p:sp>
          <p:nvSpPr>
            <p:cNvPr id="49" name="Mail">
              <a:extLst>
                <a:ext uri="{FF2B5EF4-FFF2-40B4-BE49-F238E27FC236}">
                  <a16:creationId xmlns:a16="http://schemas.microsoft.com/office/drawing/2014/main" id="{7F837E39-59AC-4CF2-8085-F399FE577A73}"/>
                </a:ext>
              </a:extLst>
            </p:cNvPr>
            <p:cNvSpPr/>
            <p:nvPr/>
          </p:nvSpPr>
          <p:spPr>
            <a:xfrm>
              <a:off x="2634469" y="1123015"/>
              <a:ext cx="616890" cy="389972"/>
            </a:xfrm>
            <a:custGeom>
              <a:avLst/>
              <a:gdLst/>
              <a:ahLst/>
              <a:cxnLst>
                <a:cxn ang="0">
                  <a:pos x="wd2" y="hd2"/>
                </a:cxn>
                <a:cxn ang="5400000">
                  <a:pos x="wd2" y="hd2"/>
                </a:cxn>
                <a:cxn ang="10800000">
                  <a:pos x="wd2" y="hd2"/>
                </a:cxn>
                <a:cxn ang="16200000">
                  <a:pos x="wd2" y="hd2"/>
                </a:cxn>
              </a:cxnLst>
              <a:rect l="0" t="0" r="r" b="b"/>
              <a:pathLst>
                <a:path w="21600" h="21600" extrusionOk="0">
                  <a:moveTo>
                    <a:pt x="744" y="0"/>
                  </a:moveTo>
                  <a:lnTo>
                    <a:pt x="10803" y="12213"/>
                  </a:lnTo>
                  <a:lnTo>
                    <a:pt x="20856" y="0"/>
                  </a:lnTo>
                  <a:lnTo>
                    <a:pt x="744" y="0"/>
                  </a:lnTo>
                  <a:close/>
                  <a:moveTo>
                    <a:pt x="0" y="157"/>
                  </a:moveTo>
                  <a:lnTo>
                    <a:pt x="0" y="21418"/>
                  </a:lnTo>
                  <a:cubicBezTo>
                    <a:pt x="0" y="21518"/>
                    <a:pt x="52" y="21600"/>
                    <a:pt x="115" y="21600"/>
                  </a:cubicBezTo>
                  <a:lnTo>
                    <a:pt x="21485" y="21600"/>
                  </a:lnTo>
                  <a:cubicBezTo>
                    <a:pt x="21548" y="21600"/>
                    <a:pt x="21600" y="21518"/>
                    <a:pt x="21600" y="21418"/>
                  </a:cubicBezTo>
                  <a:lnTo>
                    <a:pt x="21600" y="157"/>
                  </a:lnTo>
                  <a:lnTo>
                    <a:pt x="10976" y="13181"/>
                  </a:lnTo>
                  <a:cubicBezTo>
                    <a:pt x="10924" y="13245"/>
                    <a:pt x="10861" y="13272"/>
                    <a:pt x="10797" y="13272"/>
                  </a:cubicBezTo>
                  <a:cubicBezTo>
                    <a:pt x="10734" y="13272"/>
                    <a:pt x="10669" y="13233"/>
                    <a:pt x="10612" y="13170"/>
                  </a:cubicBezTo>
                  <a:lnTo>
                    <a:pt x="0" y="157"/>
                  </a:lnTo>
                  <a:close/>
                </a:path>
              </a:pathLst>
            </a:custGeom>
            <a:solidFill>
              <a:srgbClr val="A7A7A7"/>
            </a:solidFill>
            <a:ln w="12700" cap="flat">
              <a:solidFill>
                <a:srgbClr val="0076BA"/>
              </a:solidFill>
              <a:prstDash val="solid"/>
              <a:round/>
            </a:ln>
            <a:effectLst/>
          </p:spPr>
          <p:txBody>
            <a:bodyPr wrap="square" lIns="35718" tIns="35718" rIns="35718" bIns="35718" numCol="1" anchor="ctr">
              <a:noAutofit/>
            </a:bodyPr>
            <a:lstStyle/>
            <a:p>
              <a:pPr algn="ctr" defTabSz="1223367">
                <a:defRPr sz="1100">
                  <a:latin typeface="Graphik Semibold"/>
                  <a:ea typeface="Graphik Semibold"/>
                  <a:cs typeface="Graphik Semibold"/>
                  <a:sym typeface="Graphik Semibold"/>
                </a:defRPr>
              </a:pPr>
              <a:endParaRPr/>
            </a:p>
          </p:txBody>
        </p:sp>
        <p:sp>
          <p:nvSpPr>
            <p:cNvPr id="50" name="Wi-Fi">
              <a:extLst>
                <a:ext uri="{FF2B5EF4-FFF2-40B4-BE49-F238E27FC236}">
                  <a16:creationId xmlns:a16="http://schemas.microsoft.com/office/drawing/2014/main" id="{644EF651-53B4-4C72-AE74-99F16C162F6B}"/>
                </a:ext>
              </a:extLst>
            </p:cNvPr>
            <p:cNvSpPr/>
            <p:nvPr/>
          </p:nvSpPr>
          <p:spPr>
            <a:xfrm rot="5403497">
              <a:off x="2305025" y="295912"/>
              <a:ext cx="542700" cy="383723"/>
            </a:xfrm>
            <a:custGeom>
              <a:avLst/>
              <a:gdLst/>
              <a:ahLst/>
              <a:cxnLst>
                <a:cxn ang="0">
                  <a:pos x="wd2" y="hd2"/>
                </a:cxn>
                <a:cxn ang="5400000">
                  <a:pos x="wd2" y="hd2"/>
                </a:cxn>
                <a:cxn ang="10800000">
                  <a:pos x="wd2" y="hd2"/>
                </a:cxn>
                <a:cxn ang="16200000">
                  <a:pos x="wd2" y="hd2"/>
                </a:cxn>
              </a:cxnLst>
              <a:rect l="0" t="0" r="r" b="b"/>
              <a:pathLst>
                <a:path w="21600" h="21594" extrusionOk="0">
                  <a:moveTo>
                    <a:pt x="11016" y="1"/>
                  </a:moveTo>
                  <a:cubicBezTo>
                    <a:pt x="10440" y="-6"/>
                    <a:pt x="9852" y="28"/>
                    <a:pt x="9254" y="108"/>
                  </a:cubicBezTo>
                  <a:cubicBezTo>
                    <a:pt x="5654" y="590"/>
                    <a:pt x="2584" y="2743"/>
                    <a:pt x="0" y="6311"/>
                  </a:cubicBezTo>
                  <a:cubicBezTo>
                    <a:pt x="523" y="7051"/>
                    <a:pt x="1031" y="7768"/>
                    <a:pt x="1542" y="8490"/>
                  </a:cubicBezTo>
                  <a:cubicBezTo>
                    <a:pt x="4129" y="4966"/>
                    <a:pt x="7202" y="3087"/>
                    <a:pt x="10803" y="3088"/>
                  </a:cubicBezTo>
                  <a:cubicBezTo>
                    <a:pt x="14405" y="3089"/>
                    <a:pt x="17479" y="4969"/>
                    <a:pt x="20053" y="8479"/>
                  </a:cubicBezTo>
                  <a:cubicBezTo>
                    <a:pt x="20563" y="7757"/>
                    <a:pt x="21073" y="7034"/>
                    <a:pt x="21600" y="6287"/>
                  </a:cubicBezTo>
                  <a:cubicBezTo>
                    <a:pt x="18572" y="2207"/>
                    <a:pt x="15051" y="49"/>
                    <a:pt x="11016" y="1"/>
                  </a:cubicBezTo>
                  <a:close/>
                  <a:moveTo>
                    <a:pt x="10903" y="6177"/>
                  </a:moveTo>
                  <a:cubicBezTo>
                    <a:pt x="10489" y="6175"/>
                    <a:pt x="10067" y="6203"/>
                    <a:pt x="9637" y="6264"/>
                  </a:cubicBezTo>
                  <a:cubicBezTo>
                    <a:pt x="7088" y="6623"/>
                    <a:pt x="4914" y="8156"/>
                    <a:pt x="3088" y="10686"/>
                  </a:cubicBezTo>
                  <a:cubicBezTo>
                    <a:pt x="3610" y="11424"/>
                    <a:pt x="4116" y="12140"/>
                    <a:pt x="4629" y="12865"/>
                  </a:cubicBezTo>
                  <a:cubicBezTo>
                    <a:pt x="6353" y="10507"/>
                    <a:pt x="8410" y="9259"/>
                    <a:pt x="10808" y="9262"/>
                  </a:cubicBezTo>
                  <a:cubicBezTo>
                    <a:pt x="13205" y="9265"/>
                    <a:pt x="15259" y="10516"/>
                    <a:pt x="16966" y="12861"/>
                  </a:cubicBezTo>
                  <a:cubicBezTo>
                    <a:pt x="17482" y="12131"/>
                    <a:pt x="17992" y="11411"/>
                    <a:pt x="18515" y="10670"/>
                  </a:cubicBezTo>
                  <a:cubicBezTo>
                    <a:pt x="16338" y="7735"/>
                    <a:pt x="13804" y="6193"/>
                    <a:pt x="10903" y="6177"/>
                  </a:cubicBezTo>
                  <a:close/>
                  <a:moveTo>
                    <a:pt x="10623" y="12349"/>
                  </a:moveTo>
                  <a:cubicBezTo>
                    <a:pt x="8942" y="12414"/>
                    <a:pt x="7322" y="13380"/>
                    <a:pt x="6195" y="15054"/>
                  </a:cubicBezTo>
                  <a:cubicBezTo>
                    <a:pt x="6706" y="15779"/>
                    <a:pt x="7218" y="16502"/>
                    <a:pt x="7729" y="17226"/>
                  </a:cubicBezTo>
                  <a:cubicBezTo>
                    <a:pt x="9410" y="14863"/>
                    <a:pt x="12154" y="14812"/>
                    <a:pt x="13873" y="17221"/>
                  </a:cubicBezTo>
                  <a:cubicBezTo>
                    <a:pt x="14391" y="16489"/>
                    <a:pt x="14903" y="15767"/>
                    <a:pt x="15414" y="15045"/>
                  </a:cubicBezTo>
                  <a:cubicBezTo>
                    <a:pt x="14046" y="13118"/>
                    <a:pt x="12303" y="12284"/>
                    <a:pt x="10623" y="12349"/>
                  </a:cubicBezTo>
                  <a:close/>
                  <a:moveTo>
                    <a:pt x="10751" y="18531"/>
                  </a:moveTo>
                  <a:cubicBezTo>
                    <a:pt x="10182" y="18549"/>
                    <a:pt x="9631" y="18867"/>
                    <a:pt x="9280" y="19436"/>
                  </a:cubicBezTo>
                  <a:cubicBezTo>
                    <a:pt x="9791" y="20161"/>
                    <a:pt x="10300" y="20884"/>
                    <a:pt x="10802" y="21594"/>
                  </a:cubicBezTo>
                  <a:cubicBezTo>
                    <a:pt x="11307" y="20879"/>
                    <a:pt x="11819" y="20155"/>
                    <a:pt x="12331" y="19432"/>
                  </a:cubicBezTo>
                  <a:cubicBezTo>
                    <a:pt x="11907" y="18795"/>
                    <a:pt x="11320" y="18513"/>
                    <a:pt x="10751" y="18531"/>
                  </a:cubicBezTo>
                  <a:close/>
                </a:path>
              </a:pathLst>
            </a:custGeom>
            <a:solidFill>
              <a:srgbClr val="05A89D"/>
            </a:solidFill>
            <a:ln w="12700" cap="flat">
              <a:solidFill>
                <a:srgbClr val="047B73"/>
              </a:solidFill>
              <a:prstDash val="solid"/>
              <a:round/>
            </a:ln>
            <a:effectLst/>
          </p:spPr>
          <p:txBody>
            <a:bodyPr wrap="square" lIns="35718" tIns="35718" rIns="35718" bIns="35718" numCol="1" anchor="ctr">
              <a:noAutofit/>
            </a:bodyPr>
            <a:lstStyle/>
            <a:p>
              <a:pPr algn="ctr" defTabSz="1223367">
                <a:defRPr sz="1100">
                  <a:solidFill>
                    <a:srgbClr val="FFFFFF"/>
                  </a:solidFill>
                  <a:latin typeface="Graphik Semibold"/>
                  <a:ea typeface="Graphik Semibold"/>
                  <a:cs typeface="Graphik Semibold"/>
                  <a:sym typeface="Graphik Semibold"/>
                </a:defRPr>
              </a:pPr>
              <a:endParaRPr/>
            </a:p>
          </p:txBody>
        </p:sp>
        <p:grpSp>
          <p:nvGrpSpPr>
            <p:cNvPr id="51" name="Group">
              <a:extLst>
                <a:ext uri="{FF2B5EF4-FFF2-40B4-BE49-F238E27FC236}">
                  <a16:creationId xmlns:a16="http://schemas.microsoft.com/office/drawing/2014/main" id="{FC26CC27-9816-4AA2-B8F2-7CD382A62C61}"/>
                </a:ext>
              </a:extLst>
            </p:cNvPr>
            <p:cNvGrpSpPr/>
            <p:nvPr/>
          </p:nvGrpSpPr>
          <p:grpSpPr>
            <a:xfrm>
              <a:off x="-1" y="41031"/>
              <a:ext cx="1314575" cy="1650867"/>
              <a:chOff x="0" y="0"/>
              <a:chExt cx="1314573" cy="1650865"/>
            </a:xfrm>
          </p:grpSpPr>
          <p:sp>
            <p:nvSpPr>
              <p:cNvPr id="58" name="ASSETS &amp; LIABILITIES">
                <a:extLst>
                  <a:ext uri="{FF2B5EF4-FFF2-40B4-BE49-F238E27FC236}">
                    <a16:creationId xmlns:a16="http://schemas.microsoft.com/office/drawing/2014/main" id="{1575266F-89F5-4054-9CE3-8F9CD19A36A8}"/>
                  </a:ext>
                </a:extLst>
              </p:cNvPr>
              <p:cNvSpPr/>
              <p:nvPr/>
            </p:nvSpPr>
            <p:spPr>
              <a:xfrm>
                <a:off x="0" y="0"/>
                <a:ext cx="616890" cy="892969"/>
              </a:xfrm>
              <a:prstGeom prst="rect">
                <a:avLst/>
              </a:prstGeom>
              <a:solidFill>
                <a:srgbClr val="FFFFFF"/>
              </a:solidFill>
              <a:ln w="12700" cap="flat">
                <a:solidFill>
                  <a:srgbClr val="0076BA"/>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noAutofit/>
              </a:bodyPr>
              <a:lstStyle>
                <a:lvl1pPr algn="ctr" defTabSz="1223367">
                  <a:defRPr sz="500">
                    <a:latin typeface="Graphik Semibold"/>
                    <a:ea typeface="Graphik Semibold"/>
                    <a:cs typeface="Graphik Semibold"/>
                    <a:sym typeface="Graphik Semibold"/>
                  </a:defRPr>
                </a:lvl1pPr>
              </a:lstStyle>
              <a:p>
                <a:r>
                  <a:rPr sz="700" b="1" dirty="0">
                    <a:solidFill>
                      <a:schemeClr val="tx1">
                        <a:lumMod val="85000"/>
                        <a:lumOff val="15000"/>
                      </a:schemeClr>
                    </a:solidFill>
                    <a:latin typeface="Arial" panose="020B0604020202020204" pitchFamily="34" charset="0"/>
                    <a:cs typeface="Arial" panose="020B0604020202020204" pitchFamily="34" charset="0"/>
                  </a:rPr>
                  <a:t>ASSETS &amp; LIABILITIES</a:t>
                </a:r>
              </a:p>
            </p:txBody>
          </p:sp>
          <p:sp>
            <p:nvSpPr>
              <p:cNvPr id="59" name="CHAPTER EXPENSES">
                <a:extLst>
                  <a:ext uri="{FF2B5EF4-FFF2-40B4-BE49-F238E27FC236}">
                    <a16:creationId xmlns:a16="http://schemas.microsoft.com/office/drawing/2014/main" id="{A5655DA8-D83A-4AAB-93BE-A95A4DD06914}"/>
                  </a:ext>
                </a:extLst>
              </p:cNvPr>
              <p:cNvSpPr/>
              <p:nvPr/>
            </p:nvSpPr>
            <p:spPr>
              <a:xfrm>
                <a:off x="209709" y="238733"/>
                <a:ext cx="616890" cy="892970"/>
              </a:xfrm>
              <a:prstGeom prst="rect">
                <a:avLst/>
              </a:prstGeom>
              <a:solidFill>
                <a:srgbClr val="FFFFFF"/>
              </a:solidFill>
              <a:ln w="12700" cap="flat">
                <a:solidFill>
                  <a:srgbClr val="0076BA"/>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noAutofit/>
              </a:bodyPr>
              <a:lstStyle>
                <a:lvl1pPr algn="ctr" defTabSz="1223367">
                  <a:defRPr sz="500">
                    <a:latin typeface="Graphik Semibold"/>
                    <a:ea typeface="Graphik Semibold"/>
                    <a:cs typeface="Graphik Semibold"/>
                    <a:sym typeface="Graphik Semibold"/>
                  </a:defRPr>
                </a:lvl1pPr>
              </a:lstStyle>
              <a:p>
                <a:r>
                  <a:rPr sz="700" b="1" dirty="0">
                    <a:solidFill>
                      <a:schemeClr val="tx1">
                        <a:lumMod val="85000"/>
                        <a:lumOff val="15000"/>
                      </a:schemeClr>
                    </a:solidFill>
                    <a:latin typeface="Arial" panose="020B0604020202020204" pitchFamily="34" charset="0"/>
                    <a:cs typeface="Arial" panose="020B0604020202020204" pitchFamily="34" charset="0"/>
                  </a:rPr>
                  <a:t>CHAPTER EXPENSES</a:t>
                </a:r>
              </a:p>
            </p:txBody>
          </p:sp>
          <p:sp>
            <p:nvSpPr>
              <p:cNvPr id="60" name="BANK STATEMENTS">
                <a:extLst>
                  <a:ext uri="{FF2B5EF4-FFF2-40B4-BE49-F238E27FC236}">
                    <a16:creationId xmlns:a16="http://schemas.microsoft.com/office/drawing/2014/main" id="{563AD845-F5F2-470A-9951-6CB005109E03}"/>
                  </a:ext>
                </a:extLst>
              </p:cNvPr>
              <p:cNvSpPr/>
              <p:nvPr/>
            </p:nvSpPr>
            <p:spPr>
              <a:xfrm>
                <a:off x="475036" y="486612"/>
                <a:ext cx="616890" cy="892970"/>
              </a:xfrm>
              <a:prstGeom prst="rect">
                <a:avLst/>
              </a:prstGeom>
              <a:solidFill>
                <a:srgbClr val="FFFFFF"/>
              </a:solidFill>
              <a:ln w="12700" cap="flat">
                <a:solidFill>
                  <a:srgbClr val="0076BA"/>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noAutofit/>
              </a:bodyPr>
              <a:lstStyle>
                <a:lvl1pPr algn="ctr" defTabSz="1223367">
                  <a:defRPr sz="500">
                    <a:latin typeface="Graphik Semibold"/>
                    <a:ea typeface="Graphik Semibold"/>
                    <a:cs typeface="Graphik Semibold"/>
                    <a:sym typeface="Graphik Semibold"/>
                  </a:defRPr>
                </a:lvl1pPr>
              </a:lstStyle>
              <a:p>
                <a:r>
                  <a:rPr sz="700" b="1" dirty="0">
                    <a:solidFill>
                      <a:schemeClr val="tx1">
                        <a:lumMod val="85000"/>
                        <a:lumOff val="15000"/>
                      </a:schemeClr>
                    </a:solidFill>
                    <a:latin typeface="Arial" panose="020B0604020202020204" pitchFamily="34" charset="0"/>
                    <a:cs typeface="Arial" panose="020B0604020202020204" pitchFamily="34" charset="0"/>
                  </a:rPr>
                  <a:t>BANK STATEMENTS</a:t>
                </a:r>
              </a:p>
            </p:txBody>
          </p:sp>
          <p:sp>
            <p:nvSpPr>
              <p:cNvPr id="61" name="AFR">
                <a:extLst>
                  <a:ext uri="{FF2B5EF4-FFF2-40B4-BE49-F238E27FC236}">
                    <a16:creationId xmlns:a16="http://schemas.microsoft.com/office/drawing/2014/main" id="{CF537523-D295-42A1-BE84-3859C3BC00FC}"/>
                  </a:ext>
                </a:extLst>
              </p:cNvPr>
              <p:cNvSpPr/>
              <p:nvPr/>
            </p:nvSpPr>
            <p:spPr>
              <a:xfrm>
                <a:off x="697684" y="757896"/>
                <a:ext cx="616890" cy="892970"/>
              </a:xfrm>
              <a:prstGeom prst="rect">
                <a:avLst/>
              </a:prstGeom>
              <a:solidFill>
                <a:srgbClr val="FFFFFF"/>
              </a:solidFill>
              <a:ln w="12700" cap="flat">
                <a:solidFill>
                  <a:srgbClr val="0076BA"/>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noAutofit/>
              </a:bodyPr>
              <a:lstStyle>
                <a:lvl1pPr algn="ctr" defTabSz="1223367">
                  <a:defRPr sz="1100">
                    <a:latin typeface="Graphik Semibold"/>
                    <a:ea typeface="Graphik Semibold"/>
                    <a:cs typeface="Graphik Semibold"/>
                    <a:sym typeface="Graphik Semibold"/>
                  </a:defRPr>
                </a:lvl1pPr>
              </a:lstStyle>
              <a:p>
                <a:r>
                  <a:rPr b="1" dirty="0">
                    <a:solidFill>
                      <a:schemeClr val="tx1">
                        <a:lumMod val="85000"/>
                        <a:lumOff val="15000"/>
                      </a:schemeClr>
                    </a:solidFill>
                    <a:latin typeface="Arial" panose="020B0604020202020204" pitchFamily="34" charset="0"/>
                    <a:cs typeface="Arial" panose="020B0604020202020204" pitchFamily="34" charset="0"/>
                  </a:rPr>
                  <a:t>AFR</a:t>
                </a:r>
              </a:p>
            </p:txBody>
          </p:sp>
        </p:grpSp>
        <p:sp>
          <p:nvSpPr>
            <p:cNvPr id="52" name="TREASURER">
              <a:extLst>
                <a:ext uri="{FF2B5EF4-FFF2-40B4-BE49-F238E27FC236}">
                  <a16:creationId xmlns:a16="http://schemas.microsoft.com/office/drawing/2014/main" id="{F4501A92-1708-4630-9F41-75FCD65F6673}"/>
                </a:ext>
              </a:extLst>
            </p:cNvPr>
            <p:cNvSpPr txBox="1"/>
            <p:nvPr/>
          </p:nvSpPr>
          <p:spPr>
            <a:xfrm>
              <a:off x="-345556" y="1454370"/>
              <a:ext cx="1062789" cy="2414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numCol="1" anchor="ctr">
              <a:spAutoFit/>
            </a:bodyPr>
            <a:lstStyle>
              <a:lvl1pPr algn="ctr" defTabSz="1223367">
                <a:defRPr sz="1100">
                  <a:latin typeface="Graphik Semibold"/>
                  <a:ea typeface="Graphik Semibold"/>
                  <a:cs typeface="Graphik Semibold"/>
                  <a:sym typeface="Graphik Semibold"/>
                </a:defRPr>
              </a:lvl1pPr>
            </a:lstStyle>
            <a:p>
              <a:r>
                <a:rPr b="1" spc="100" dirty="0">
                  <a:solidFill>
                    <a:schemeClr val="tx1">
                      <a:lumMod val="85000"/>
                      <a:lumOff val="15000"/>
                    </a:schemeClr>
                  </a:solidFill>
                  <a:latin typeface="Arial" panose="020B0604020202020204" pitchFamily="34" charset="0"/>
                  <a:cs typeface="Arial" panose="020B0604020202020204" pitchFamily="34" charset="0"/>
                </a:rPr>
                <a:t>TREASURER</a:t>
              </a:r>
            </a:p>
          </p:txBody>
        </p:sp>
        <p:grpSp>
          <p:nvGrpSpPr>
            <p:cNvPr id="53" name="Group">
              <a:extLst>
                <a:ext uri="{FF2B5EF4-FFF2-40B4-BE49-F238E27FC236}">
                  <a16:creationId xmlns:a16="http://schemas.microsoft.com/office/drawing/2014/main" id="{D2C59BD7-EA2A-40A3-A3FD-935881BBD659}"/>
                </a:ext>
              </a:extLst>
            </p:cNvPr>
            <p:cNvGrpSpPr/>
            <p:nvPr/>
          </p:nvGrpSpPr>
          <p:grpSpPr>
            <a:xfrm>
              <a:off x="1652682" y="1294795"/>
              <a:ext cx="634749" cy="560560"/>
              <a:chOff x="0" y="0"/>
              <a:chExt cx="634748" cy="560558"/>
            </a:xfrm>
          </p:grpSpPr>
          <p:sp>
            <p:nvSpPr>
              <p:cNvPr id="55" name="Shape">
                <a:extLst>
                  <a:ext uri="{FF2B5EF4-FFF2-40B4-BE49-F238E27FC236}">
                    <a16:creationId xmlns:a16="http://schemas.microsoft.com/office/drawing/2014/main" id="{B070D9AD-596D-4C15-86DD-573E409FFBB4}"/>
                  </a:ext>
                </a:extLst>
              </p:cNvPr>
              <p:cNvSpPr/>
              <p:nvPr/>
            </p:nvSpPr>
            <p:spPr>
              <a:xfrm>
                <a:off x="-1" y="158"/>
                <a:ext cx="233329" cy="560243"/>
              </a:xfrm>
              <a:custGeom>
                <a:avLst/>
                <a:gdLst/>
                <a:ahLst/>
                <a:cxnLst>
                  <a:cxn ang="0">
                    <a:pos x="wd2" y="hd2"/>
                  </a:cxn>
                  <a:cxn ang="5400000">
                    <a:pos x="wd2" y="hd2"/>
                  </a:cxn>
                  <a:cxn ang="10800000">
                    <a:pos x="wd2" y="hd2"/>
                  </a:cxn>
                  <a:cxn ang="16200000">
                    <a:pos x="wd2" y="hd2"/>
                  </a:cxn>
                </a:cxnLst>
                <a:rect l="0" t="0" r="r" b="b"/>
                <a:pathLst>
                  <a:path w="21297" h="21600"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C79400"/>
              </a:solidFill>
              <a:ln w="12700" cap="flat">
                <a:solidFill>
                  <a:srgbClr val="0076BA"/>
                </a:solidFill>
                <a:prstDash val="solid"/>
                <a:round/>
              </a:ln>
              <a:effectLst/>
            </p:spPr>
            <p:txBody>
              <a:bodyPr wrap="square" lIns="35718" tIns="35718" rIns="35718" bIns="35718" numCol="1" anchor="ctr">
                <a:noAutofit/>
              </a:bodyPr>
              <a:lstStyle/>
              <a:p>
                <a:pPr algn="ctr" defTabSz="1223367">
                  <a:defRPr sz="1100">
                    <a:latin typeface="Graphik Semibold"/>
                    <a:ea typeface="Graphik Semibold"/>
                    <a:cs typeface="Graphik Semibold"/>
                    <a:sym typeface="Graphik Semibold"/>
                  </a:defRPr>
                </a:pPr>
                <a:endParaRPr/>
              </a:p>
            </p:txBody>
          </p:sp>
          <p:sp>
            <p:nvSpPr>
              <p:cNvPr id="56" name="Shape">
                <a:extLst>
                  <a:ext uri="{FF2B5EF4-FFF2-40B4-BE49-F238E27FC236}">
                    <a16:creationId xmlns:a16="http://schemas.microsoft.com/office/drawing/2014/main" id="{50E0D2A5-444B-4B1F-88DE-BAA6DDEDDF28}"/>
                  </a:ext>
                </a:extLst>
              </p:cNvPr>
              <p:cNvSpPr/>
              <p:nvPr/>
            </p:nvSpPr>
            <p:spPr>
              <a:xfrm>
                <a:off x="227894" y="0"/>
                <a:ext cx="200017" cy="560559"/>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535353"/>
              </a:solidFill>
              <a:ln w="12700" cap="flat">
                <a:solidFill>
                  <a:srgbClr val="0076BA"/>
                </a:solidFill>
                <a:prstDash val="solid"/>
                <a:round/>
              </a:ln>
              <a:effectLst/>
            </p:spPr>
            <p:txBody>
              <a:bodyPr wrap="square" lIns="35718" tIns="35718" rIns="35718" bIns="35718" numCol="1" anchor="ctr">
                <a:noAutofit/>
              </a:bodyPr>
              <a:lstStyle/>
              <a:p>
                <a:pPr algn="ctr" defTabSz="1223367">
                  <a:defRPr sz="1100">
                    <a:latin typeface="Graphik Semibold"/>
                    <a:ea typeface="Graphik Semibold"/>
                    <a:cs typeface="Graphik Semibold"/>
                    <a:sym typeface="Graphik Semibold"/>
                  </a:defRPr>
                </a:pPr>
                <a:endParaRPr/>
              </a:p>
            </p:txBody>
          </p:sp>
          <p:sp>
            <p:nvSpPr>
              <p:cNvPr id="57" name="Shape">
                <a:extLst>
                  <a:ext uri="{FF2B5EF4-FFF2-40B4-BE49-F238E27FC236}">
                    <a16:creationId xmlns:a16="http://schemas.microsoft.com/office/drawing/2014/main" id="{33230D75-E232-4748-B9B1-F147B4E65CE4}"/>
                  </a:ext>
                </a:extLst>
              </p:cNvPr>
              <p:cNvSpPr/>
              <p:nvPr/>
            </p:nvSpPr>
            <p:spPr>
              <a:xfrm>
                <a:off x="404003" y="74"/>
                <a:ext cx="230746" cy="560411"/>
              </a:xfrm>
              <a:custGeom>
                <a:avLst/>
                <a:gdLst/>
                <a:ahLst/>
                <a:cxnLst>
                  <a:cxn ang="0">
                    <a:pos x="wd2" y="hd2"/>
                  </a:cxn>
                  <a:cxn ang="5400000">
                    <a:pos x="wd2" y="hd2"/>
                  </a:cxn>
                  <a:cxn ang="10800000">
                    <a:pos x="wd2" y="hd2"/>
                  </a:cxn>
                  <a:cxn ang="16200000">
                    <a:pos x="wd2" y="hd2"/>
                  </a:cxn>
                </a:cxnLst>
                <a:rect l="0" t="0" r="r" b="b"/>
                <a:pathLst>
                  <a:path w="21537" h="21485" extrusionOk="0">
                    <a:moveTo>
                      <a:pt x="10437" y="4"/>
                    </a:moveTo>
                    <a:cubicBezTo>
                      <a:pt x="10086" y="16"/>
                      <a:pt x="9890" y="53"/>
                      <a:pt x="9890" y="53"/>
                    </a:cubicBezTo>
                    <a:lnTo>
                      <a:pt x="9679" y="218"/>
                    </a:lnTo>
                    <a:cubicBezTo>
                      <a:pt x="9679" y="218"/>
                      <a:pt x="9628" y="215"/>
                      <a:pt x="9555" y="216"/>
                    </a:cubicBezTo>
                    <a:cubicBezTo>
                      <a:pt x="9483" y="217"/>
                      <a:pt x="9388" y="221"/>
                      <a:pt x="9302" y="233"/>
                    </a:cubicBezTo>
                    <a:cubicBezTo>
                      <a:pt x="9213" y="255"/>
                      <a:pt x="8965" y="368"/>
                      <a:pt x="8710" y="512"/>
                    </a:cubicBezTo>
                    <a:cubicBezTo>
                      <a:pt x="8455" y="657"/>
                      <a:pt x="8194" y="832"/>
                      <a:pt x="8077" y="979"/>
                    </a:cubicBezTo>
                    <a:cubicBezTo>
                      <a:pt x="7824" y="1007"/>
                      <a:pt x="6972" y="1066"/>
                      <a:pt x="6792" y="1100"/>
                    </a:cubicBezTo>
                    <a:cubicBezTo>
                      <a:pt x="6611" y="1134"/>
                      <a:pt x="6610" y="1188"/>
                      <a:pt x="6747" y="1207"/>
                    </a:cubicBezTo>
                    <a:cubicBezTo>
                      <a:pt x="6845" y="1222"/>
                      <a:pt x="7314" y="1289"/>
                      <a:pt x="7960" y="1382"/>
                    </a:cubicBezTo>
                    <a:lnTo>
                      <a:pt x="7768" y="1865"/>
                    </a:lnTo>
                    <a:cubicBezTo>
                      <a:pt x="7768" y="1865"/>
                      <a:pt x="7275" y="2061"/>
                      <a:pt x="7048" y="2209"/>
                    </a:cubicBezTo>
                    <a:cubicBezTo>
                      <a:pt x="6821" y="2357"/>
                      <a:pt x="7572" y="2389"/>
                      <a:pt x="7572" y="2389"/>
                    </a:cubicBezTo>
                    <a:cubicBezTo>
                      <a:pt x="7572" y="2389"/>
                      <a:pt x="7241" y="2949"/>
                      <a:pt x="7719" y="3113"/>
                    </a:cubicBezTo>
                    <a:cubicBezTo>
                      <a:pt x="7920" y="3182"/>
                      <a:pt x="8267" y="3252"/>
                      <a:pt x="8601" y="3308"/>
                    </a:cubicBezTo>
                    <a:cubicBezTo>
                      <a:pt x="8784" y="3339"/>
                      <a:pt x="8857" y="3435"/>
                      <a:pt x="8759" y="3510"/>
                    </a:cubicBezTo>
                    <a:cubicBezTo>
                      <a:pt x="8554" y="3667"/>
                      <a:pt x="8183" y="3908"/>
                      <a:pt x="7670" y="4063"/>
                    </a:cubicBezTo>
                    <a:cubicBezTo>
                      <a:pt x="6854" y="4309"/>
                      <a:pt x="6108" y="5696"/>
                      <a:pt x="6034" y="6631"/>
                    </a:cubicBezTo>
                    <a:cubicBezTo>
                      <a:pt x="5968" y="7473"/>
                      <a:pt x="5033" y="9443"/>
                      <a:pt x="5883" y="10219"/>
                    </a:cubicBezTo>
                    <a:lnTo>
                      <a:pt x="5883" y="10221"/>
                    </a:lnTo>
                    <a:cubicBezTo>
                      <a:pt x="5207" y="11118"/>
                      <a:pt x="5701" y="12224"/>
                      <a:pt x="4764" y="13705"/>
                    </a:cubicBezTo>
                    <a:cubicBezTo>
                      <a:pt x="3636" y="15488"/>
                      <a:pt x="3816" y="18602"/>
                      <a:pt x="3351" y="18952"/>
                    </a:cubicBezTo>
                    <a:cubicBezTo>
                      <a:pt x="3167" y="19090"/>
                      <a:pt x="3339" y="19405"/>
                      <a:pt x="3339" y="19406"/>
                    </a:cubicBezTo>
                    <a:cubicBezTo>
                      <a:pt x="3339" y="19406"/>
                      <a:pt x="3162" y="19468"/>
                      <a:pt x="2856" y="19558"/>
                    </a:cubicBezTo>
                    <a:cubicBezTo>
                      <a:pt x="2551" y="19648"/>
                      <a:pt x="2116" y="19767"/>
                      <a:pt x="1602" y="19882"/>
                    </a:cubicBezTo>
                    <a:lnTo>
                      <a:pt x="1598" y="19882"/>
                    </a:lnTo>
                    <a:cubicBezTo>
                      <a:pt x="73" y="19841"/>
                      <a:pt x="-63" y="20307"/>
                      <a:pt x="19" y="20574"/>
                    </a:cubicBezTo>
                    <a:cubicBezTo>
                      <a:pt x="46" y="20664"/>
                      <a:pt x="209" y="20734"/>
                      <a:pt x="411" y="20742"/>
                    </a:cubicBezTo>
                    <a:cubicBezTo>
                      <a:pt x="2676" y="20839"/>
                      <a:pt x="3841" y="20592"/>
                      <a:pt x="4278" y="20465"/>
                    </a:cubicBezTo>
                    <a:cubicBezTo>
                      <a:pt x="4366" y="20439"/>
                      <a:pt x="4482" y="20465"/>
                      <a:pt x="4485" y="20512"/>
                    </a:cubicBezTo>
                    <a:cubicBezTo>
                      <a:pt x="4488" y="20554"/>
                      <a:pt x="4556" y="20589"/>
                      <a:pt x="4651" y="20588"/>
                    </a:cubicBezTo>
                    <a:cubicBezTo>
                      <a:pt x="5744" y="20569"/>
                      <a:pt x="6439" y="20521"/>
                      <a:pt x="6852" y="20480"/>
                    </a:cubicBezTo>
                    <a:cubicBezTo>
                      <a:pt x="7148" y="20450"/>
                      <a:pt x="7357" y="20331"/>
                      <a:pt x="7353" y="20196"/>
                    </a:cubicBezTo>
                    <a:lnTo>
                      <a:pt x="7346" y="19841"/>
                    </a:lnTo>
                    <a:cubicBezTo>
                      <a:pt x="7344" y="19783"/>
                      <a:pt x="7387" y="19727"/>
                      <a:pt x="7467" y="19680"/>
                    </a:cubicBezTo>
                    <a:cubicBezTo>
                      <a:pt x="8229" y="19232"/>
                      <a:pt x="7793" y="18275"/>
                      <a:pt x="8073" y="16954"/>
                    </a:cubicBezTo>
                    <a:cubicBezTo>
                      <a:pt x="8368" y="15566"/>
                      <a:pt x="8492" y="15553"/>
                      <a:pt x="9570" y="13337"/>
                    </a:cubicBezTo>
                    <a:lnTo>
                      <a:pt x="9577" y="13337"/>
                    </a:lnTo>
                    <a:cubicBezTo>
                      <a:pt x="11043" y="14533"/>
                      <a:pt x="10440" y="15298"/>
                      <a:pt x="10636" y="15845"/>
                    </a:cubicBezTo>
                    <a:cubicBezTo>
                      <a:pt x="10833" y="16392"/>
                      <a:pt x="11668" y="17106"/>
                      <a:pt x="11680" y="18966"/>
                    </a:cubicBezTo>
                    <a:cubicBezTo>
                      <a:pt x="11704" y="20495"/>
                      <a:pt x="11735" y="19812"/>
                      <a:pt x="12137" y="20330"/>
                    </a:cubicBezTo>
                    <a:cubicBezTo>
                      <a:pt x="12010" y="20446"/>
                      <a:pt x="11786" y="20561"/>
                      <a:pt x="11386" y="20672"/>
                    </a:cubicBezTo>
                    <a:cubicBezTo>
                      <a:pt x="10646" y="20876"/>
                      <a:pt x="10719" y="21130"/>
                      <a:pt x="10783" y="21288"/>
                    </a:cubicBezTo>
                    <a:cubicBezTo>
                      <a:pt x="10807" y="21346"/>
                      <a:pt x="10902" y="21392"/>
                      <a:pt x="11028" y="21408"/>
                    </a:cubicBezTo>
                    <a:cubicBezTo>
                      <a:pt x="12524" y="21592"/>
                      <a:pt x="13471" y="21410"/>
                      <a:pt x="14010" y="21253"/>
                    </a:cubicBezTo>
                    <a:cubicBezTo>
                      <a:pt x="14574" y="21089"/>
                      <a:pt x="14673" y="20619"/>
                      <a:pt x="14967" y="20477"/>
                    </a:cubicBezTo>
                    <a:cubicBezTo>
                      <a:pt x="15134" y="20396"/>
                      <a:pt x="15145" y="20200"/>
                      <a:pt x="15122" y="20045"/>
                    </a:cubicBezTo>
                    <a:lnTo>
                      <a:pt x="15129" y="20043"/>
                    </a:lnTo>
                    <a:cubicBezTo>
                      <a:pt x="15427" y="19846"/>
                      <a:pt x="15406" y="19716"/>
                      <a:pt x="15320" y="19376"/>
                    </a:cubicBezTo>
                    <a:cubicBezTo>
                      <a:pt x="15234" y="19036"/>
                      <a:pt x="15084" y="18485"/>
                      <a:pt x="15126" y="17446"/>
                    </a:cubicBezTo>
                    <a:cubicBezTo>
                      <a:pt x="15379" y="14690"/>
                      <a:pt x="14303" y="14379"/>
                      <a:pt x="14651" y="12819"/>
                    </a:cubicBezTo>
                    <a:cubicBezTo>
                      <a:pt x="14666" y="12752"/>
                      <a:pt x="14679" y="12685"/>
                      <a:pt x="14692" y="12621"/>
                    </a:cubicBezTo>
                    <a:cubicBezTo>
                      <a:pt x="14707" y="12548"/>
                      <a:pt x="14841" y="12494"/>
                      <a:pt x="15005" y="12492"/>
                    </a:cubicBezTo>
                    <a:cubicBezTo>
                      <a:pt x="15481" y="12485"/>
                      <a:pt x="15952" y="12451"/>
                      <a:pt x="16313" y="12371"/>
                    </a:cubicBezTo>
                    <a:cubicBezTo>
                      <a:pt x="16447" y="12341"/>
                      <a:pt x="16604" y="12381"/>
                      <a:pt x="16622" y="12448"/>
                    </a:cubicBezTo>
                    <a:cubicBezTo>
                      <a:pt x="16706" y="12755"/>
                      <a:pt x="16876" y="13159"/>
                      <a:pt x="16961" y="13451"/>
                    </a:cubicBezTo>
                    <a:cubicBezTo>
                      <a:pt x="17064" y="13804"/>
                      <a:pt x="17105" y="14178"/>
                      <a:pt x="17119" y="14334"/>
                    </a:cubicBezTo>
                    <a:cubicBezTo>
                      <a:pt x="17123" y="14374"/>
                      <a:pt x="17207" y="14404"/>
                      <a:pt x="17297" y="14399"/>
                    </a:cubicBezTo>
                    <a:lnTo>
                      <a:pt x="17538" y="14386"/>
                    </a:lnTo>
                    <a:lnTo>
                      <a:pt x="18133" y="14350"/>
                    </a:lnTo>
                    <a:cubicBezTo>
                      <a:pt x="18223" y="14345"/>
                      <a:pt x="18285" y="14308"/>
                      <a:pt x="18265" y="14268"/>
                    </a:cubicBezTo>
                    <a:cubicBezTo>
                      <a:pt x="18190" y="14116"/>
                      <a:pt x="18017" y="13748"/>
                      <a:pt x="17915" y="13396"/>
                    </a:cubicBezTo>
                    <a:cubicBezTo>
                      <a:pt x="17789" y="12962"/>
                      <a:pt x="17698" y="12269"/>
                      <a:pt x="17508" y="12040"/>
                    </a:cubicBezTo>
                    <a:cubicBezTo>
                      <a:pt x="17484" y="12011"/>
                      <a:pt x="17413" y="11995"/>
                      <a:pt x="17346" y="11999"/>
                    </a:cubicBezTo>
                    <a:lnTo>
                      <a:pt x="17338" y="11999"/>
                    </a:lnTo>
                    <a:lnTo>
                      <a:pt x="17206" y="11542"/>
                    </a:lnTo>
                    <a:lnTo>
                      <a:pt x="17210" y="11540"/>
                    </a:lnTo>
                    <a:cubicBezTo>
                      <a:pt x="17275" y="11535"/>
                      <a:pt x="17338" y="11528"/>
                      <a:pt x="17398" y="11520"/>
                    </a:cubicBezTo>
                    <a:cubicBezTo>
                      <a:pt x="17457" y="11513"/>
                      <a:pt x="17512" y="11505"/>
                      <a:pt x="17560" y="11497"/>
                    </a:cubicBezTo>
                    <a:lnTo>
                      <a:pt x="17560" y="11495"/>
                    </a:lnTo>
                    <a:cubicBezTo>
                      <a:pt x="17549" y="11431"/>
                      <a:pt x="17529" y="11344"/>
                      <a:pt x="17511" y="11271"/>
                    </a:cubicBezTo>
                    <a:cubicBezTo>
                      <a:pt x="17493" y="11198"/>
                      <a:pt x="17478" y="11141"/>
                      <a:pt x="17478" y="11139"/>
                    </a:cubicBezTo>
                    <a:cubicBezTo>
                      <a:pt x="17475" y="11138"/>
                      <a:pt x="17448" y="11133"/>
                      <a:pt x="17396" y="11126"/>
                    </a:cubicBezTo>
                    <a:cubicBezTo>
                      <a:pt x="17345" y="11119"/>
                      <a:pt x="17268" y="11110"/>
                      <a:pt x="17168" y="11102"/>
                    </a:cubicBezTo>
                    <a:lnTo>
                      <a:pt x="17165" y="11100"/>
                    </a:lnTo>
                    <a:cubicBezTo>
                      <a:pt x="17189" y="11034"/>
                      <a:pt x="17276" y="10886"/>
                      <a:pt x="17583" y="10868"/>
                    </a:cubicBezTo>
                    <a:cubicBezTo>
                      <a:pt x="17963" y="10846"/>
                      <a:pt x="18338" y="11016"/>
                      <a:pt x="18733" y="11129"/>
                    </a:cubicBezTo>
                    <a:cubicBezTo>
                      <a:pt x="18776" y="11141"/>
                      <a:pt x="18825" y="11121"/>
                      <a:pt x="18804" y="11100"/>
                    </a:cubicBezTo>
                    <a:cubicBezTo>
                      <a:pt x="18519" y="10819"/>
                      <a:pt x="18080" y="10648"/>
                      <a:pt x="17602" y="10550"/>
                    </a:cubicBezTo>
                    <a:lnTo>
                      <a:pt x="17598" y="10549"/>
                    </a:lnTo>
                    <a:cubicBezTo>
                      <a:pt x="17663" y="10303"/>
                      <a:pt x="17464" y="9517"/>
                      <a:pt x="18103" y="9308"/>
                    </a:cubicBezTo>
                    <a:cubicBezTo>
                      <a:pt x="18839" y="9068"/>
                      <a:pt x="21537" y="7448"/>
                      <a:pt x="21537" y="7251"/>
                    </a:cubicBezTo>
                    <a:cubicBezTo>
                      <a:pt x="21537" y="7054"/>
                      <a:pt x="20229" y="6631"/>
                      <a:pt x="20229" y="6631"/>
                    </a:cubicBezTo>
                    <a:cubicBezTo>
                      <a:pt x="20294" y="6574"/>
                      <a:pt x="20326" y="6523"/>
                      <a:pt x="20312" y="6485"/>
                    </a:cubicBezTo>
                    <a:cubicBezTo>
                      <a:pt x="20214" y="6223"/>
                      <a:pt x="19626" y="5918"/>
                      <a:pt x="19185" y="5939"/>
                    </a:cubicBezTo>
                    <a:lnTo>
                      <a:pt x="19181" y="5939"/>
                    </a:lnTo>
                    <a:cubicBezTo>
                      <a:pt x="18989" y="5768"/>
                      <a:pt x="18104" y="5288"/>
                      <a:pt x="17085" y="4800"/>
                    </a:cubicBezTo>
                    <a:cubicBezTo>
                      <a:pt x="16066" y="4311"/>
                      <a:pt x="14913" y="3814"/>
                      <a:pt x="14183" y="3607"/>
                    </a:cubicBezTo>
                    <a:cubicBezTo>
                      <a:pt x="14143" y="3594"/>
                      <a:pt x="14102" y="3582"/>
                      <a:pt x="14059" y="3574"/>
                    </a:cubicBezTo>
                    <a:cubicBezTo>
                      <a:pt x="13624" y="3489"/>
                      <a:pt x="13317" y="3433"/>
                      <a:pt x="13052" y="3397"/>
                    </a:cubicBezTo>
                    <a:cubicBezTo>
                      <a:pt x="12797" y="3363"/>
                      <a:pt x="12583" y="3286"/>
                      <a:pt x="12461" y="3181"/>
                    </a:cubicBezTo>
                    <a:lnTo>
                      <a:pt x="12446" y="3169"/>
                    </a:lnTo>
                    <a:cubicBezTo>
                      <a:pt x="12303" y="3044"/>
                      <a:pt x="12309" y="2897"/>
                      <a:pt x="12453" y="2772"/>
                    </a:cubicBezTo>
                    <a:cubicBezTo>
                      <a:pt x="12690" y="2568"/>
                      <a:pt x="12917" y="2300"/>
                      <a:pt x="13056" y="2118"/>
                    </a:cubicBezTo>
                    <a:cubicBezTo>
                      <a:pt x="13339" y="2159"/>
                      <a:pt x="13522" y="2185"/>
                      <a:pt x="13558" y="2191"/>
                    </a:cubicBezTo>
                    <a:cubicBezTo>
                      <a:pt x="13853" y="2237"/>
                      <a:pt x="13802" y="2072"/>
                      <a:pt x="13633" y="1918"/>
                    </a:cubicBezTo>
                    <a:cubicBezTo>
                      <a:pt x="14292" y="1088"/>
                      <a:pt x="13130" y="295"/>
                      <a:pt x="11903" y="102"/>
                    </a:cubicBezTo>
                    <a:cubicBezTo>
                      <a:pt x="11289" y="5"/>
                      <a:pt x="10787" y="-8"/>
                      <a:pt x="10437" y="4"/>
                    </a:cubicBezTo>
                    <a:close/>
                    <a:moveTo>
                      <a:pt x="15977" y="6797"/>
                    </a:moveTo>
                    <a:cubicBezTo>
                      <a:pt x="16042" y="6794"/>
                      <a:pt x="16114" y="6797"/>
                      <a:pt x="16181" y="6809"/>
                    </a:cubicBezTo>
                    <a:cubicBezTo>
                      <a:pt x="16554" y="6879"/>
                      <a:pt x="16803" y="7031"/>
                      <a:pt x="16773" y="7075"/>
                    </a:cubicBezTo>
                    <a:cubicBezTo>
                      <a:pt x="16657" y="7240"/>
                      <a:pt x="17224" y="7430"/>
                      <a:pt x="17756" y="7512"/>
                    </a:cubicBezTo>
                    <a:cubicBezTo>
                      <a:pt x="17915" y="7536"/>
                      <a:pt x="18004" y="7610"/>
                      <a:pt x="17952" y="7681"/>
                    </a:cubicBezTo>
                    <a:cubicBezTo>
                      <a:pt x="17631" y="8127"/>
                      <a:pt x="17150" y="8671"/>
                      <a:pt x="17018" y="8819"/>
                    </a:cubicBezTo>
                    <a:cubicBezTo>
                      <a:pt x="17001" y="8831"/>
                      <a:pt x="16985" y="8843"/>
                      <a:pt x="16969" y="8855"/>
                    </a:cubicBezTo>
                    <a:cubicBezTo>
                      <a:pt x="16953" y="8866"/>
                      <a:pt x="16936" y="8878"/>
                      <a:pt x="16920" y="8890"/>
                    </a:cubicBezTo>
                    <a:lnTo>
                      <a:pt x="15687" y="9497"/>
                    </a:lnTo>
                    <a:cubicBezTo>
                      <a:pt x="15651" y="9514"/>
                      <a:pt x="15602" y="9525"/>
                      <a:pt x="15548" y="9527"/>
                    </a:cubicBezTo>
                    <a:cubicBezTo>
                      <a:pt x="15314" y="9533"/>
                      <a:pt x="15076" y="9544"/>
                      <a:pt x="14865" y="9554"/>
                    </a:cubicBezTo>
                    <a:cubicBezTo>
                      <a:pt x="14715" y="9561"/>
                      <a:pt x="14597" y="9497"/>
                      <a:pt x="14643" y="9433"/>
                    </a:cubicBezTo>
                    <a:cubicBezTo>
                      <a:pt x="15029" y="8890"/>
                      <a:pt x="15784" y="7709"/>
                      <a:pt x="15642" y="6982"/>
                    </a:cubicBezTo>
                    <a:cubicBezTo>
                      <a:pt x="15623" y="6885"/>
                      <a:pt x="15783" y="6809"/>
                      <a:pt x="15977" y="6797"/>
                    </a:cubicBezTo>
                    <a:close/>
                  </a:path>
                </a:pathLst>
              </a:custGeom>
              <a:solidFill>
                <a:srgbClr val="05A89D"/>
              </a:solidFill>
              <a:ln w="12700" cap="flat">
                <a:solidFill>
                  <a:srgbClr val="047B73"/>
                </a:solidFill>
                <a:prstDash val="solid"/>
                <a:round/>
              </a:ln>
              <a:effectLst/>
            </p:spPr>
            <p:txBody>
              <a:bodyPr wrap="square" lIns="35718" tIns="35718" rIns="35718" bIns="35718" numCol="1" anchor="ctr">
                <a:noAutofit/>
              </a:bodyPr>
              <a:lstStyle/>
              <a:p>
                <a:pPr algn="ctr" defTabSz="1223367">
                  <a:defRPr sz="1100">
                    <a:solidFill>
                      <a:srgbClr val="FFFFFF"/>
                    </a:solidFill>
                    <a:latin typeface="Graphik Semibold"/>
                    <a:ea typeface="Graphik Semibold"/>
                    <a:cs typeface="Graphik Semibold"/>
                    <a:sym typeface="Graphik Semibold"/>
                  </a:defRPr>
                </a:pPr>
                <a:endParaRPr/>
              </a:p>
            </p:txBody>
          </p:sp>
        </p:grpSp>
        <p:sp>
          <p:nvSpPr>
            <p:cNvPr id="54" name="Audit Committee Signs">
              <a:extLst>
                <a:ext uri="{FF2B5EF4-FFF2-40B4-BE49-F238E27FC236}">
                  <a16:creationId xmlns:a16="http://schemas.microsoft.com/office/drawing/2014/main" id="{765057C0-9055-4720-8759-791C8C354267}"/>
                </a:ext>
              </a:extLst>
            </p:cNvPr>
            <p:cNvSpPr txBox="1"/>
            <p:nvPr/>
          </p:nvSpPr>
          <p:spPr>
            <a:xfrm>
              <a:off x="1088581" y="1847732"/>
              <a:ext cx="1891542" cy="2414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numCol="1" anchor="ctr">
              <a:spAutoFit/>
            </a:bodyPr>
            <a:lstStyle>
              <a:lvl1pPr algn="ctr" defTabSz="1223367">
                <a:defRPr sz="1100">
                  <a:latin typeface="Graphik Semibold"/>
                  <a:ea typeface="Graphik Semibold"/>
                  <a:cs typeface="Graphik Semibold"/>
                  <a:sym typeface="Graphik Semibold"/>
                </a:defRPr>
              </a:lvl1pPr>
            </a:lstStyle>
            <a:p>
              <a:r>
                <a:rPr b="1" spc="100" dirty="0">
                  <a:solidFill>
                    <a:schemeClr val="tx1">
                      <a:lumMod val="85000"/>
                      <a:lumOff val="15000"/>
                    </a:schemeClr>
                  </a:solidFill>
                  <a:latin typeface="Arial" panose="020B0604020202020204" pitchFamily="34" charset="0"/>
                  <a:cs typeface="Arial" panose="020B0604020202020204" pitchFamily="34" charset="0"/>
                </a:rPr>
                <a:t>Audit Committee Signs</a:t>
              </a:r>
            </a:p>
          </p:txBody>
        </p:sp>
      </p:grpSp>
    </p:spTree>
    <p:extLst>
      <p:ext uri="{BB962C8B-B14F-4D97-AF65-F5344CB8AC3E}">
        <p14:creationId xmlns:p14="http://schemas.microsoft.com/office/powerpoint/2010/main" val="3540796197"/>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advAuto="0"/>
      <p:bldP spid="45"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Department of Virginia"/>
          <p:cNvSpPr txBox="1"/>
          <p:nvPr/>
        </p:nvSpPr>
        <p:spPr>
          <a:xfrm>
            <a:off x="1500026" y="1729260"/>
            <a:ext cx="9883740" cy="2329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anchor="ctr">
            <a:spAutoFit/>
          </a:bodyPr>
          <a:lstStyle>
            <a:lvl1pPr algn="ctr" defTabSz="1223367">
              <a:defRPr sz="3400">
                <a:latin typeface="Graphik Semibold"/>
                <a:ea typeface="Graphik Semibold"/>
                <a:cs typeface="Graphik Semibold"/>
                <a:sym typeface="Graphik Semibold"/>
              </a:defRPr>
            </a:lvl1pPr>
          </a:lstStyle>
          <a:p>
            <a:pPr>
              <a:lnSpc>
                <a:spcPct val="150000"/>
              </a:lnSpc>
            </a:pPr>
            <a:r>
              <a:rPr b="1" spc="120" dirty="0">
                <a:solidFill>
                  <a:schemeClr val="tx1">
                    <a:lumMod val="85000"/>
                    <a:lumOff val="15000"/>
                  </a:schemeClr>
                </a:solidFill>
                <a:latin typeface="Arial" panose="020B0604020202020204" pitchFamily="34" charset="0"/>
                <a:cs typeface="Arial" panose="020B0604020202020204" pitchFamily="34" charset="0"/>
              </a:rPr>
              <a:t>Department of Virginia</a:t>
            </a:r>
            <a:endParaRPr lang="en-US" b="1" spc="12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n-US" b="1" spc="120" dirty="0">
                <a:solidFill>
                  <a:schemeClr val="tx1">
                    <a:lumMod val="85000"/>
                    <a:lumOff val="15000"/>
                  </a:schemeClr>
                </a:solidFill>
                <a:latin typeface="Arial" panose="020B0604020202020204" pitchFamily="34" charset="0"/>
                <a:cs typeface="Arial" panose="020B0604020202020204" pitchFamily="34" charset="0"/>
              </a:rPr>
              <a:t>Agreed-upon Procedures for</a:t>
            </a:r>
          </a:p>
          <a:p>
            <a:pPr>
              <a:lnSpc>
                <a:spcPct val="150000"/>
              </a:lnSpc>
            </a:pPr>
            <a:r>
              <a:rPr lang="en-US" b="1" spc="120" dirty="0">
                <a:solidFill>
                  <a:schemeClr val="tx1">
                    <a:lumMod val="85000"/>
                    <a:lumOff val="15000"/>
                  </a:schemeClr>
                </a:solidFill>
                <a:latin typeface="Arial" panose="020B0604020202020204" pitchFamily="34" charset="0"/>
                <a:cs typeface="Arial" panose="020B0604020202020204" pitchFamily="34" charset="0"/>
              </a:rPr>
              <a:t>Independent CPA Reports</a:t>
            </a:r>
            <a:r>
              <a:rPr b="1" spc="12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466" name="FOR"/>
          <p:cNvSpPr txBox="1"/>
          <p:nvPr/>
        </p:nvSpPr>
        <p:spPr>
          <a:xfrm>
            <a:off x="6059901" y="3817524"/>
            <a:ext cx="72197" cy="241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1100">
                <a:latin typeface="Graphik Semibold"/>
                <a:ea typeface="Graphik Semibold"/>
                <a:cs typeface="Graphik Semibold"/>
                <a:sym typeface="Graphik Semibold"/>
              </a:defRPr>
            </a:lvl1pPr>
          </a:lstStyle>
          <a:p>
            <a:endParaRPr dirty="0"/>
          </a:p>
        </p:txBody>
      </p:sp>
      <p:pic>
        <p:nvPicPr>
          <p:cNvPr id="468" name="Picture 8" descr="Picture 8"/>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2" name="Slide Number Placeholder 1">
            <a:extLst>
              <a:ext uri="{FF2B5EF4-FFF2-40B4-BE49-F238E27FC236}">
                <a16:creationId xmlns:a16="http://schemas.microsoft.com/office/drawing/2014/main" id="{145DFA37-EA1E-41E8-880F-D76858BDCC36}"/>
              </a:ext>
            </a:extLst>
          </p:cNvPr>
          <p:cNvSpPr>
            <a:spLocks noGrp="1"/>
          </p:cNvSpPr>
          <p:nvPr>
            <p:ph type="sldNum" sz="quarter" idx="2"/>
          </p:nvPr>
        </p:nvSpPr>
        <p:spPr>
          <a:xfrm>
            <a:off x="11826688" y="6484524"/>
            <a:ext cx="231141" cy="231141"/>
          </a:xfrm>
        </p:spPr>
        <p:txBody>
          <a:bodyPr/>
          <a:lstStyle/>
          <a:p>
            <a:fld id="{86CB4B4D-7CA3-9044-876B-883B54F8677D}" type="slidenum">
              <a:rPr lang="en-US" smtClean="0"/>
              <a:t>19</a:t>
            </a:fld>
            <a:endParaRPr lang="en-US"/>
          </a:p>
        </p:txBody>
      </p:sp>
      <p:sp>
        <p:nvSpPr>
          <p:cNvPr id="8" name="Title 6">
            <a:extLst>
              <a:ext uri="{FF2B5EF4-FFF2-40B4-BE49-F238E27FC236}">
                <a16:creationId xmlns:a16="http://schemas.microsoft.com/office/drawing/2014/main" id="{B4CA1387-3CA0-4EB6-83DF-93781C676FFB}"/>
              </a:ext>
            </a:extLst>
          </p:cNvPr>
          <p:cNvSpPr txBox="1"/>
          <p:nvPr/>
        </p:nvSpPr>
        <p:spPr>
          <a:xfrm>
            <a:off x="1943900" y="93994"/>
            <a:ext cx="9236765" cy="584776"/>
          </a:xfrm>
          <a:prstGeom prst="rect">
            <a:avLst/>
          </a:prstGeom>
          <a:ln>
            <a:solidFill>
              <a:srgbClr val="BCDA7E"/>
            </a:solidFill>
          </a:ln>
        </p:spPr>
        <p:txBody>
          <a:bodyPr lIns="45719" rIns="45719" anchor="ctr">
            <a:normAutofit/>
          </a:bodyPr>
          <a:lstStyle/>
          <a:p>
            <a: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pPr>
            <a:r>
              <a:rPr lang="en-US" spc="120" dirty="0">
                <a:solidFill>
                  <a:schemeClr val="tx1">
                    <a:lumMod val="85000"/>
                    <a:lumOff val="15000"/>
                  </a:schemeClr>
                </a:solidFill>
              </a:rPr>
              <a:t>Accounting Practices</a:t>
            </a:r>
            <a:endParaRPr spc="120"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347A6D-D7C1-473E-B895-4FD93C9DE2D9}"/>
              </a:ext>
            </a:extLst>
          </p:cNvPr>
          <p:cNvSpPr txBox="1"/>
          <p:nvPr/>
        </p:nvSpPr>
        <p:spPr>
          <a:xfrm>
            <a:off x="9417820" y="6611779"/>
            <a:ext cx="3063242" cy="246221"/>
          </a:xfrm>
          <a:prstGeom prst="rect">
            <a:avLst/>
          </a:prstGeom>
          <a:noFill/>
        </p:spPr>
        <p:txBody>
          <a:bodyPr wrap="square" rtlCol="0">
            <a:spAutoFit/>
          </a:bodyPr>
          <a:lstStyle/>
          <a:p>
            <a:pPr algn="ctr" defTabSz="914400">
              <a:defRPr/>
            </a:pPr>
            <a:r>
              <a:rPr lang="en-US" sz="1000" b="1" spc="110" dirty="0">
                <a:solidFill>
                  <a:schemeClr val="accent2">
                    <a:lumMod val="50000"/>
                  </a:schemeClr>
                </a:solidFill>
                <a:latin typeface="Arial" panose="020B0604020202020204" pitchFamily="34" charset="0"/>
                <a:cs typeface="Arial" panose="020B0604020202020204" pitchFamily="34" charset="0"/>
              </a:rPr>
              <a:t>Department of Virginia 2022</a:t>
            </a:r>
          </a:p>
        </p:txBody>
      </p:sp>
      <p:sp>
        <p:nvSpPr>
          <p:cNvPr id="3" name="Title 2">
            <a:extLst>
              <a:ext uri="{FF2B5EF4-FFF2-40B4-BE49-F238E27FC236}">
                <a16:creationId xmlns:a16="http://schemas.microsoft.com/office/drawing/2014/main" id="{42F3691C-2D68-4011-8474-44BFD410D6AE}"/>
              </a:ext>
            </a:extLst>
          </p:cNvPr>
          <p:cNvSpPr>
            <a:spLocks noGrp="1"/>
          </p:cNvSpPr>
          <p:nvPr>
            <p:ph type="title"/>
          </p:nvPr>
        </p:nvSpPr>
        <p:spPr>
          <a:xfrm>
            <a:off x="989595" y="2874404"/>
            <a:ext cx="10866781" cy="1752599"/>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en-US" sz="8000" b="1" dirty="0">
                <a:solidFill>
                  <a:schemeClr val="tx1">
                    <a:lumMod val="75000"/>
                    <a:lumOff val="25000"/>
                  </a:schemeClr>
                </a:solidFill>
                <a:effectLst>
                  <a:outerShdw blurRad="38100" dist="38100" dir="2700000" algn="tl">
                    <a:srgbClr val="000000">
                      <a:alpha val="43137"/>
                    </a:srgbClr>
                  </a:outerShdw>
                </a:effectLst>
                <a:latin typeface="Arial Nova" panose="020B0504020202020204" pitchFamily="34" charset="0"/>
              </a:rPr>
              <a:t>Chapter Financial Management</a:t>
            </a:r>
            <a:endParaRPr lang="en-US" sz="6600" b="1" spc="150" dirty="0">
              <a:ln/>
              <a:solidFill>
                <a:schemeClr val="tx1">
                  <a:lumMod val="75000"/>
                  <a:lumOff val="25000"/>
                </a:schemeClr>
              </a:solidFill>
              <a:effectLst>
                <a:outerShdw blurRad="38100" dist="38100" dir="2700000" algn="tl">
                  <a:srgbClr val="000000">
                    <a:alpha val="43137"/>
                  </a:srgbClr>
                </a:outerShdw>
              </a:effectLst>
              <a:latin typeface="Arial Nova" panose="020B0504020202020204" pitchFamily="34" charset="0"/>
            </a:endParaRPr>
          </a:p>
        </p:txBody>
      </p:sp>
      <p:pic>
        <p:nvPicPr>
          <p:cNvPr id="5" name="Picture 4">
            <a:extLst>
              <a:ext uri="{FF2B5EF4-FFF2-40B4-BE49-F238E27FC236}">
                <a16:creationId xmlns:a16="http://schemas.microsoft.com/office/drawing/2014/main" id="{42065047-F939-4186-99B9-5744588B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5092" y="116676"/>
            <a:ext cx="5802856" cy="1651099"/>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2" name="Slide Number Placeholder 1">
            <a:extLst>
              <a:ext uri="{FF2B5EF4-FFF2-40B4-BE49-F238E27FC236}">
                <a16:creationId xmlns:a16="http://schemas.microsoft.com/office/drawing/2014/main" id="{368FC6F1-5AB9-4E3C-9B14-BEBF24D9C2B6}"/>
              </a:ext>
            </a:extLst>
          </p:cNvPr>
          <p:cNvSpPr>
            <a:spLocks noGrp="1"/>
          </p:cNvSpPr>
          <p:nvPr>
            <p:ph type="sldNum" sz="quarter" idx="2"/>
          </p:nvPr>
        </p:nvSpPr>
        <p:spPr/>
        <p:txBody>
          <a:bodyPr/>
          <a:lstStyle/>
          <a:p>
            <a:fld id="{86CB4B4D-7CA3-9044-876B-883B54F8677D}" type="slidenum">
              <a:rPr lang="en-US" smtClean="0"/>
              <a:t>2</a:t>
            </a:fld>
            <a:endParaRPr lang="en-US"/>
          </a:p>
        </p:txBody>
      </p:sp>
    </p:spTree>
    <p:extLst>
      <p:ext uri="{BB962C8B-B14F-4D97-AF65-F5344CB8AC3E}">
        <p14:creationId xmlns:p14="http://schemas.microsoft.com/office/powerpoint/2010/main" val="13608919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Ensure your Monthly Recap (file) folder of working documents provides:"/>
          <p:cNvSpPr/>
          <p:nvPr/>
        </p:nvSpPr>
        <p:spPr>
          <a:xfrm>
            <a:off x="1997647" y="765605"/>
            <a:ext cx="8504918" cy="1173991"/>
          </a:xfrm>
          <a:prstGeom prst="rect">
            <a:avLst/>
          </a:prstGeom>
          <a:gradFill>
            <a:gsLst>
              <a:gs pos="0">
                <a:srgbClr val="FFE0B7"/>
              </a:gs>
              <a:gs pos="100000">
                <a:srgbClr val="FFF6EC"/>
              </a:gs>
            </a:gsLst>
            <a:lin ang="16200000"/>
          </a:gradFill>
          <a:ln w="12700">
            <a:solidFill>
              <a:srgbClr val="0076B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defTabSz="321468">
              <a:spcBef>
                <a:spcPts val="300"/>
              </a:spcBef>
              <a:defRPr sz="2800" b="1">
                <a:solidFill>
                  <a:srgbClr val="211E1E"/>
                </a:solidFill>
                <a:uFill>
                  <a:solidFill>
                    <a:srgbClr val="211E1E"/>
                  </a:solidFill>
                </a:uFill>
                <a:latin typeface="Arial"/>
                <a:ea typeface="Arial"/>
                <a:cs typeface="Arial"/>
                <a:sym typeface="Arial"/>
              </a:defRPr>
            </a:lvl1pPr>
          </a:lstStyle>
          <a:p>
            <a:r>
              <a:rPr spc="100" dirty="0">
                <a:solidFill>
                  <a:schemeClr val="tx1">
                    <a:lumMod val="85000"/>
                    <a:lumOff val="15000"/>
                  </a:schemeClr>
                </a:solidFill>
              </a:rPr>
              <a:t>Ensure </a:t>
            </a:r>
            <a:r>
              <a:rPr lang="en-US" spc="100" dirty="0">
                <a:solidFill>
                  <a:schemeClr val="tx1">
                    <a:lumMod val="85000"/>
                    <a:lumOff val="15000"/>
                  </a:schemeClr>
                </a:solidFill>
              </a:rPr>
              <a:t>the</a:t>
            </a:r>
            <a:r>
              <a:rPr spc="100" dirty="0">
                <a:solidFill>
                  <a:schemeClr val="tx1">
                    <a:lumMod val="85000"/>
                    <a:lumOff val="15000"/>
                  </a:schemeClr>
                </a:solidFill>
              </a:rPr>
              <a:t> Monthly Recap (file) folder of working documents provides:</a:t>
            </a:r>
          </a:p>
        </p:txBody>
      </p:sp>
      <p:sp>
        <p:nvSpPr>
          <p:cNvPr id="472" name="General membership meeting minutes"/>
          <p:cNvSpPr/>
          <p:nvPr/>
        </p:nvSpPr>
        <p:spPr>
          <a:xfrm>
            <a:off x="1973879" y="2848881"/>
            <a:ext cx="8503119" cy="663498"/>
          </a:xfrm>
          <a:prstGeom prst="roundRect">
            <a:avLst>
              <a:gd name="adj" fmla="val 20188"/>
            </a:avLst>
          </a:prstGeom>
          <a:solidFill>
            <a:schemeClr val="accent1">
              <a:satOff val="-9129"/>
              <a:lumOff val="27254"/>
            </a:schemeClr>
          </a:solidFill>
          <a:ln w="12700">
            <a:solidFill>
              <a:srgbClr val="0076B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marL="320039" indent="-320039" defTabSz="321468">
              <a:spcBef>
                <a:spcPts val="300"/>
              </a:spcBef>
              <a:buSzPct val="100000"/>
              <a:buFont typeface="Symbol"/>
              <a:buChar char="·"/>
              <a:defRPr sz="2800" b="1">
                <a:solidFill>
                  <a:srgbClr val="211E1E"/>
                </a:solidFill>
                <a:uFill>
                  <a:solidFill>
                    <a:srgbClr val="211E1E"/>
                  </a:solidFill>
                </a:uFill>
                <a:latin typeface="Arial"/>
                <a:ea typeface="Arial"/>
                <a:cs typeface="Arial"/>
                <a:sym typeface="Arial"/>
              </a:defRPr>
            </a:lvl1pPr>
          </a:lstStyle>
          <a:p>
            <a:pPr>
              <a:buClr>
                <a:schemeClr val="accent3">
                  <a:lumMod val="50000"/>
                </a:schemeClr>
              </a:buClr>
              <a:buSzPct val="95000"/>
              <a:buFont typeface="Wingdings" panose="05000000000000000000" pitchFamily="2" charset="2"/>
              <a:buChar char="Ø"/>
            </a:pPr>
            <a:r>
              <a:rPr spc="100" dirty="0">
                <a:solidFill>
                  <a:schemeClr val="tx1">
                    <a:lumMod val="85000"/>
                    <a:lumOff val="15000"/>
                  </a:schemeClr>
                </a:solidFill>
              </a:rPr>
              <a:t>General membership meeting minutes</a:t>
            </a:r>
          </a:p>
        </p:txBody>
      </p:sp>
      <p:sp>
        <p:nvSpPr>
          <p:cNvPr id="473" name="CEC meeting minutes"/>
          <p:cNvSpPr/>
          <p:nvPr/>
        </p:nvSpPr>
        <p:spPr>
          <a:xfrm>
            <a:off x="1945698" y="2026431"/>
            <a:ext cx="8503119" cy="737835"/>
          </a:xfrm>
          <a:prstGeom prst="roundRect">
            <a:avLst>
              <a:gd name="adj" fmla="val 16134"/>
            </a:avLst>
          </a:prstGeom>
          <a:solidFill>
            <a:srgbClr val="FFFFFF"/>
          </a:solidFill>
          <a:ln w="12700">
            <a:solidFill>
              <a:srgbClr val="0076B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marL="457200" indent="-457200" defTabSz="321468">
              <a:spcBef>
                <a:spcPts val="300"/>
              </a:spcBef>
              <a:buClr>
                <a:schemeClr val="accent3">
                  <a:lumMod val="50000"/>
                </a:schemeClr>
              </a:buClr>
              <a:buSzPct val="95000"/>
              <a:buFont typeface="Wingdings" panose="05000000000000000000" pitchFamily="2" charset="2"/>
              <a:buChar char="Ø"/>
              <a:defRPr sz="2800" b="1">
                <a:solidFill>
                  <a:srgbClr val="211E1E"/>
                </a:solidFill>
                <a:uFill>
                  <a:solidFill>
                    <a:srgbClr val="211E1E"/>
                  </a:solidFill>
                </a:uFill>
                <a:latin typeface="Arial"/>
                <a:ea typeface="Arial"/>
                <a:cs typeface="Arial"/>
                <a:sym typeface="Arial"/>
              </a:defRPr>
            </a:pPr>
            <a:r>
              <a:rPr spc="100" dirty="0">
                <a:solidFill>
                  <a:schemeClr val="tx1">
                    <a:lumMod val="85000"/>
                    <a:lumOff val="15000"/>
                  </a:schemeClr>
                </a:solidFill>
              </a:rPr>
              <a:t>CEC meeting minutes </a:t>
            </a:r>
          </a:p>
        </p:txBody>
      </p:sp>
      <p:pic>
        <p:nvPicPr>
          <p:cNvPr id="474" name="Image" descr="Image"/>
          <p:cNvPicPr>
            <a:picLocks noChangeAspect="1"/>
          </p:cNvPicPr>
          <p:nvPr/>
        </p:nvPicPr>
        <p:blipFill>
          <a:blip r:embed="rId2"/>
          <a:srcRect/>
          <a:stretch>
            <a:fillRect/>
          </a:stretch>
        </p:blipFill>
        <p:spPr>
          <a:xfrm>
            <a:off x="8738221" y="2044500"/>
            <a:ext cx="1011953" cy="635001"/>
          </a:xfrm>
          <a:prstGeom prst="rect">
            <a:avLst/>
          </a:prstGeom>
          <a:ln w="12700">
            <a:miter lim="400000"/>
          </a:ln>
        </p:spPr>
      </p:pic>
      <p:sp>
        <p:nvSpPr>
          <p:cNvPr id="475" name="A financial report (i.e. summary of checking and savings bank accounts)"/>
          <p:cNvSpPr/>
          <p:nvPr/>
        </p:nvSpPr>
        <p:spPr>
          <a:xfrm>
            <a:off x="1971301" y="4419444"/>
            <a:ext cx="8477516" cy="938714"/>
          </a:xfrm>
          <a:prstGeom prst="roundRect">
            <a:avLst>
              <a:gd name="adj" fmla="val 14269"/>
            </a:avLst>
          </a:prstGeom>
          <a:solidFill>
            <a:schemeClr val="accent1">
              <a:satOff val="-9129"/>
              <a:lumOff val="27254"/>
            </a:schemeClr>
          </a:solidFill>
          <a:ln w="12700">
            <a:solidFill>
              <a:srgbClr val="0076B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marL="320039" indent="-320039" defTabSz="321468">
              <a:spcBef>
                <a:spcPts val="300"/>
              </a:spcBef>
              <a:buSzPct val="100000"/>
              <a:buFont typeface="Symbol"/>
              <a:buChar char="·"/>
              <a:defRPr sz="2800" b="1">
                <a:solidFill>
                  <a:srgbClr val="211E1E"/>
                </a:solidFill>
                <a:uFill>
                  <a:solidFill>
                    <a:srgbClr val="211E1E"/>
                  </a:solidFill>
                </a:uFill>
                <a:latin typeface="Arial"/>
                <a:ea typeface="Arial"/>
                <a:cs typeface="Arial"/>
                <a:sym typeface="Arial"/>
              </a:defRPr>
            </a:lvl1pPr>
          </a:lstStyle>
          <a:p>
            <a:pPr>
              <a:buClr>
                <a:schemeClr val="accent3">
                  <a:lumMod val="50000"/>
                </a:schemeClr>
              </a:buClr>
              <a:buSzPct val="95000"/>
              <a:buFont typeface="Wingdings" panose="05000000000000000000" pitchFamily="2" charset="2"/>
              <a:buChar char="Ø"/>
            </a:pPr>
            <a:r>
              <a:rPr spc="100" dirty="0">
                <a:solidFill>
                  <a:schemeClr val="tx1">
                    <a:lumMod val="85000"/>
                    <a:lumOff val="15000"/>
                  </a:schemeClr>
                </a:solidFill>
              </a:rPr>
              <a:t>A financial report </a:t>
            </a:r>
            <a:r>
              <a:rPr sz="2400" spc="100" dirty="0">
                <a:solidFill>
                  <a:schemeClr val="tx1">
                    <a:lumMod val="85000"/>
                    <a:lumOff val="15000"/>
                  </a:schemeClr>
                </a:solidFill>
              </a:rPr>
              <a:t>(summary of checking and savings accounts)</a:t>
            </a:r>
            <a:endParaRPr spc="100" dirty="0">
              <a:solidFill>
                <a:schemeClr val="tx1">
                  <a:lumMod val="85000"/>
                  <a:lumOff val="15000"/>
                </a:schemeClr>
              </a:solidFill>
            </a:endParaRPr>
          </a:p>
        </p:txBody>
      </p:sp>
      <p:sp>
        <p:nvSpPr>
          <p:cNvPr id="476" name="Bank statements"/>
          <p:cNvSpPr/>
          <p:nvPr/>
        </p:nvSpPr>
        <p:spPr>
          <a:xfrm>
            <a:off x="1943900" y="3647927"/>
            <a:ext cx="8504918" cy="663498"/>
          </a:xfrm>
          <a:prstGeom prst="roundRect">
            <a:avLst>
              <a:gd name="adj" fmla="val 20188"/>
            </a:avLst>
          </a:prstGeom>
          <a:solidFill>
            <a:srgbClr val="FFFFFF"/>
          </a:solidFill>
          <a:ln w="12700">
            <a:solidFill>
              <a:srgbClr val="0076B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marL="457200" indent="-457200" defTabSz="321468">
              <a:spcBef>
                <a:spcPts val="300"/>
              </a:spcBef>
              <a:buClr>
                <a:schemeClr val="accent3">
                  <a:lumMod val="50000"/>
                </a:schemeClr>
              </a:buClr>
              <a:buSzPct val="95000"/>
              <a:buFont typeface="Wingdings" panose="05000000000000000000" pitchFamily="2" charset="2"/>
              <a:buChar char="Ø"/>
              <a:defRPr sz="2800" b="1">
                <a:solidFill>
                  <a:srgbClr val="211E1E"/>
                </a:solidFill>
                <a:uFill>
                  <a:solidFill>
                    <a:srgbClr val="211E1E"/>
                  </a:solidFill>
                </a:uFill>
                <a:latin typeface="Arial"/>
                <a:ea typeface="Arial"/>
                <a:cs typeface="Arial"/>
                <a:sym typeface="Arial"/>
              </a:defRPr>
            </a:pPr>
            <a:r>
              <a:rPr spc="100" dirty="0">
                <a:solidFill>
                  <a:schemeClr val="tx1">
                    <a:lumMod val="85000"/>
                    <a:lumOff val="15000"/>
                  </a:schemeClr>
                </a:solidFill>
              </a:rPr>
              <a:t>Bank statement</a:t>
            </a:r>
            <a:r>
              <a:rPr spc="100" dirty="0">
                <a:solidFill>
                  <a:schemeClr val="tx1">
                    <a:lumMod val="85000"/>
                    <a:lumOff val="15000"/>
                  </a:schemeClr>
                </a:solidFill>
                <a:uFill>
                  <a:solidFill>
                    <a:srgbClr val="FF0000"/>
                  </a:solidFill>
                </a:uFill>
              </a:rPr>
              <a:t>s</a:t>
            </a:r>
          </a:p>
        </p:txBody>
      </p:sp>
      <p:sp>
        <p:nvSpPr>
          <p:cNvPr id="477" name="Payment / reimbursement vouchers"/>
          <p:cNvSpPr/>
          <p:nvPr/>
        </p:nvSpPr>
        <p:spPr>
          <a:xfrm>
            <a:off x="2034216" y="6133075"/>
            <a:ext cx="8442781" cy="549042"/>
          </a:xfrm>
          <a:prstGeom prst="roundRect">
            <a:avLst>
              <a:gd name="adj" fmla="val 24396"/>
            </a:avLst>
          </a:prstGeom>
          <a:solidFill>
            <a:schemeClr val="accent1">
              <a:satOff val="-9129"/>
              <a:lumOff val="27254"/>
            </a:schemeClr>
          </a:solidFill>
          <a:ln w="12700">
            <a:solidFill>
              <a:srgbClr val="0076B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marL="457200" indent="-457200" defTabSz="321468">
              <a:spcBef>
                <a:spcPts val="300"/>
              </a:spcBef>
              <a:buClr>
                <a:schemeClr val="accent3">
                  <a:lumMod val="50000"/>
                </a:schemeClr>
              </a:buClr>
              <a:buSzPct val="95000"/>
              <a:buFont typeface="Wingdings" panose="05000000000000000000" pitchFamily="2" charset="2"/>
              <a:buChar char="Ø"/>
              <a:defRPr sz="2800" b="1">
                <a:solidFill>
                  <a:srgbClr val="211E1E"/>
                </a:solidFill>
                <a:uFill>
                  <a:solidFill>
                    <a:srgbClr val="211E1E"/>
                  </a:solidFill>
                </a:uFill>
                <a:latin typeface="Arial"/>
                <a:ea typeface="Arial"/>
                <a:cs typeface="Arial"/>
                <a:sym typeface="Arial"/>
              </a:defRPr>
            </a:pPr>
            <a:r>
              <a:rPr dirty="0"/>
              <a:t>Payment / reimbursement vouchers</a:t>
            </a:r>
            <a:r>
              <a:rPr dirty="0">
                <a:solidFill>
                  <a:srgbClr val="FF0000"/>
                </a:solidFill>
                <a:uFill>
                  <a:solidFill>
                    <a:srgbClr val="FF0000"/>
                  </a:solidFill>
                </a:uFill>
              </a:rPr>
              <a:t> </a:t>
            </a:r>
          </a:p>
        </p:txBody>
      </p:sp>
      <p:sp>
        <p:nvSpPr>
          <p:cNvPr id="478" name="List of itemized income receipts &amp; expenses"/>
          <p:cNvSpPr/>
          <p:nvPr/>
        </p:nvSpPr>
        <p:spPr>
          <a:xfrm>
            <a:off x="1997647" y="5466177"/>
            <a:ext cx="8503119" cy="558879"/>
          </a:xfrm>
          <a:prstGeom prst="roundRect">
            <a:avLst>
              <a:gd name="adj" fmla="val 23967"/>
            </a:avLst>
          </a:prstGeom>
          <a:solidFill>
            <a:srgbClr val="FFFFFF"/>
          </a:solidFill>
          <a:ln w="12700">
            <a:solidFill>
              <a:srgbClr val="0076B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lstStyle>
            <a:lvl1pPr marL="320039" indent="-320039" defTabSz="321468">
              <a:spcBef>
                <a:spcPts val="300"/>
              </a:spcBef>
              <a:buSzPct val="100000"/>
              <a:buFont typeface="Symbol"/>
              <a:buChar char="·"/>
              <a:defRPr sz="2800" b="1">
                <a:uFill>
                  <a:solidFill>
                    <a:srgbClr val="FF0000"/>
                  </a:solidFill>
                </a:uFill>
                <a:latin typeface="Arial"/>
                <a:ea typeface="Arial"/>
                <a:cs typeface="Arial"/>
                <a:sym typeface="Arial"/>
              </a:defRPr>
            </a:lvl1pPr>
          </a:lstStyle>
          <a:p>
            <a:pPr>
              <a:buClr>
                <a:schemeClr val="accent3">
                  <a:lumMod val="50000"/>
                </a:schemeClr>
              </a:buClr>
              <a:buSzPct val="95000"/>
              <a:buFont typeface="Wingdings" panose="05000000000000000000" pitchFamily="2" charset="2"/>
              <a:buChar char="Ø"/>
              <a:defRPr>
                <a:uFill>
                  <a:solidFill>
                    <a:srgbClr val="211E1E"/>
                  </a:solidFill>
                </a:uFill>
              </a:defRPr>
            </a:pPr>
            <a:r>
              <a:rPr spc="100" dirty="0">
                <a:solidFill>
                  <a:schemeClr val="tx1">
                    <a:lumMod val="85000"/>
                    <a:lumOff val="15000"/>
                  </a:schemeClr>
                </a:solidFill>
                <a:uFill>
                  <a:solidFill>
                    <a:srgbClr val="FF0000"/>
                  </a:solidFill>
                </a:uFill>
              </a:rPr>
              <a:t>List of itemized income receipts &amp; expenses</a:t>
            </a:r>
          </a:p>
        </p:txBody>
      </p:sp>
      <p:pic>
        <p:nvPicPr>
          <p:cNvPr id="480" name="Picture 8" descr="Picture 8"/>
          <p:cNvPicPr>
            <a:picLocks noChangeAspect="1"/>
          </p:cNvPicPr>
          <p:nvPr/>
        </p:nvPicPr>
        <p:blipFill>
          <a:blip r:embed="rId3"/>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481" name="Title 6"/>
          <p:cNvSpPr txBox="1"/>
          <p:nvPr/>
        </p:nvSpPr>
        <p:spPr>
          <a:xfrm>
            <a:off x="1943900" y="93994"/>
            <a:ext cx="9236765" cy="584776"/>
          </a:xfrm>
          <a:prstGeom prst="rect">
            <a:avLst/>
          </a:prstGeom>
          <a:ln>
            <a:solidFill>
              <a:srgbClr val="BCDA7E"/>
            </a:solidFill>
          </a:ln>
        </p:spPr>
        <p:txBody>
          <a:bodyPr lIns="45719" rIns="45719" anchor="ctr">
            <a:normAutofit/>
          </a:bodyPr>
          <a:lstStyle/>
          <a:p>
            <a: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pPr>
            <a:r>
              <a:rPr lang="en-US" dirty="0"/>
              <a:t>Treasurer Shall</a:t>
            </a:r>
            <a:endParaRPr dirty="0"/>
          </a:p>
        </p:txBody>
      </p:sp>
      <p:sp>
        <p:nvSpPr>
          <p:cNvPr id="2" name="Slide Number Placeholder 1">
            <a:extLst>
              <a:ext uri="{FF2B5EF4-FFF2-40B4-BE49-F238E27FC236}">
                <a16:creationId xmlns:a16="http://schemas.microsoft.com/office/drawing/2014/main" id="{D3A81963-CD51-47AC-A4F6-6A7FB13264E0}"/>
              </a:ext>
            </a:extLst>
          </p:cNvPr>
          <p:cNvSpPr>
            <a:spLocks noGrp="1"/>
          </p:cNvSpPr>
          <p:nvPr>
            <p:ph type="sldNum" sz="quarter" idx="2"/>
          </p:nvPr>
        </p:nvSpPr>
        <p:spPr>
          <a:xfrm>
            <a:off x="11847236" y="6478167"/>
            <a:ext cx="231141" cy="231141"/>
          </a:xfrm>
        </p:spPr>
        <p:txBody>
          <a:bodyPr/>
          <a:lstStyle/>
          <a:p>
            <a:fld id="{86CB4B4D-7CA3-9044-876B-883B54F8677D}" type="slidenum">
              <a:rPr lang="en-US" smtClean="0"/>
              <a:t>20</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1000" fill="hold"/>
                                        <p:tgtEl>
                                          <p:spTgt spid="472"/>
                                        </p:tgtEl>
                                        <p:attrNameLst>
                                          <p:attrName>ppt_x</p:attrName>
                                        </p:attrNameLst>
                                      </p:cBhvr>
                                      <p:tavLst>
                                        <p:tav tm="0">
                                          <p:val>
                                            <p:strVal val="0-#ppt_w/2"/>
                                          </p:val>
                                        </p:tav>
                                        <p:tav tm="100000">
                                          <p:val>
                                            <p:strVal val="#ppt_x"/>
                                          </p:val>
                                        </p:tav>
                                      </p:tavLst>
                                    </p:anim>
                                    <p:anim calcmode="lin" valueType="num">
                                      <p:cBhvr>
                                        <p:cTn id="8" dur="1000" fill="hold"/>
                                        <p:tgtEl>
                                          <p:spTgt spid="47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476"/>
                                        </p:tgtEl>
                                        <p:attrNameLst>
                                          <p:attrName>style.visibility</p:attrName>
                                        </p:attrNameLst>
                                      </p:cBhvr>
                                      <p:to>
                                        <p:strVal val="visible"/>
                                      </p:to>
                                    </p:set>
                                    <p:anim calcmode="lin" valueType="num">
                                      <p:cBhvr>
                                        <p:cTn id="13" dur="1000" fill="hold"/>
                                        <p:tgtEl>
                                          <p:spTgt spid="476"/>
                                        </p:tgtEl>
                                        <p:attrNameLst>
                                          <p:attrName>ppt_x</p:attrName>
                                        </p:attrNameLst>
                                      </p:cBhvr>
                                      <p:tavLst>
                                        <p:tav tm="0">
                                          <p:val>
                                            <p:strVal val="0-#ppt_w/2"/>
                                          </p:val>
                                        </p:tav>
                                        <p:tav tm="100000">
                                          <p:val>
                                            <p:strVal val="#ppt_x"/>
                                          </p:val>
                                        </p:tav>
                                      </p:tavLst>
                                    </p:anim>
                                    <p:anim calcmode="lin" valueType="num">
                                      <p:cBhvr>
                                        <p:cTn id="14" dur="1000" fill="hold"/>
                                        <p:tgtEl>
                                          <p:spTgt spid="47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475"/>
                                        </p:tgtEl>
                                        <p:attrNameLst>
                                          <p:attrName>style.visibility</p:attrName>
                                        </p:attrNameLst>
                                      </p:cBhvr>
                                      <p:to>
                                        <p:strVal val="visible"/>
                                      </p:to>
                                    </p:set>
                                    <p:anim calcmode="lin" valueType="num">
                                      <p:cBhvr>
                                        <p:cTn id="19" dur="1000" fill="hold"/>
                                        <p:tgtEl>
                                          <p:spTgt spid="475"/>
                                        </p:tgtEl>
                                        <p:attrNameLst>
                                          <p:attrName>ppt_x</p:attrName>
                                        </p:attrNameLst>
                                      </p:cBhvr>
                                      <p:tavLst>
                                        <p:tav tm="0">
                                          <p:val>
                                            <p:strVal val="0-#ppt_w/2"/>
                                          </p:val>
                                        </p:tav>
                                        <p:tav tm="100000">
                                          <p:val>
                                            <p:strVal val="#ppt_x"/>
                                          </p:val>
                                        </p:tav>
                                      </p:tavLst>
                                    </p:anim>
                                    <p:anim calcmode="lin" valueType="num">
                                      <p:cBhvr>
                                        <p:cTn id="20" dur="1000" fill="hold"/>
                                        <p:tgtEl>
                                          <p:spTgt spid="47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iterate>
                                    <p:tmAbs val="0"/>
                                  </p:iterate>
                                  <p:childTnLst>
                                    <p:set>
                                      <p:cBhvr>
                                        <p:cTn id="24" fill="hold"/>
                                        <p:tgtEl>
                                          <p:spTgt spid="478"/>
                                        </p:tgtEl>
                                        <p:attrNameLst>
                                          <p:attrName>style.visibility</p:attrName>
                                        </p:attrNameLst>
                                      </p:cBhvr>
                                      <p:to>
                                        <p:strVal val="visible"/>
                                      </p:to>
                                    </p:set>
                                    <p:anim calcmode="lin" valueType="num">
                                      <p:cBhvr>
                                        <p:cTn id="25" dur="1000" fill="hold"/>
                                        <p:tgtEl>
                                          <p:spTgt spid="478"/>
                                        </p:tgtEl>
                                        <p:attrNameLst>
                                          <p:attrName>ppt_x</p:attrName>
                                        </p:attrNameLst>
                                      </p:cBhvr>
                                      <p:tavLst>
                                        <p:tav tm="0">
                                          <p:val>
                                            <p:strVal val="0-#ppt_w/2"/>
                                          </p:val>
                                        </p:tav>
                                        <p:tav tm="100000">
                                          <p:val>
                                            <p:strVal val="#ppt_x"/>
                                          </p:val>
                                        </p:tav>
                                      </p:tavLst>
                                    </p:anim>
                                    <p:anim calcmode="lin" valueType="num">
                                      <p:cBhvr>
                                        <p:cTn id="26" dur="1000" fill="hold"/>
                                        <p:tgtEl>
                                          <p:spTgt spid="47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iterate>
                                    <p:tmAbs val="0"/>
                                  </p:iterate>
                                  <p:childTnLst>
                                    <p:set>
                                      <p:cBhvr>
                                        <p:cTn id="30" fill="hold"/>
                                        <p:tgtEl>
                                          <p:spTgt spid="477"/>
                                        </p:tgtEl>
                                        <p:attrNameLst>
                                          <p:attrName>style.visibility</p:attrName>
                                        </p:attrNameLst>
                                      </p:cBhvr>
                                      <p:to>
                                        <p:strVal val="visible"/>
                                      </p:to>
                                    </p:set>
                                    <p:anim calcmode="lin" valueType="num">
                                      <p:cBhvr>
                                        <p:cTn id="31" dur="1000" fill="hold"/>
                                        <p:tgtEl>
                                          <p:spTgt spid="477"/>
                                        </p:tgtEl>
                                        <p:attrNameLst>
                                          <p:attrName>ppt_x</p:attrName>
                                        </p:attrNameLst>
                                      </p:cBhvr>
                                      <p:tavLst>
                                        <p:tav tm="0">
                                          <p:val>
                                            <p:strVal val="0-#ppt_w/2"/>
                                          </p:val>
                                        </p:tav>
                                        <p:tav tm="100000">
                                          <p:val>
                                            <p:strVal val="#ppt_x"/>
                                          </p:val>
                                        </p:tav>
                                      </p:tavLst>
                                    </p:anim>
                                    <p:anim calcmode="lin" valueType="num">
                                      <p:cBhvr>
                                        <p:cTn id="32" dur="1000" fill="hold"/>
                                        <p:tgtEl>
                                          <p:spTgt spid="4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1" animBg="1" advAuto="0"/>
      <p:bldP spid="475" grpId="3" animBg="1" advAuto="0"/>
      <p:bldP spid="476" grpId="2" animBg="1" advAuto="0"/>
      <p:bldP spid="477" grpId="5" animBg="1" advAuto="0"/>
      <p:bldP spid="478" grpId="4"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Ensure each member of the Audit Committee:"/>
          <p:cNvSpPr/>
          <p:nvPr/>
        </p:nvSpPr>
        <p:spPr>
          <a:xfrm>
            <a:off x="2165771" y="731153"/>
            <a:ext cx="8991587" cy="892970"/>
          </a:xfrm>
          <a:prstGeom prst="rect">
            <a:avLst/>
          </a:prstGeom>
          <a:solidFill>
            <a:schemeClr val="accent2">
              <a:lumMod val="50000"/>
            </a:schemeClr>
          </a:solidFill>
          <a:ln w="15875" cap="rnd">
            <a:solidFill>
              <a:srgbClr val="257860"/>
            </a:solidFill>
          </a:ln>
          <a:effectLst>
            <a:reflection stA="26000"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defRPr sz="2600" b="1">
                <a:solidFill>
                  <a:srgbClr val="FFFFFF"/>
                </a:solidFill>
                <a:latin typeface="Arial"/>
                <a:ea typeface="Arial"/>
                <a:cs typeface="Arial"/>
                <a:sym typeface="Arial"/>
              </a:defRPr>
            </a:lvl1pPr>
          </a:lstStyle>
          <a:p>
            <a:pPr algn="ctr"/>
            <a:r>
              <a:rPr spc="100" dirty="0"/>
              <a:t>Ensure each member of the Audit Committee:</a:t>
            </a:r>
          </a:p>
        </p:txBody>
      </p:sp>
      <p:sp>
        <p:nvSpPr>
          <p:cNvPr id="485" name="HAS initialed and dated a cover sheet (evidence that the monthly supporting working papers contained executive meeting minutes, general memberships meeting minutes, the financial report, bank statements, and vouchers)."/>
          <p:cNvSpPr/>
          <p:nvPr/>
        </p:nvSpPr>
        <p:spPr>
          <a:xfrm>
            <a:off x="2073360" y="4010088"/>
            <a:ext cx="9083998" cy="2433339"/>
          </a:xfrm>
          <a:prstGeom prst="roundRect">
            <a:avLst>
              <a:gd name="adj" fmla="val 5505"/>
            </a:avLst>
          </a:prstGeom>
          <a:solidFill>
            <a:srgbClr val="FFFFFF"/>
          </a:solidFill>
          <a:ln w="12700">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marL="240631" indent="-240631" defTabSz="321468">
              <a:spcBef>
                <a:spcPts val="300"/>
              </a:spcBef>
              <a:buSzPct val="60000"/>
              <a:buBlip>
                <a:blip r:embed="rId2"/>
              </a:buBlip>
              <a:defRPr sz="2400" b="1">
                <a:solidFill>
                  <a:srgbClr val="211E1E"/>
                </a:solidFill>
                <a:uFill>
                  <a:solidFill>
                    <a:srgbClr val="211E1E"/>
                  </a:solidFill>
                </a:uFill>
                <a:latin typeface="Arial"/>
                <a:ea typeface="Arial"/>
                <a:cs typeface="Arial"/>
                <a:sym typeface="Arial"/>
              </a:defRPr>
            </a:lvl1pPr>
          </a:lstStyle>
          <a:p>
            <a:r>
              <a:rPr b="0" u="sng" spc="100" dirty="0"/>
              <a:t>HAS </a:t>
            </a:r>
            <a:r>
              <a:rPr b="0" spc="100" dirty="0"/>
              <a:t>initialed and dated a cover sheet (evidence that the monthly supporting working papers contained executive meeting minutes, general memberships meeting minutes, the financial report, bank statements, and vouchers). </a:t>
            </a:r>
          </a:p>
        </p:txBody>
      </p:sp>
      <p:pic>
        <p:nvPicPr>
          <p:cNvPr id="491" name="Picture 8" descr="Picture 8"/>
          <p:cNvPicPr>
            <a:picLocks noChangeAspect="1"/>
          </p:cNvPicPr>
          <p:nvPr/>
        </p:nvPicPr>
        <p:blipFill>
          <a:blip r:embed="rId3"/>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492" name="Title 6"/>
          <p:cNvSpPr txBox="1"/>
          <p:nvPr/>
        </p:nvSpPr>
        <p:spPr>
          <a:xfrm>
            <a:off x="1937301" y="69778"/>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lvl1pPr>
          </a:lstStyle>
          <a:p>
            <a:r>
              <a:rPr dirty="0"/>
              <a:t>Audit Committees</a:t>
            </a:r>
          </a:p>
        </p:txBody>
      </p:sp>
      <p:sp>
        <p:nvSpPr>
          <p:cNvPr id="2" name="Slide Number Placeholder 1">
            <a:extLst>
              <a:ext uri="{FF2B5EF4-FFF2-40B4-BE49-F238E27FC236}">
                <a16:creationId xmlns:a16="http://schemas.microsoft.com/office/drawing/2014/main" id="{6F1EF379-C6AF-4CA3-9D9D-F9EC2AEEF2AB}"/>
              </a:ext>
            </a:extLst>
          </p:cNvPr>
          <p:cNvSpPr>
            <a:spLocks noGrp="1"/>
          </p:cNvSpPr>
          <p:nvPr>
            <p:ph type="sldNum" sz="quarter" idx="2"/>
          </p:nvPr>
        </p:nvSpPr>
        <p:spPr>
          <a:xfrm>
            <a:off x="11826687" y="6443427"/>
            <a:ext cx="231141" cy="231141"/>
          </a:xfrm>
        </p:spPr>
        <p:txBody>
          <a:bodyPr/>
          <a:lstStyle/>
          <a:p>
            <a:fld id="{86CB4B4D-7CA3-9044-876B-883B54F8677D}" type="slidenum">
              <a:rPr lang="en-US" smtClean="0"/>
              <a:t>21</a:t>
            </a:fld>
            <a:endParaRPr lang="en-US"/>
          </a:p>
        </p:txBody>
      </p:sp>
      <p:sp>
        <p:nvSpPr>
          <p:cNvPr id="4" name="TextBox 3">
            <a:extLst>
              <a:ext uri="{FF2B5EF4-FFF2-40B4-BE49-F238E27FC236}">
                <a16:creationId xmlns:a16="http://schemas.microsoft.com/office/drawing/2014/main" id="{F49926D4-73EF-49F5-A1AF-A975BDED9FAB}"/>
              </a:ext>
            </a:extLst>
          </p:cNvPr>
          <p:cNvSpPr txBox="1"/>
          <p:nvPr/>
        </p:nvSpPr>
        <p:spPr>
          <a:xfrm>
            <a:off x="2165771" y="1796911"/>
            <a:ext cx="8280971"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orbel"/>
                <a:ea typeface="Corbel"/>
                <a:cs typeface="Corbel"/>
                <a:sym typeface="Corbel"/>
              </a:rPr>
              <a:t> </a:t>
            </a:r>
            <a:r>
              <a:rPr kumimoji="0" lang="en-US" sz="2400" b="0"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Is </a:t>
            </a:r>
            <a:r>
              <a:rPr kumimoji="0" lang="en-US" sz="2400" b="0" i="0" u="sng"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NOT</a:t>
            </a:r>
            <a:r>
              <a:rPr kumimoji="0" lang="en-US" sz="2400" b="0"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 a line Officer IAW DAV National C&amp;B:</a:t>
            </a:r>
          </a:p>
          <a:p>
            <a:pPr marL="342900" lvl="3" indent="-342900">
              <a:buClr>
                <a:schemeClr val="accent3">
                  <a:lumMod val="50000"/>
                </a:schemeClr>
              </a:buClr>
              <a:buSzPct val="95000"/>
              <a:buFont typeface="Wingdings" panose="05000000000000000000" pitchFamily="2" charset="2"/>
              <a:buChar char="Ø"/>
            </a:pPr>
            <a:r>
              <a:rPr lang="en-US" sz="2400" spc="100" dirty="0">
                <a:solidFill>
                  <a:schemeClr val="tx1">
                    <a:lumMod val="85000"/>
                    <a:lumOff val="15000"/>
                  </a:schemeClr>
                </a:solidFill>
                <a:latin typeface="Arial" panose="020B0604020202020204" pitchFamily="34" charset="0"/>
                <a:cs typeface="Arial" panose="020B0604020202020204" pitchFamily="34" charset="0"/>
              </a:rPr>
              <a:t>  Commander</a:t>
            </a:r>
          </a:p>
          <a:p>
            <a:pPr marL="342900" lvl="3" indent="-342900">
              <a:buClr>
                <a:schemeClr val="accent3">
                  <a:lumMod val="50000"/>
                </a:schemeClr>
              </a:buClr>
              <a:buSzPct val="95000"/>
              <a:buFont typeface="Wingdings" panose="05000000000000000000" pitchFamily="2" charset="2"/>
              <a:buChar char="Ø"/>
            </a:pPr>
            <a:r>
              <a:rPr kumimoji="0" lang="en-US" sz="2400" b="0"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  Sr. Vice Commander </a:t>
            </a:r>
          </a:p>
          <a:p>
            <a:pPr marL="342900" lvl="3" indent="-342900">
              <a:buClr>
                <a:schemeClr val="accent3">
                  <a:lumMod val="50000"/>
                </a:schemeClr>
              </a:buClr>
              <a:buSzPct val="95000"/>
              <a:buFont typeface="Wingdings" panose="05000000000000000000" pitchFamily="2" charset="2"/>
              <a:buChar char="Ø"/>
            </a:pPr>
            <a:r>
              <a:rPr lang="en-US" sz="2400" spc="100" dirty="0">
                <a:solidFill>
                  <a:schemeClr val="tx1">
                    <a:lumMod val="85000"/>
                    <a:lumOff val="15000"/>
                  </a:schemeClr>
                </a:solidFill>
                <a:latin typeface="Arial" panose="020B0604020202020204" pitchFamily="34" charset="0"/>
                <a:cs typeface="Arial" panose="020B0604020202020204" pitchFamily="34" charset="0"/>
              </a:rPr>
              <a:t>  Adjutant</a:t>
            </a:r>
          </a:p>
          <a:p>
            <a:pPr marL="342900" lvl="3" indent="-342900">
              <a:buClr>
                <a:schemeClr val="accent3">
                  <a:lumMod val="50000"/>
                </a:schemeClr>
              </a:buClr>
              <a:buSzPct val="95000"/>
              <a:buFont typeface="Wingdings" panose="05000000000000000000" pitchFamily="2" charset="2"/>
              <a:buChar char="Ø"/>
            </a:pPr>
            <a:r>
              <a:rPr kumimoji="0" lang="en-US" sz="2400" b="0"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  Treasurer</a:t>
            </a:r>
          </a:p>
          <a:p>
            <a:pPr marL="342900" lvl="3" indent="-342900">
              <a:buClr>
                <a:schemeClr val="accent3">
                  <a:lumMod val="50000"/>
                </a:schemeClr>
              </a:buClr>
              <a:buSzPct val="95000"/>
              <a:buFont typeface="Wingdings" panose="05000000000000000000" pitchFamily="2" charset="2"/>
              <a:buChar char="Ø"/>
            </a:pPr>
            <a:r>
              <a:rPr lang="en-US" sz="2400" spc="100" dirty="0">
                <a:solidFill>
                  <a:schemeClr val="tx1">
                    <a:lumMod val="85000"/>
                    <a:lumOff val="15000"/>
                  </a:schemeClr>
                </a:solidFill>
                <a:latin typeface="Arial" panose="020B0604020202020204" pitchFamily="34" charset="0"/>
                <a:cs typeface="Arial" panose="020B0604020202020204" pitchFamily="34" charset="0"/>
              </a:rPr>
              <a:t>  Finance Committee Chair</a:t>
            </a:r>
            <a:endParaRPr kumimoji="0" lang="en-US" sz="2400" b="0"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orbel"/>
              <a:ea typeface="Corbel"/>
              <a:cs typeface="Corbel"/>
              <a:sym typeface="Corbe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485"/>
                                        </p:tgtEl>
                                        <p:attrNameLst>
                                          <p:attrName>style.visibility</p:attrName>
                                        </p:attrNameLst>
                                      </p:cBhvr>
                                      <p:to>
                                        <p:strVal val="visible"/>
                                      </p:to>
                                    </p:set>
                                    <p:anim calcmode="lin" valueType="num">
                                      <p:cBhvr>
                                        <p:cTn id="7" dur="1500" fill="hold"/>
                                        <p:tgtEl>
                                          <p:spTgt spid="485"/>
                                        </p:tgtEl>
                                        <p:attrNameLst>
                                          <p:attrName>ppt_w</p:attrName>
                                        </p:attrNameLst>
                                      </p:cBhvr>
                                      <p:tavLst>
                                        <p:tav tm="0">
                                          <p:val>
                                            <p:strVal val="4*#ppt_w"/>
                                          </p:val>
                                        </p:tav>
                                        <p:tav tm="100000">
                                          <p:val>
                                            <p:strVal val="#ppt_w"/>
                                          </p:val>
                                        </p:tav>
                                      </p:tavLst>
                                    </p:anim>
                                    <p:anim calcmode="lin" valueType="num">
                                      <p:cBhvr>
                                        <p:cTn id="8" dur="1500" fill="hold"/>
                                        <p:tgtEl>
                                          <p:spTgt spid="48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lide Number"/>
          <p:cNvSpPr txBox="1">
            <a:spLocks noGrp="1"/>
          </p:cNvSpPr>
          <p:nvPr>
            <p:ph type="sldNum" sz="quarter" idx="2"/>
          </p:nvPr>
        </p:nvSpPr>
        <p:spPr>
          <a:xfrm>
            <a:off x="11847671" y="6564434"/>
            <a:ext cx="211138" cy="21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b"/>
          <a:lstStyle/>
          <a:p>
            <a:fld id="{86CB4B4D-7CA3-9044-876B-883B54F8677D}" type="slidenum">
              <a:rPr/>
              <a:t>22</a:t>
            </a:fld>
            <a:endParaRPr dirty="0"/>
          </a:p>
        </p:txBody>
      </p:sp>
      <p:pic>
        <p:nvPicPr>
          <p:cNvPr id="385" name="Picture 8" descr="Picture 8"/>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386" name="Title 6"/>
          <p:cNvSpPr txBox="1"/>
          <p:nvPr/>
        </p:nvSpPr>
        <p:spPr>
          <a:xfrm>
            <a:off x="1937301" y="69778"/>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384047">
              <a:defRPr sz="3359" b="1">
                <a:latin typeface="Arial"/>
                <a:ea typeface="Arial"/>
                <a:cs typeface="Arial"/>
                <a:sym typeface="Arial"/>
              </a:defRPr>
            </a:lvl1pPr>
          </a:lstStyle>
          <a:p>
            <a:r>
              <a:rPr sz="3200" spc="120" dirty="0">
                <a:solidFill>
                  <a:schemeClr val="tx1">
                    <a:lumMod val="85000"/>
                    <a:lumOff val="15000"/>
                  </a:schemeClr>
                </a:solidFill>
                <a:effectLst>
                  <a:outerShdw blurRad="38100" dist="38100" dir="2700000" algn="tl">
                    <a:srgbClr val="000000">
                      <a:alpha val="43137"/>
                    </a:srgbClr>
                  </a:outerShdw>
                </a:effectLst>
              </a:rPr>
              <a:t>Chapter Financial Management</a:t>
            </a:r>
          </a:p>
        </p:txBody>
      </p:sp>
      <p:sp>
        <p:nvSpPr>
          <p:cNvPr id="6" name="Evidenced by his signature on the financial report (which should include all itemized income and expenses).…">
            <a:extLst>
              <a:ext uri="{FF2B5EF4-FFF2-40B4-BE49-F238E27FC236}">
                <a16:creationId xmlns:a16="http://schemas.microsoft.com/office/drawing/2014/main" id="{2F9EFA4F-2E25-48A1-AA16-7CAB3909D2F1}"/>
              </a:ext>
            </a:extLst>
          </p:cNvPr>
          <p:cNvSpPr/>
          <p:nvPr/>
        </p:nvSpPr>
        <p:spPr>
          <a:xfrm>
            <a:off x="1622180" y="1087247"/>
            <a:ext cx="9867007" cy="2108016"/>
          </a:xfrm>
          <a:prstGeom prst="roundRect">
            <a:avLst>
              <a:gd name="adj" fmla="val 4712"/>
            </a:avLst>
          </a:prstGeom>
          <a:solidFill>
            <a:srgbClr val="FFFFFF"/>
          </a:solidFill>
          <a:ln w="12700">
            <a:solidFill>
              <a:srgbClr val="92D050"/>
            </a:solidFill>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lstStyle/>
          <a:p>
            <a:pPr marL="342900" indent="-342900" defTabSz="321468">
              <a:spcBef>
                <a:spcPts val="300"/>
              </a:spcBef>
              <a:buClr>
                <a:schemeClr val="accent3">
                  <a:lumMod val="50000"/>
                </a:schemeClr>
              </a:buClr>
              <a:buSzPct val="95000"/>
              <a:buFont typeface="Wingdings" panose="05000000000000000000" pitchFamily="2" charset="2"/>
              <a:buChar char="Ø"/>
              <a:defRPr sz="2400" b="1">
                <a:solidFill>
                  <a:srgbClr val="211E1E"/>
                </a:solidFill>
                <a:uFill>
                  <a:solidFill>
                    <a:srgbClr val="211E1E"/>
                  </a:solidFill>
                </a:uFill>
                <a:latin typeface="Arial"/>
                <a:ea typeface="Arial"/>
                <a:cs typeface="Arial"/>
                <a:sym typeface="Arial"/>
              </a:defRPr>
            </a:pPr>
            <a:r>
              <a:rPr dirty="0"/>
              <a:t> </a:t>
            </a:r>
            <a:r>
              <a:rPr spc="100" dirty="0">
                <a:latin typeface="Arial" panose="020B0604020202020204" pitchFamily="34" charset="0"/>
                <a:cs typeface="Arial" panose="020B0604020202020204" pitchFamily="34" charset="0"/>
              </a:rPr>
              <a:t>Evidenced by his signature on the financial report (which</a:t>
            </a:r>
            <a:r>
              <a:rPr spc="100" dirty="0">
                <a:solidFill>
                  <a:srgbClr val="FF0000"/>
                </a:solidFill>
                <a:uFill>
                  <a:solidFill>
                    <a:srgbClr val="FF0000"/>
                  </a:solidFill>
                </a:uFill>
                <a:latin typeface="Arial" panose="020B0604020202020204" pitchFamily="34" charset="0"/>
                <a:cs typeface="Arial" panose="020B0604020202020204" pitchFamily="34" charset="0"/>
              </a:rPr>
              <a:t> </a:t>
            </a:r>
            <a:r>
              <a:rPr spc="100" dirty="0">
                <a:solidFill>
                  <a:srgbClr val="000000"/>
                </a:solidFill>
                <a:uFill>
                  <a:solidFill>
                    <a:srgbClr val="FF0000"/>
                  </a:solidFill>
                </a:uFill>
                <a:latin typeface="Arial" panose="020B0604020202020204" pitchFamily="34" charset="0"/>
                <a:cs typeface="Arial" panose="020B0604020202020204" pitchFamily="34" charset="0"/>
              </a:rPr>
              <a:t>should include all itemized income and expenses)</a:t>
            </a:r>
            <a:endParaRPr lang="en-US" spc="100" dirty="0">
              <a:solidFill>
                <a:srgbClr val="000000"/>
              </a:solidFill>
              <a:uFill>
                <a:solidFill>
                  <a:srgbClr val="FF0000"/>
                </a:solidFill>
              </a:uFill>
              <a:latin typeface="Arial" panose="020B0604020202020204" pitchFamily="34" charset="0"/>
              <a:cs typeface="Arial" panose="020B0604020202020204" pitchFamily="34" charset="0"/>
            </a:endParaRPr>
          </a:p>
          <a:p>
            <a:pPr marL="342900" indent="-342900" defTabSz="321468">
              <a:buClr>
                <a:schemeClr val="accent3">
                  <a:lumMod val="50000"/>
                </a:schemeClr>
              </a:buClr>
              <a:buSzPct val="95000"/>
              <a:buFont typeface="Wingdings" panose="05000000000000000000" pitchFamily="2" charset="2"/>
              <a:buChar char="Ø"/>
              <a:defRPr sz="2400" b="1">
                <a:solidFill>
                  <a:srgbClr val="211E1E"/>
                </a:solidFill>
                <a:uFill>
                  <a:solidFill>
                    <a:srgbClr val="211E1E"/>
                  </a:solidFill>
                </a:uFill>
                <a:latin typeface="Arial"/>
                <a:ea typeface="Arial"/>
                <a:cs typeface="Arial"/>
                <a:sym typeface="Arial"/>
              </a:defRPr>
            </a:pPr>
            <a:r>
              <a:rPr spc="100" dirty="0">
                <a:latin typeface="Arial" panose="020B0604020202020204" pitchFamily="34" charset="0"/>
                <a:cs typeface="Arial" panose="020B0604020202020204" pitchFamily="34" charset="0"/>
              </a:rPr>
              <a:t>Are reviewed by an officer other than the Treasurer as evidenced by their initials on the financial report. </a:t>
            </a:r>
          </a:p>
          <a:p>
            <a:pPr marL="342900" indent="-342900" defTabSz="321468">
              <a:spcBef>
                <a:spcPts val="300"/>
              </a:spcBef>
              <a:buClr>
                <a:schemeClr val="accent3">
                  <a:lumMod val="50000"/>
                </a:schemeClr>
              </a:buClr>
              <a:buSzPct val="95000"/>
              <a:buFont typeface="Wingdings" panose="05000000000000000000" pitchFamily="2" charset="2"/>
              <a:buChar char="Ø"/>
              <a:defRPr sz="2400" b="1">
                <a:solidFill>
                  <a:srgbClr val="211E1E"/>
                </a:solidFill>
                <a:uFill>
                  <a:solidFill>
                    <a:srgbClr val="211E1E"/>
                  </a:solidFill>
                </a:uFill>
                <a:latin typeface="Arial"/>
                <a:ea typeface="Arial"/>
                <a:cs typeface="Arial"/>
                <a:sym typeface="Arial"/>
              </a:defRPr>
            </a:pPr>
            <a:r>
              <a:rPr spc="100" dirty="0">
                <a:latin typeface="Arial" panose="020B0604020202020204" pitchFamily="34" charset="0"/>
                <a:cs typeface="Arial" panose="020B0604020202020204" pitchFamily="34" charset="0"/>
              </a:rPr>
              <a:t>Agree with bank statements provided.</a:t>
            </a:r>
          </a:p>
        </p:txBody>
      </p:sp>
      <p:sp>
        <p:nvSpPr>
          <p:cNvPr id="4" name="TextBox 3">
            <a:extLst>
              <a:ext uri="{FF2B5EF4-FFF2-40B4-BE49-F238E27FC236}">
                <a16:creationId xmlns:a16="http://schemas.microsoft.com/office/drawing/2014/main" id="{D7ED60EE-40FA-4920-BB55-182BC1BB4614}"/>
              </a:ext>
            </a:extLst>
          </p:cNvPr>
          <p:cNvSpPr txBox="1"/>
          <p:nvPr/>
        </p:nvSpPr>
        <p:spPr>
          <a:xfrm>
            <a:off x="1622180" y="3328827"/>
            <a:ext cx="9867007" cy="24314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457200" rtl="0" fontAlgn="auto" latinLnBrk="0" hangingPunct="0">
              <a:lnSpc>
                <a:spcPct val="100000"/>
              </a:lnSpc>
              <a:spcBef>
                <a:spcPts val="0"/>
              </a:spcBef>
              <a:spcAft>
                <a:spcPts val="0"/>
              </a:spcAft>
              <a:buClr>
                <a:schemeClr val="accent3">
                  <a:lumMod val="50000"/>
                </a:schemeClr>
              </a:buClr>
              <a:buSzPct val="95000"/>
              <a:buFont typeface="Wingdings" panose="05000000000000000000" pitchFamily="2" charset="2"/>
              <a:buChar char="Ø"/>
              <a:tabLst/>
            </a:pPr>
            <a:r>
              <a:rPr kumimoji="0" lang="en-US" sz="2400" b="0"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Evidenced by his signature on the financial report (which should include all itemized income and expenses</a:t>
            </a:r>
          </a:p>
          <a:p>
            <a:pPr marL="285750" marR="0" indent="-285750" algn="l" defTabSz="457200" rtl="0" fontAlgn="auto" latinLnBrk="0" hangingPunct="0">
              <a:lnSpc>
                <a:spcPct val="100000"/>
              </a:lnSpc>
              <a:spcBef>
                <a:spcPts val="0"/>
              </a:spcBef>
              <a:spcAft>
                <a:spcPts val="0"/>
              </a:spcAft>
              <a:buClr>
                <a:schemeClr val="accent3">
                  <a:lumMod val="50000"/>
                </a:schemeClr>
              </a:buClr>
              <a:buSzPct val="95000"/>
              <a:buFont typeface="Wingdings" panose="05000000000000000000" pitchFamily="2" charset="2"/>
              <a:buChar char="Ø"/>
              <a:tabLst/>
            </a:pPr>
            <a:endParaRPr lang="en-US" sz="1600" spc="100" dirty="0">
              <a:solidFill>
                <a:schemeClr val="tx1">
                  <a:lumMod val="85000"/>
                  <a:lumOff val="15000"/>
                </a:schemeClr>
              </a:solidFill>
              <a:latin typeface="Arial" panose="020B0604020202020204" pitchFamily="34" charset="0"/>
              <a:cs typeface="Arial" panose="020B0604020202020204" pitchFamily="34" charset="0"/>
            </a:endParaRPr>
          </a:p>
          <a:p>
            <a:pPr marL="342900" marR="0" indent="-342900" algn="l" defTabSz="457200" rtl="0" fontAlgn="auto" latinLnBrk="0" hangingPunct="0">
              <a:lnSpc>
                <a:spcPct val="100000"/>
              </a:lnSpc>
              <a:spcBef>
                <a:spcPts val="0"/>
              </a:spcBef>
              <a:spcAft>
                <a:spcPts val="0"/>
              </a:spcAft>
              <a:buClr>
                <a:schemeClr val="accent3">
                  <a:lumMod val="50000"/>
                </a:schemeClr>
              </a:buClr>
              <a:buSzPct val="95000"/>
              <a:buFont typeface="Wingdings" panose="05000000000000000000" pitchFamily="2" charset="2"/>
              <a:buChar char="Ø"/>
              <a:tabLst/>
            </a:pPr>
            <a:r>
              <a:rPr kumimoji="0" lang="en-US" sz="2400" b="0"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Are reviewed by an Officer other than the Treasurer as </a:t>
            </a:r>
            <a:r>
              <a:rPr kumimoji="0" lang="en-US" sz="2400" b="0" i="0" u="none" strike="noStrike" cap="none" spc="100" normalizeH="0" dirty="0" err="1">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evidencd</a:t>
            </a:r>
            <a:r>
              <a:rPr kumimoji="0" lang="en-US" sz="2400" b="0"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 by their initials on the financial report</a:t>
            </a:r>
          </a:p>
          <a:p>
            <a:pPr marL="285750" marR="0" indent="-285750" algn="l" defTabSz="457200" rtl="0" fontAlgn="auto" latinLnBrk="0" hangingPunct="0">
              <a:lnSpc>
                <a:spcPct val="100000"/>
              </a:lnSpc>
              <a:spcBef>
                <a:spcPts val="0"/>
              </a:spcBef>
              <a:spcAft>
                <a:spcPts val="0"/>
              </a:spcAft>
              <a:buClr>
                <a:schemeClr val="accent3">
                  <a:lumMod val="50000"/>
                </a:schemeClr>
              </a:buClr>
              <a:buSzPct val="95000"/>
              <a:buFont typeface="Wingdings" panose="05000000000000000000" pitchFamily="2" charset="2"/>
              <a:buChar char="Ø"/>
              <a:tabLst/>
            </a:pPr>
            <a:endParaRPr lang="en-US" sz="1600" spc="100" dirty="0">
              <a:solidFill>
                <a:schemeClr val="tx1">
                  <a:lumMod val="85000"/>
                  <a:lumOff val="15000"/>
                </a:schemeClr>
              </a:solidFill>
              <a:latin typeface="Arial" panose="020B0604020202020204" pitchFamily="34" charset="0"/>
              <a:cs typeface="Arial" panose="020B0604020202020204" pitchFamily="34" charset="0"/>
            </a:endParaRPr>
          </a:p>
          <a:p>
            <a:pPr marL="342900" marR="0" indent="-342900" algn="l" defTabSz="457200" rtl="0" fontAlgn="auto" latinLnBrk="0" hangingPunct="0">
              <a:lnSpc>
                <a:spcPct val="100000"/>
              </a:lnSpc>
              <a:spcBef>
                <a:spcPts val="0"/>
              </a:spcBef>
              <a:spcAft>
                <a:spcPts val="0"/>
              </a:spcAft>
              <a:buClr>
                <a:schemeClr val="accent3">
                  <a:lumMod val="50000"/>
                </a:schemeClr>
              </a:buClr>
              <a:buSzPct val="95000"/>
              <a:buFont typeface="Wingdings" panose="05000000000000000000" pitchFamily="2" charset="2"/>
              <a:buChar char="Ø"/>
              <a:tabLst/>
            </a:pPr>
            <a:r>
              <a:rPr kumimoji="0" lang="en-US" sz="2400" b="0"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Agree with the bank statements provided</a:t>
            </a:r>
          </a:p>
        </p:txBody>
      </p:sp>
    </p:spTree>
    <p:extLst>
      <p:ext uri="{BB962C8B-B14F-4D97-AF65-F5344CB8AC3E}">
        <p14:creationId xmlns:p14="http://schemas.microsoft.com/office/powerpoint/2010/main" val="34502860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Image" descr="Image"/>
          <p:cNvPicPr>
            <a:picLocks noChangeAspect="1"/>
          </p:cNvPicPr>
          <p:nvPr/>
        </p:nvPicPr>
        <p:blipFill>
          <a:blip r:embed="rId2"/>
          <a:stretch>
            <a:fillRect/>
          </a:stretch>
        </p:blipFill>
        <p:spPr>
          <a:xfrm>
            <a:off x="9724436" y="3429000"/>
            <a:ext cx="1449631" cy="1449631"/>
          </a:xfrm>
          <a:prstGeom prst="rect">
            <a:avLst/>
          </a:prstGeom>
          <a:ln w="12700">
            <a:miter lim="400000"/>
          </a:ln>
        </p:spPr>
      </p:pic>
      <p:sp>
        <p:nvSpPr>
          <p:cNvPr id="496" name="Ensure monthly financial reports are prepared by the Treasurer"/>
          <p:cNvSpPr/>
          <p:nvPr/>
        </p:nvSpPr>
        <p:spPr>
          <a:xfrm>
            <a:off x="1842481" y="776032"/>
            <a:ext cx="9660543" cy="871915"/>
          </a:xfrm>
          <a:prstGeom prst="rect">
            <a:avLst/>
          </a:prstGeom>
          <a:solidFill>
            <a:srgbClr val="FFFFFF"/>
          </a:solidFill>
          <a:ln w="12700">
            <a:solidFill>
              <a:srgbClr val="92D050"/>
            </a:solidFill>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defTabSz="321468">
              <a:spcBef>
                <a:spcPts val="300"/>
              </a:spcBef>
              <a:defRPr sz="2400" b="1">
                <a:solidFill>
                  <a:srgbClr val="211E1E"/>
                </a:solidFill>
                <a:uFill>
                  <a:solidFill>
                    <a:srgbClr val="211E1E"/>
                  </a:solidFill>
                </a:uFill>
                <a:latin typeface="Arial"/>
                <a:ea typeface="Arial"/>
                <a:cs typeface="Arial"/>
                <a:sym typeface="Arial"/>
              </a:defRPr>
            </a:lvl1pPr>
          </a:lstStyle>
          <a:p>
            <a:r>
              <a:rPr b="0" spc="100" dirty="0">
                <a:solidFill>
                  <a:schemeClr val="tx1">
                    <a:lumMod val="85000"/>
                    <a:lumOff val="15000"/>
                  </a:schemeClr>
                </a:solidFill>
              </a:rPr>
              <a:t>Ensure monthly financial reports are prepared by the Treasurer</a:t>
            </a:r>
          </a:p>
        </p:txBody>
      </p:sp>
      <p:sp>
        <p:nvSpPr>
          <p:cNvPr id="498" name="Ensure all expenses:"/>
          <p:cNvSpPr/>
          <p:nvPr/>
        </p:nvSpPr>
        <p:spPr>
          <a:xfrm>
            <a:off x="1842481" y="5278164"/>
            <a:ext cx="9331586" cy="892970"/>
          </a:xfrm>
          <a:prstGeom prst="roundRect">
            <a:avLst>
              <a:gd name="adj" fmla="val 15000"/>
            </a:avLst>
          </a:prstGeom>
          <a:solidFill>
            <a:schemeClr val="accent1">
              <a:lumMod val="20000"/>
              <a:lumOff val="80000"/>
            </a:schemeClr>
          </a:solidFill>
          <a:ln w="12700">
            <a:solidFill>
              <a:srgbClr val="00B050"/>
            </a:solidFill>
          </a:ln>
          <a:effectLst>
            <a:outerShdw blurRad="50800" dist="38100" dir="5400000" algn="t"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defTabSz="321468">
              <a:spcBef>
                <a:spcPts val="300"/>
              </a:spcBef>
              <a:defRPr sz="2400" b="1">
                <a:solidFill>
                  <a:srgbClr val="211E1E"/>
                </a:solidFill>
                <a:uFill>
                  <a:solidFill>
                    <a:srgbClr val="211E1E"/>
                  </a:solidFill>
                </a:uFill>
                <a:latin typeface="Arial"/>
                <a:ea typeface="Arial"/>
                <a:cs typeface="Arial"/>
                <a:sym typeface="Arial"/>
              </a:defRPr>
            </a:lvl1pPr>
          </a:lstStyle>
          <a:p>
            <a:pPr algn="ctr"/>
            <a:r>
              <a:rPr lang="en-US" spc="100" dirty="0">
                <a:solidFill>
                  <a:schemeClr val="tx1">
                    <a:lumMod val="85000"/>
                    <a:lumOff val="15000"/>
                  </a:schemeClr>
                </a:solidFill>
              </a:rPr>
              <a:t>Ensure all expenses </a:t>
            </a:r>
          </a:p>
          <a:p>
            <a:pPr algn="ctr"/>
            <a:r>
              <a:rPr lang="en-US" spc="100" dirty="0">
                <a:solidFill>
                  <a:schemeClr val="tx1">
                    <a:lumMod val="85000"/>
                    <a:lumOff val="15000"/>
                  </a:schemeClr>
                </a:solidFill>
              </a:rPr>
              <a:t>support Chapter operations or support to the veteran</a:t>
            </a:r>
          </a:p>
        </p:txBody>
      </p:sp>
      <p:pic>
        <p:nvPicPr>
          <p:cNvPr id="503" name="Picture 8" descr="Picture 8"/>
          <p:cNvPicPr>
            <a:picLocks noChangeAspect="1"/>
          </p:cNvPicPr>
          <p:nvPr/>
        </p:nvPicPr>
        <p:blipFill>
          <a:blip r:embed="rId3"/>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2" name="Slide Number Placeholder 1">
            <a:extLst>
              <a:ext uri="{FF2B5EF4-FFF2-40B4-BE49-F238E27FC236}">
                <a16:creationId xmlns:a16="http://schemas.microsoft.com/office/drawing/2014/main" id="{2F37D942-8FDE-4216-957E-B82809433E00}"/>
              </a:ext>
            </a:extLst>
          </p:cNvPr>
          <p:cNvSpPr>
            <a:spLocks noGrp="1"/>
          </p:cNvSpPr>
          <p:nvPr>
            <p:ph type="sldNum" sz="quarter" idx="2"/>
          </p:nvPr>
        </p:nvSpPr>
        <p:spPr>
          <a:xfrm>
            <a:off x="11857510" y="6494798"/>
            <a:ext cx="231141" cy="231141"/>
          </a:xfrm>
        </p:spPr>
        <p:txBody>
          <a:bodyPr/>
          <a:lstStyle/>
          <a:p>
            <a:fld id="{86CB4B4D-7CA3-9044-876B-883B54F8677D}" type="slidenum">
              <a:rPr lang="en-US" smtClean="0"/>
              <a:t>23</a:t>
            </a:fld>
            <a:endParaRPr lang="en-US" dirty="0"/>
          </a:p>
        </p:txBody>
      </p:sp>
      <p:sp>
        <p:nvSpPr>
          <p:cNvPr id="12" name="Title 6">
            <a:extLst>
              <a:ext uri="{FF2B5EF4-FFF2-40B4-BE49-F238E27FC236}">
                <a16:creationId xmlns:a16="http://schemas.microsoft.com/office/drawing/2014/main" id="{52F391E4-D2BA-4F21-9BC0-DD8DE412CE31}"/>
              </a:ext>
            </a:extLst>
          </p:cNvPr>
          <p:cNvSpPr txBox="1"/>
          <p:nvPr/>
        </p:nvSpPr>
        <p:spPr>
          <a:xfrm>
            <a:off x="1937301" y="69778"/>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384047">
              <a:defRPr sz="3359" b="1">
                <a:latin typeface="Arial"/>
                <a:ea typeface="Arial"/>
                <a:cs typeface="Arial"/>
                <a:sym typeface="Arial"/>
              </a:defRPr>
            </a:lvl1pPr>
          </a:lstStyle>
          <a:p>
            <a:r>
              <a:rPr lang="en-US" sz="3200" spc="120" dirty="0">
                <a:solidFill>
                  <a:schemeClr val="tx1">
                    <a:lumMod val="85000"/>
                    <a:lumOff val="15000"/>
                  </a:schemeClr>
                </a:solidFill>
                <a:effectLst>
                  <a:outerShdw blurRad="38100" dist="38100" dir="2700000" algn="tl">
                    <a:srgbClr val="000000">
                      <a:alpha val="43137"/>
                    </a:srgbClr>
                  </a:outerShdw>
                </a:effectLst>
              </a:rPr>
              <a:t>Independent CPA Report</a:t>
            </a:r>
            <a:endParaRPr sz="3200" spc="120" dirty="0">
              <a:solidFill>
                <a:schemeClr val="tx1">
                  <a:lumMod val="85000"/>
                  <a:lumOff val="15000"/>
                </a:schemeClr>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564CD92D-4845-4441-BF55-B318D7CDB77A}"/>
              </a:ext>
            </a:extLst>
          </p:cNvPr>
          <p:cNvSpPr txBox="1"/>
          <p:nvPr/>
        </p:nvSpPr>
        <p:spPr>
          <a:xfrm>
            <a:off x="1842481" y="2034283"/>
            <a:ext cx="9867007" cy="24314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457200" rtl="0" fontAlgn="auto" latinLnBrk="0" hangingPunct="0">
              <a:lnSpc>
                <a:spcPct val="100000"/>
              </a:lnSpc>
              <a:spcBef>
                <a:spcPts val="0"/>
              </a:spcBef>
              <a:spcAft>
                <a:spcPts val="0"/>
              </a:spcAft>
              <a:buClr>
                <a:schemeClr val="accent3">
                  <a:lumMod val="50000"/>
                </a:schemeClr>
              </a:buClr>
              <a:buSzPct val="95000"/>
              <a:buFont typeface="Wingdings" panose="05000000000000000000" pitchFamily="2" charset="2"/>
              <a:buChar char="Ø"/>
              <a:tabLst/>
            </a:pPr>
            <a:r>
              <a:rPr kumimoji="0" lang="en-US" sz="2400" b="0"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Evidenced by his signature on the financial report (which should include all itemized income and expenses</a:t>
            </a:r>
          </a:p>
          <a:p>
            <a:pPr marL="285750" marR="0" indent="-285750" algn="l" defTabSz="457200" rtl="0" fontAlgn="auto" latinLnBrk="0" hangingPunct="0">
              <a:lnSpc>
                <a:spcPct val="100000"/>
              </a:lnSpc>
              <a:spcBef>
                <a:spcPts val="0"/>
              </a:spcBef>
              <a:spcAft>
                <a:spcPts val="0"/>
              </a:spcAft>
              <a:buClr>
                <a:schemeClr val="accent3">
                  <a:lumMod val="50000"/>
                </a:schemeClr>
              </a:buClr>
              <a:buSzPct val="95000"/>
              <a:buFont typeface="Wingdings" panose="05000000000000000000" pitchFamily="2" charset="2"/>
              <a:buChar char="Ø"/>
              <a:tabLst/>
            </a:pPr>
            <a:endParaRPr lang="en-US" sz="1600" spc="100" dirty="0">
              <a:solidFill>
                <a:schemeClr val="tx1">
                  <a:lumMod val="85000"/>
                  <a:lumOff val="15000"/>
                </a:schemeClr>
              </a:solidFill>
              <a:latin typeface="Arial" panose="020B0604020202020204" pitchFamily="34" charset="0"/>
              <a:cs typeface="Arial" panose="020B0604020202020204" pitchFamily="34" charset="0"/>
            </a:endParaRPr>
          </a:p>
          <a:p>
            <a:pPr marL="342900" marR="0" indent="-342900" algn="l" defTabSz="457200" rtl="0" fontAlgn="auto" latinLnBrk="0" hangingPunct="0">
              <a:lnSpc>
                <a:spcPct val="100000"/>
              </a:lnSpc>
              <a:spcBef>
                <a:spcPts val="0"/>
              </a:spcBef>
              <a:spcAft>
                <a:spcPts val="0"/>
              </a:spcAft>
              <a:buClr>
                <a:schemeClr val="accent3">
                  <a:lumMod val="50000"/>
                </a:schemeClr>
              </a:buClr>
              <a:buSzPct val="95000"/>
              <a:buFont typeface="Wingdings" panose="05000000000000000000" pitchFamily="2" charset="2"/>
              <a:buChar char="Ø"/>
              <a:tabLst/>
            </a:pPr>
            <a:r>
              <a:rPr kumimoji="0" lang="en-US" sz="2400" b="0"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Are reviewed by an Officer other than the Treasurer as evidenced by their initials on the financial report</a:t>
            </a:r>
          </a:p>
          <a:p>
            <a:pPr marL="285750" marR="0" indent="-285750" algn="l" defTabSz="457200" rtl="0" fontAlgn="auto" latinLnBrk="0" hangingPunct="0">
              <a:lnSpc>
                <a:spcPct val="100000"/>
              </a:lnSpc>
              <a:spcBef>
                <a:spcPts val="0"/>
              </a:spcBef>
              <a:spcAft>
                <a:spcPts val="0"/>
              </a:spcAft>
              <a:buClr>
                <a:schemeClr val="accent3">
                  <a:lumMod val="50000"/>
                </a:schemeClr>
              </a:buClr>
              <a:buSzPct val="95000"/>
              <a:buFont typeface="Wingdings" panose="05000000000000000000" pitchFamily="2" charset="2"/>
              <a:buChar char="Ø"/>
              <a:tabLst/>
            </a:pPr>
            <a:endParaRPr lang="en-US" sz="1600" spc="100" dirty="0">
              <a:solidFill>
                <a:schemeClr val="tx1">
                  <a:lumMod val="85000"/>
                  <a:lumOff val="15000"/>
                </a:schemeClr>
              </a:solidFill>
              <a:latin typeface="Arial" panose="020B0604020202020204" pitchFamily="34" charset="0"/>
              <a:cs typeface="Arial" panose="020B0604020202020204" pitchFamily="34" charset="0"/>
            </a:endParaRPr>
          </a:p>
          <a:p>
            <a:pPr marL="342900" marR="0" indent="-342900" algn="l" defTabSz="457200" rtl="0" fontAlgn="auto" latinLnBrk="0" hangingPunct="0">
              <a:lnSpc>
                <a:spcPct val="100000"/>
              </a:lnSpc>
              <a:spcBef>
                <a:spcPts val="0"/>
              </a:spcBef>
              <a:spcAft>
                <a:spcPts val="0"/>
              </a:spcAft>
              <a:buClr>
                <a:schemeClr val="accent3">
                  <a:lumMod val="50000"/>
                </a:schemeClr>
              </a:buClr>
              <a:buSzPct val="95000"/>
              <a:buFont typeface="Wingdings" panose="05000000000000000000" pitchFamily="2" charset="2"/>
              <a:buChar char="Ø"/>
              <a:tabLst/>
            </a:pPr>
            <a:r>
              <a:rPr kumimoji="0" lang="en-US" sz="2400" b="0"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rPr>
              <a:t>Agree with the bank statements provided</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98"/>
                                        </p:tgtEl>
                                        <p:attrNameLst>
                                          <p:attrName>style.visibility</p:attrName>
                                        </p:attrNameLst>
                                      </p:cBhvr>
                                      <p:to>
                                        <p:strVal val="visible"/>
                                      </p:to>
                                    </p:set>
                                    <p:anim calcmode="lin" valueType="num">
                                      <p:cBhvr>
                                        <p:cTn id="7" dur="1000" fill="hold"/>
                                        <p:tgtEl>
                                          <p:spTgt spid="498"/>
                                        </p:tgtEl>
                                        <p:attrNameLst>
                                          <p:attrName>ppt_x</p:attrName>
                                        </p:attrNameLst>
                                      </p:cBhvr>
                                      <p:tavLst>
                                        <p:tav tm="0">
                                          <p:val>
                                            <p:strVal val="0-#ppt_w/2"/>
                                          </p:val>
                                        </p:tav>
                                        <p:tav tm="100000">
                                          <p:val>
                                            <p:strVal val="#ppt_x"/>
                                          </p:val>
                                        </p:tav>
                                      </p:tavLst>
                                    </p:anim>
                                    <p:anim calcmode="lin" valueType="num">
                                      <p:cBhvr>
                                        <p:cTn id="8" dur="1000" fill="hold"/>
                                        <p:tgtEl>
                                          <p:spTgt spid="4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Image" descr="Image"/>
          <p:cNvPicPr>
            <a:picLocks noChangeAspect="1"/>
          </p:cNvPicPr>
          <p:nvPr/>
        </p:nvPicPr>
        <p:blipFill>
          <a:blip r:embed="rId2"/>
          <a:stretch>
            <a:fillRect/>
          </a:stretch>
        </p:blipFill>
        <p:spPr>
          <a:xfrm>
            <a:off x="5391105" y="364481"/>
            <a:ext cx="5000351" cy="3861531"/>
          </a:xfrm>
          <a:prstGeom prst="rect">
            <a:avLst/>
          </a:prstGeom>
          <a:ln w="12700">
            <a:miter lim="400000"/>
          </a:ln>
        </p:spPr>
      </p:pic>
      <p:sp>
        <p:nvSpPr>
          <p:cNvPr id="508" name="Rectangle"/>
          <p:cNvSpPr/>
          <p:nvPr/>
        </p:nvSpPr>
        <p:spPr>
          <a:xfrm>
            <a:off x="7891281" y="364481"/>
            <a:ext cx="2071080" cy="892969"/>
          </a:xfrm>
          <a:prstGeom prst="rect">
            <a:avLst/>
          </a:prstGeom>
          <a:solidFill>
            <a:srgbClr val="FFFFFF"/>
          </a:solidFill>
          <a:ln w="12700">
            <a:solidFill>
              <a:srgbClr val="FFFFFF"/>
            </a:solidFill>
          </a:ln>
        </p:spPr>
        <p:txBody>
          <a:bodyPr lIns="35718" tIns="35718" rIns="35718" bIns="35718" anchor="ctr"/>
          <a:lstStyle/>
          <a:p>
            <a:pPr algn="ctr" defTabSz="1223367">
              <a:defRPr sz="1100">
                <a:latin typeface="Graphik Semibold"/>
                <a:ea typeface="Graphik Semibold"/>
                <a:cs typeface="Graphik Semibold"/>
                <a:sym typeface="Graphik Semibold"/>
              </a:defRPr>
            </a:pPr>
            <a:endParaRPr/>
          </a:p>
        </p:txBody>
      </p:sp>
      <p:sp>
        <p:nvSpPr>
          <p:cNvPr id="509" name="Rectangle"/>
          <p:cNvSpPr/>
          <p:nvPr/>
        </p:nvSpPr>
        <p:spPr>
          <a:xfrm>
            <a:off x="5659568" y="2296354"/>
            <a:ext cx="4856306" cy="2135596"/>
          </a:xfrm>
          <a:prstGeom prst="rect">
            <a:avLst/>
          </a:prstGeom>
          <a:solidFill>
            <a:srgbClr val="FFFFFF"/>
          </a:solidFill>
          <a:ln w="12700">
            <a:solidFill>
              <a:srgbClr val="FFFFFF"/>
            </a:solidFill>
          </a:ln>
        </p:spPr>
        <p:txBody>
          <a:bodyPr lIns="35718" tIns="35718" rIns="35718" bIns="35718" anchor="ctr"/>
          <a:lstStyle/>
          <a:p>
            <a:pPr algn="ctr" defTabSz="1223367">
              <a:defRPr sz="1100">
                <a:latin typeface="Graphik Semibold"/>
                <a:ea typeface="Graphik Semibold"/>
                <a:cs typeface="Graphik Semibold"/>
                <a:sym typeface="Graphik Semibold"/>
              </a:defRPr>
            </a:pPr>
            <a:endParaRPr/>
          </a:p>
        </p:txBody>
      </p:sp>
      <p:sp>
        <p:nvSpPr>
          <p:cNvPr id="510" name="Breaks out ALL spending to match the approved budget"/>
          <p:cNvSpPr/>
          <p:nvPr/>
        </p:nvSpPr>
        <p:spPr>
          <a:xfrm>
            <a:off x="2053698" y="2244106"/>
            <a:ext cx="8462176" cy="1038672"/>
          </a:xfrm>
          <a:prstGeom prst="roundRect">
            <a:avLst>
              <a:gd name="adj" fmla="val 7114"/>
            </a:avLst>
          </a:prstGeom>
          <a:solidFill>
            <a:schemeClr val="tx2">
              <a:lumMod val="20000"/>
              <a:lumOff val="80000"/>
            </a:schemeClr>
          </a:solidFill>
          <a:ln w="12700">
            <a:solidFill>
              <a:srgbClr val="92D05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defTabSz="321468">
              <a:spcBef>
                <a:spcPts val="300"/>
              </a:spcBef>
              <a:defRPr sz="2400" b="1">
                <a:solidFill>
                  <a:srgbClr val="211E1E"/>
                </a:solidFill>
                <a:uFill>
                  <a:solidFill>
                    <a:srgbClr val="211E1E"/>
                  </a:solidFill>
                </a:uFill>
                <a:latin typeface="Arial"/>
                <a:ea typeface="Arial"/>
                <a:cs typeface="Arial"/>
                <a:sym typeface="Arial"/>
              </a:defRPr>
            </a:lvl1pPr>
          </a:lstStyle>
          <a:p>
            <a:r>
              <a:rPr spc="100" dirty="0">
                <a:solidFill>
                  <a:schemeClr val="tx1">
                    <a:lumMod val="85000"/>
                    <a:lumOff val="15000"/>
                  </a:schemeClr>
                </a:solidFill>
              </a:rPr>
              <a:t>Breaks out ALL spending to match the approved budget</a:t>
            </a:r>
          </a:p>
        </p:txBody>
      </p:sp>
      <p:sp>
        <p:nvSpPr>
          <p:cNvPr id="511" name="Ensure monthly working papers:"/>
          <p:cNvSpPr/>
          <p:nvPr/>
        </p:nvSpPr>
        <p:spPr>
          <a:xfrm>
            <a:off x="1675026" y="3972886"/>
            <a:ext cx="5547693" cy="892970"/>
          </a:xfrm>
          <a:prstGeom prst="rect">
            <a:avLst/>
          </a:prstGeom>
          <a:solidFill>
            <a:schemeClr val="accent1">
              <a:lumMod val="20000"/>
              <a:lumOff val="80000"/>
            </a:schemeClr>
          </a:solidFill>
          <a:ln w="12700">
            <a:solidFill>
              <a:srgbClr val="92D05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defTabSz="321468">
              <a:spcBef>
                <a:spcPts val="300"/>
              </a:spcBef>
              <a:defRPr sz="2400" b="1">
                <a:solidFill>
                  <a:srgbClr val="211E1E"/>
                </a:solidFill>
                <a:uFill>
                  <a:solidFill>
                    <a:srgbClr val="211E1E"/>
                  </a:solidFill>
                </a:uFill>
                <a:latin typeface="Arial"/>
                <a:ea typeface="Arial"/>
                <a:cs typeface="Arial"/>
                <a:sym typeface="Arial"/>
              </a:defRPr>
            </a:lvl1pPr>
          </a:lstStyle>
          <a:p>
            <a:r>
              <a:rPr spc="100" dirty="0">
                <a:solidFill>
                  <a:schemeClr val="tx1">
                    <a:lumMod val="85000"/>
                    <a:lumOff val="15000"/>
                  </a:schemeClr>
                </a:solidFill>
              </a:rPr>
              <a:t>Ensure monthly working papers:</a:t>
            </a:r>
          </a:p>
        </p:txBody>
      </p:sp>
      <p:sp>
        <p:nvSpPr>
          <p:cNvPr id="512" name="Such as vouchers and cancelled checks, agree with monthly bank statements and monthly general ledgers of profit and loss accounts, if provided."/>
          <p:cNvSpPr/>
          <p:nvPr/>
        </p:nvSpPr>
        <p:spPr>
          <a:xfrm>
            <a:off x="2280478" y="4908147"/>
            <a:ext cx="8462175" cy="1157690"/>
          </a:xfrm>
          <a:prstGeom prst="roundRect">
            <a:avLst>
              <a:gd name="adj" fmla="val 11570"/>
            </a:avLst>
          </a:prstGeom>
          <a:solidFill>
            <a:schemeClr val="accent1">
              <a:lumMod val="20000"/>
              <a:lumOff val="80000"/>
            </a:schemeClr>
          </a:solidFill>
          <a:ln w="12700">
            <a:solidFill>
              <a:srgbClr val="92D05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defTabSz="321468">
              <a:buFont typeface="Symbol"/>
              <a:defRPr sz="2200" b="1">
                <a:solidFill>
                  <a:srgbClr val="211E1E"/>
                </a:solidFill>
                <a:uFill>
                  <a:solidFill>
                    <a:srgbClr val="211E1E"/>
                  </a:solidFill>
                </a:uFill>
                <a:latin typeface="Arial"/>
                <a:ea typeface="Arial"/>
                <a:cs typeface="Arial"/>
                <a:sym typeface="Arial"/>
              </a:defRPr>
            </a:lvl1pPr>
          </a:lstStyle>
          <a:p>
            <a:r>
              <a:rPr spc="100" dirty="0">
                <a:solidFill>
                  <a:schemeClr val="tx1">
                    <a:lumMod val="85000"/>
                    <a:lumOff val="15000"/>
                  </a:schemeClr>
                </a:solidFill>
              </a:rPr>
              <a:t>Such as vouchers and cancelled checks, agree with monthly bank statements and monthly general ledgers of profit and loss accounts, if provided.</a:t>
            </a:r>
          </a:p>
        </p:txBody>
      </p:sp>
      <p:sp>
        <p:nvSpPr>
          <p:cNvPr id="513" name="Ensure Quarterly financial report:"/>
          <p:cNvSpPr/>
          <p:nvPr/>
        </p:nvSpPr>
        <p:spPr>
          <a:xfrm>
            <a:off x="1675026" y="1308845"/>
            <a:ext cx="4982492" cy="892970"/>
          </a:xfrm>
          <a:prstGeom prst="rect">
            <a:avLst/>
          </a:prstGeom>
          <a:solidFill>
            <a:schemeClr val="tx2">
              <a:lumMod val="20000"/>
              <a:lumOff val="80000"/>
            </a:schemeClr>
          </a:solidFill>
          <a:ln w="12700">
            <a:solidFill>
              <a:srgbClr val="92D05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defTabSz="321468">
              <a:spcBef>
                <a:spcPts val="300"/>
              </a:spcBef>
              <a:defRPr sz="2400" b="1">
                <a:solidFill>
                  <a:srgbClr val="211E1E"/>
                </a:solidFill>
                <a:uFill>
                  <a:solidFill>
                    <a:srgbClr val="211E1E"/>
                  </a:solidFill>
                </a:uFill>
                <a:latin typeface="Arial"/>
                <a:ea typeface="Arial"/>
                <a:cs typeface="Arial"/>
                <a:sym typeface="Arial"/>
              </a:defRPr>
            </a:lvl1pPr>
          </a:lstStyle>
          <a:p>
            <a:r>
              <a:rPr spc="100" dirty="0">
                <a:solidFill>
                  <a:schemeClr val="tx1">
                    <a:lumMod val="85000"/>
                    <a:lumOff val="15000"/>
                  </a:schemeClr>
                </a:solidFill>
              </a:rPr>
              <a:t>Ensure Quarterly financial report:</a:t>
            </a:r>
          </a:p>
        </p:txBody>
      </p:sp>
      <p:pic>
        <p:nvPicPr>
          <p:cNvPr id="515" name="Picture 8" descr="Picture 8"/>
          <p:cNvPicPr>
            <a:picLocks noChangeAspect="1"/>
          </p:cNvPicPr>
          <p:nvPr/>
        </p:nvPicPr>
        <p:blipFill>
          <a:blip r:embed="rId3"/>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2" name="Slide Number Placeholder 1">
            <a:extLst>
              <a:ext uri="{FF2B5EF4-FFF2-40B4-BE49-F238E27FC236}">
                <a16:creationId xmlns:a16="http://schemas.microsoft.com/office/drawing/2014/main" id="{52ED9403-A328-4F4A-B70D-56C20FB1D77E}"/>
              </a:ext>
            </a:extLst>
          </p:cNvPr>
          <p:cNvSpPr>
            <a:spLocks noGrp="1"/>
          </p:cNvSpPr>
          <p:nvPr>
            <p:ph type="sldNum" sz="quarter" idx="2"/>
          </p:nvPr>
        </p:nvSpPr>
        <p:spPr>
          <a:xfrm>
            <a:off x="11826687" y="6505071"/>
            <a:ext cx="231141" cy="231141"/>
          </a:xfrm>
        </p:spPr>
        <p:txBody>
          <a:bodyPr/>
          <a:lstStyle/>
          <a:p>
            <a:fld id="{86CB4B4D-7CA3-9044-876B-883B54F8677D}" type="slidenum">
              <a:rPr lang="en-US" smtClean="0"/>
              <a:t>24</a:t>
            </a:fld>
            <a:endParaRPr lang="en-US"/>
          </a:p>
        </p:txBody>
      </p:sp>
      <p:sp>
        <p:nvSpPr>
          <p:cNvPr id="3" name="Rectangle 2">
            <a:extLst>
              <a:ext uri="{FF2B5EF4-FFF2-40B4-BE49-F238E27FC236}">
                <a16:creationId xmlns:a16="http://schemas.microsoft.com/office/drawing/2014/main" id="{A47A1FDA-8894-48A6-89EB-EC99E7610260}"/>
              </a:ext>
            </a:extLst>
          </p:cNvPr>
          <p:cNvSpPr/>
          <p:nvPr/>
        </p:nvSpPr>
        <p:spPr>
          <a:xfrm>
            <a:off x="4017196" y="214995"/>
            <a:ext cx="6889843" cy="916572"/>
          </a:xfrm>
          <a:prstGeom prst="rect">
            <a:avLst/>
          </a:prstGeom>
          <a:solidFill>
            <a:schemeClr val="bg1"/>
          </a:solidFill>
          <a:ln w="15875" cap="rnd">
            <a:noFill/>
            <a:prstDash val="solid"/>
            <a:round/>
          </a:ln>
          <a:effectLst>
            <a:reflection stA="26000" endPos="400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orbel"/>
              <a:ea typeface="Corbel"/>
              <a:cs typeface="Corbel"/>
              <a:sym typeface="Corbel"/>
            </a:endParaRPr>
          </a:p>
        </p:txBody>
      </p:sp>
      <p:sp>
        <p:nvSpPr>
          <p:cNvPr id="13" name="Title 6">
            <a:extLst>
              <a:ext uri="{FF2B5EF4-FFF2-40B4-BE49-F238E27FC236}">
                <a16:creationId xmlns:a16="http://schemas.microsoft.com/office/drawing/2014/main" id="{4EC91EB6-6003-45B0-B6CE-337F4E997263}"/>
              </a:ext>
            </a:extLst>
          </p:cNvPr>
          <p:cNvSpPr txBox="1"/>
          <p:nvPr/>
        </p:nvSpPr>
        <p:spPr>
          <a:xfrm>
            <a:off x="1800544" y="141525"/>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384047">
              <a:defRPr sz="3359" b="1">
                <a:latin typeface="Arial"/>
                <a:ea typeface="Arial"/>
                <a:cs typeface="Arial"/>
                <a:sym typeface="Arial"/>
              </a:defRPr>
            </a:lvl1pPr>
          </a:lstStyle>
          <a:p>
            <a:r>
              <a:rPr lang="en-US" sz="3200" spc="120" dirty="0">
                <a:solidFill>
                  <a:schemeClr val="tx1">
                    <a:lumMod val="85000"/>
                    <a:lumOff val="15000"/>
                  </a:schemeClr>
                </a:solidFill>
                <a:effectLst>
                  <a:outerShdw blurRad="38100" dist="38100" dir="2700000" algn="tl">
                    <a:srgbClr val="000000">
                      <a:alpha val="43137"/>
                    </a:srgbClr>
                  </a:outerShdw>
                </a:effectLst>
              </a:rPr>
              <a:t>Independent CPA Report</a:t>
            </a:r>
            <a:endParaRPr sz="3200" spc="120" dirty="0">
              <a:solidFill>
                <a:schemeClr val="tx1">
                  <a:lumMod val="85000"/>
                  <a:lumOff val="15000"/>
                </a:schemeClr>
              </a:solidFill>
              <a:effectLst>
                <a:outerShdw blurRad="38100" dist="38100" dir="2700000" algn="tl">
                  <a:srgbClr val="000000">
                    <a:alpha val="43137"/>
                  </a:srgbClr>
                </a:outerShdw>
              </a:effectLst>
            </a:endParaRPr>
          </a:p>
        </p:txBody>
      </p:sp>
      <p:pic>
        <p:nvPicPr>
          <p:cNvPr id="506" name="Rounded Rectangle Rounded rectangle" descr="Rounded Rectangle Rounded rectangle"/>
          <p:cNvPicPr>
            <a:picLocks/>
          </p:cNvPicPr>
          <p:nvPr/>
        </p:nvPicPr>
        <p:blipFill>
          <a:blip r:embed="rId4"/>
          <a:stretch>
            <a:fillRect/>
          </a:stretch>
        </p:blipFill>
        <p:spPr>
          <a:xfrm>
            <a:off x="6677890" y="1212942"/>
            <a:ext cx="3521521" cy="103867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11"/>
                                        </p:tgtEl>
                                        <p:attrNameLst>
                                          <p:attrName>style.visibility</p:attrName>
                                        </p:attrNameLst>
                                      </p:cBhvr>
                                      <p:to>
                                        <p:strVal val="visible"/>
                                      </p:to>
                                    </p:set>
                                    <p:anim calcmode="lin" valueType="num">
                                      <p:cBhvr>
                                        <p:cTn id="7" dur="1000" fill="hold"/>
                                        <p:tgtEl>
                                          <p:spTgt spid="511"/>
                                        </p:tgtEl>
                                        <p:attrNameLst>
                                          <p:attrName>ppt_x</p:attrName>
                                        </p:attrNameLst>
                                      </p:cBhvr>
                                      <p:tavLst>
                                        <p:tav tm="0">
                                          <p:val>
                                            <p:strVal val="0-#ppt_w/2"/>
                                          </p:val>
                                        </p:tav>
                                        <p:tav tm="100000">
                                          <p:val>
                                            <p:strVal val="#ppt_x"/>
                                          </p:val>
                                        </p:tav>
                                      </p:tavLst>
                                    </p:anim>
                                    <p:anim calcmode="lin" valueType="num">
                                      <p:cBhvr>
                                        <p:cTn id="8" dur="1000" fill="hold"/>
                                        <p:tgtEl>
                                          <p:spTgt spid="511"/>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500"/>
                                  </p:stCondLst>
                                  <p:iterate>
                                    <p:tmAbs val="0"/>
                                  </p:iterate>
                                  <p:childTnLst>
                                    <p:set>
                                      <p:cBhvr>
                                        <p:cTn id="10" fill="hold"/>
                                        <p:tgtEl>
                                          <p:spTgt spid="512"/>
                                        </p:tgtEl>
                                        <p:attrNameLst>
                                          <p:attrName>style.visibility</p:attrName>
                                        </p:attrNameLst>
                                      </p:cBhvr>
                                      <p:to>
                                        <p:strVal val="visible"/>
                                      </p:to>
                                    </p:set>
                                    <p:anim calcmode="lin" valueType="num">
                                      <p:cBhvr>
                                        <p:cTn id="11" dur="1000" fill="hold"/>
                                        <p:tgtEl>
                                          <p:spTgt spid="512"/>
                                        </p:tgtEl>
                                        <p:attrNameLst>
                                          <p:attrName>ppt_x</p:attrName>
                                        </p:attrNameLst>
                                      </p:cBhvr>
                                      <p:tavLst>
                                        <p:tav tm="0">
                                          <p:val>
                                            <p:strVal val="0-#ppt_w/2"/>
                                          </p:val>
                                        </p:tav>
                                        <p:tav tm="100000">
                                          <p:val>
                                            <p:strVal val="#ppt_x"/>
                                          </p:val>
                                        </p:tav>
                                      </p:tavLst>
                                    </p:anim>
                                    <p:anim calcmode="lin" valueType="num">
                                      <p:cBhvr>
                                        <p:cTn id="12" dur="1000" fill="hold"/>
                                        <p:tgtEl>
                                          <p:spTgt spid="5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 grpId="1" animBg="1" advAuto="0"/>
      <p:bldP spid="512"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Ensure checks are:"/>
          <p:cNvSpPr/>
          <p:nvPr/>
        </p:nvSpPr>
        <p:spPr>
          <a:xfrm>
            <a:off x="1800544" y="899919"/>
            <a:ext cx="3543087" cy="892970"/>
          </a:xfrm>
          <a:prstGeom prst="rect">
            <a:avLst/>
          </a:prstGeom>
          <a:solidFill>
            <a:schemeClr val="accent3"/>
          </a:solidFill>
          <a:ln w="22225" cap="rnd">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defRPr sz="2400" b="1">
                <a:solidFill>
                  <a:srgbClr val="FFFFFF"/>
                </a:solidFill>
                <a:latin typeface="Arial"/>
                <a:ea typeface="Arial"/>
                <a:cs typeface="Arial"/>
                <a:sym typeface="Arial"/>
              </a:defRPr>
            </a:lvl1pPr>
          </a:lstStyle>
          <a:p>
            <a:pPr algn="ctr"/>
            <a:r>
              <a:rPr spc="100" dirty="0"/>
              <a:t>Ensure checks are:</a:t>
            </a:r>
          </a:p>
        </p:txBody>
      </p:sp>
      <p:grpSp>
        <p:nvGrpSpPr>
          <p:cNvPr id="520" name="Signed by two of three —  Commander, Adjutant, and Treasurer.  Supported by vouchers for every expense"/>
          <p:cNvGrpSpPr/>
          <p:nvPr/>
        </p:nvGrpSpPr>
        <p:grpSpPr>
          <a:xfrm>
            <a:off x="1646980" y="1856496"/>
            <a:ext cx="9533803" cy="1252743"/>
            <a:chOff x="-50800" y="11717"/>
            <a:chExt cx="9533801" cy="1252741"/>
          </a:xfrm>
        </p:grpSpPr>
        <p:sp>
          <p:nvSpPr>
            <p:cNvPr id="519" name="Signed by two of three —  Commander, Adjutant, and Treasurer.  Supported by vouchers for every expense"/>
            <p:cNvSpPr/>
            <p:nvPr/>
          </p:nvSpPr>
          <p:spPr>
            <a:xfrm>
              <a:off x="50800" y="50800"/>
              <a:ext cx="9432201" cy="1151141"/>
            </a:xfrm>
            <a:prstGeom prst="roundRect">
              <a:avLst>
                <a:gd name="adj" fmla="val 50000"/>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noAutofit/>
            </a:bodyPr>
            <a:lstStyle/>
            <a:p>
              <a:pPr defTabSz="321468">
                <a:defRPr sz="2400" b="1">
                  <a:uFill>
                    <a:solidFill>
                      <a:srgbClr val="000000"/>
                    </a:solidFill>
                  </a:uFill>
                  <a:latin typeface="Arial"/>
                  <a:ea typeface="Arial"/>
                  <a:cs typeface="Arial"/>
                  <a:sym typeface="Arial"/>
                </a:defRPr>
              </a:pPr>
              <a:r>
                <a:rPr spc="100" dirty="0">
                  <a:solidFill>
                    <a:schemeClr val="tx1">
                      <a:lumMod val="85000"/>
                      <a:lumOff val="15000"/>
                    </a:schemeClr>
                  </a:solidFill>
                  <a:uFill>
                    <a:solidFill>
                      <a:srgbClr val="211E1E"/>
                    </a:solidFill>
                  </a:uFill>
                </a:rPr>
                <a:t>Signed by two of three —  Commander, Adjutant, and Treasurer.  </a:t>
              </a:r>
              <a:r>
                <a:rPr spc="100" dirty="0">
                  <a:solidFill>
                    <a:schemeClr val="tx1">
                      <a:lumMod val="85000"/>
                      <a:lumOff val="15000"/>
                    </a:schemeClr>
                  </a:solidFill>
                </a:rPr>
                <a:t>Supported by vouchers for every expense</a:t>
              </a:r>
            </a:p>
          </p:txBody>
        </p:sp>
        <p:pic>
          <p:nvPicPr>
            <p:cNvPr id="518" name="Signed by two of three —  Commander, Adjutant, and Treasurer.  Supported by vouchers for every expense Signed by two of three —  Commander, Adjutant, and Treasurer.  Supported by vouchers for every expense" descr="Signed by two of three —  Commander, Adjutant, and Treasurer.  Supported by vouchers for every expense Signed by two of three —  Commander, Adjutant, and Treasurer.  Supported by vouchers for every expense"/>
            <p:cNvPicPr>
              <a:picLocks/>
            </p:cNvPicPr>
            <p:nvPr/>
          </p:nvPicPr>
          <p:blipFill>
            <a:blip r:embed="rId2"/>
            <a:stretch>
              <a:fillRect/>
            </a:stretch>
          </p:blipFill>
          <p:spPr>
            <a:xfrm>
              <a:off x="-50800" y="11717"/>
              <a:ext cx="9533801" cy="1252741"/>
            </a:xfrm>
            <a:prstGeom prst="rect">
              <a:avLst/>
            </a:prstGeom>
            <a:effectLst/>
          </p:spPr>
        </p:pic>
      </p:grpSp>
      <p:sp>
        <p:nvSpPr>
          <p:cNvPr id="522" name="Ensure ALL vouchers are:"/>
          <p:cNvSpPr/>
          <p:nvPr/>
        </p:nvSpPr>
        <p:spPr>
          <a:xfrm>
            <a:off x="6690897" y="3504101"/>
            <a:ext cx="4346413" cy="892970"/>
          </a:xfrm>
          <a:prstGeom prst="rect">
            <a:avLst/>
          </a:prstGeom>
          <a:solidFill>
            <a:schemeClr val="accent2">
              <a:lumMod val="75000"/>
            </a:schemeClr>
          </a:solidFill>
          <a:ln cap="rnd">
            <a:solidFill>
              <a:srgbClr val="E6B3AB"/>
            </a:solidFill>
          </a:ln>
          <a:effectLst>
            <a:reflection stA="26000"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defRPr sz="2400" b="1">
                <a:solidFill>
                  <a:srgbClr val="FFFFFF"/>
                </a:solidFill>
                <a:latin typeface="Arial"/>
                <a:ea typeface="Arial"/>
                <a:cs typeface="Arial"/>
                <a:sym typeface="Arial"/>
              </a:defRPr>
            </a:lvl1pPr>
          </a:lstStyle>
          <a:p>
            <a:pPr algn="ctr"/>
            <a:r>
              <a:rPr spc="100" dirty="0"/>
              <a:t>Ensure ALL vouchers are:</a:t>
            </a:r>
          </a:p>
        </p:txBody>
      </p:sp>
      <p:pic>
        <p:nvPicPr>
          <p:cNvPr id="524" name="Picture 8" descr="Picture 8"/>
          <p:cNvPicPr>
            <a:picLocks noChangeAspect="1"/>
          </p:cNvPicPr>
          <p:nvPr/>
        </p:nvPicPr>
        <p:blipFill>
          <a:blip r:embed="rId3"/>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2" name="Slide Number Placeholder 1">
            <a:extLst>
              <a:ext uri="{FF2B5EF4-FFF2-40B4-BE49-F238E27FC236}">
                <a16:creationId xmlns:a16="http://schemas.microsoft.com/office/drawing/2014/main" id="{DD0E8F44-E3CA-4943-865E-8B659BEDFDEC}"/>
              </a:ext>
            </a:extLst>
          </p:cNvPr>
          <p:cNvSpPr>
            <a:spLocks noGrp="1"/>
          </p:cNvSpPr>
          <p:nvPr>
            <p:ph type="sldNum" sz="quarter" idx="2"/>
          </p:nvPr>
        </p:nvSpPr>
        <p:spPr>
          <a:xfrm>
            <a:off x="11857510" y="6453701"/>
            <a:ext cx="231141" cy="231141"/>
          </a:xfrm>
        </p:spPr>
        <p:txBody>
          <a:bodyPr/>
          <a:lstStyle/>
          <a:p>
            <a:fld id="{86CB4B4D-7CA3-9044-876B-883B54F8677D}" type="slidenum">
              <a:rPr lang="en-US" smtClean="0"/>
              <a:t>25</a:t>
            </a:fld>
            <a:endParaRPr lang="en-US" dirty="0"/>
          </a:p>
        </p:txBody>
      </p:sp>
      <p:sp>
        <p:nvSpPr>
          <p:cNvPr id="11" name="Title 6">
            <a:extLst>
              <a:ext uri="{FF2B5EF4-FFF2-40B4-BE49-F238E27FC236}">
                <a16:creationId xmlns:a16="http://schemas.microsoft.com/office/drawing/2014/main" id="{9D68F0C0-8F60-4B98-9679-158E95A48129}"/>
              </a:ext>
            </a:extLst>
          </p:cNvPr>
          <p:cNvSpPr txBox="1"/>
          <p:nvPr/>
        </p:nvSpPr>
        <p:spPr>
          <a:xfrm>
            <a:off x="1800544" y="119474"/>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384047">
              <a:defRPr sz="3359" b="1">
                <a:latin typeface="Arial"/>
                <a:ea typeface="Arial"/>
                <a:cs typeface="Arial"/>
                <a:sym typeface="Arial"/>
              </a:defRPr>
            </a:lvl1pPr>
          </a:lstStyle>
          <a:p>
            <a:r>
              <a:rPr lang="en-US" sz="3200" spc="120" dirty="0">
                <a:solidFill>
                  <a:schemeClr val="tx1">
                    <a:lumMod val="85000"/>
                    <a:lumOff val="15000"/>
                  </a:schemeClr>
                </a:solidFill>
                <a:effectLst>
                  <a:outerShdw blurRad="38100" dist="38100" dir="2700000" algn="tl">
                    <a:srgbClr val="000000">
                      <a:alpha val="43137"/>
                    </a:srgbClr>
                  </a:outerShdw>
                </a:effectLst>
              </a:rPr>
              <a:t>Independent CPA Report</a:t>
            </a:r>
            <a:endParaRPr sz="3200" spc="120" dirty="0">
              <a:solidFill>
                <a:schemeClr val="tx1">
                  <a:lumMod val="85000"/>
                  <a:lumOff val="15000"/>
                </a:schemeClr>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B989CD06-BEBD-4E50-93F8-FFFAF7FA9C67}"/>
              </a:ext>
            </a:extLst>
          </p:cNvPr>
          <p:cNvSpPr txBox="1"/>
          <p:nvPr/>
        </p:nvSpPr>
        <p:spPr>
          <a:xfrm>
            <a:off x="2003462" y="4611748"/>
            <a:ext cx="9236912" cy="1569660"/>
          </a:xfrm>
          <a:custGeom>
            <a:avLst/>
            <a:gdLst>
              <a:gd name="connsiteX0" fmla="*/ 0 w 9236912"/>
              <a:gd name="connsiteY0" fmla="*/ 0 h 1569660"/>
              <a:gd name="connsiteX1" fmla="*/ 567410 w 9236912"/>
              <a:gd name="connsiteY1" fmla="*/ 0 h 1569660"/>
              <a:gd name="connsiteX2" fmla="*/ 1411928 w 9236912"/>
              <a:gd name="connsiteY2" fmla="*/ 0 h 1569660"/>
              <a:gd name="connsiteX3" fmla="*/ 2071707 w 9236912"/>
              <a:gd name="connsiteY3" fmla="*/ 0 h 1569660"/>
              <a:gd name="connsiteX4" fmla="*/ 2823856 w 9236912"/>
              <a:gd name="connsiteY4" fmla="*/ 0 h 1569660"/>
              <a:gd name="connsiteX5" fmla="*/ 3668374 w 9236912"/>
              <a:gd name="connsiteY5" fmla="*/ 0 h 1569660"/>
              <a:gd name="connsiteX6" fmla="*/ 4143415 w 9236912"/>
              <a:gd name="connsiteY6" fmla="*/ 0 h 1569660"/>
              <a:gd name="connsiteX7" fmla="*/ 4526087 w 9236912"/>
              <a:gd name="connsiteY7" fmla="*/ 0 h 1569660"/>
              <a:gd name="connsiteX8" fmla="*/ 5370605 w 9236912"/>
              <a:gd name="connsiteY8" fmla="*/ 0 h 1569660"/>
              <a:gd name="connsiteX9" fmla="*/ 5845646 w 9236912"/>
              <a:gd name="connsiteY9" fmla="*/ 0 h 1569660"/>
              <a:gd name="connsiteX10" fmla="*/ 6320687 w 9236912"/>
              <a:gd name="connsiteY10" fmla="*/ 0 h 1569660"/>
              <a:gd name="connsiteX11" fmla="*/ 6703359 w 9236912"/>
              <a:gd name="connsiteY11" fmla="*/ 0 h 1569660"/>
              <a:gd name="connsiteX12" fmla="*/ 7178400 w 9236912"/>
              <a:gd name="connsiteY12" fmla="*/ 0 h 1569660"/>
              <a:gd name="connsiteX13" fmla="*/ 7653441 w 9236912"/>
              <a:gd name="connsiteY13" fmla="*/ 0 h 1569660"/>
              <a:gd name="connsiteX14" fmla="*/ 8128483 w 9236912"/>
              <a:gd name="connsiteY14" fmla="*/ 0 h 1569660"/>
              <a:gd name="connsiteX15" fmla="*/ 9236912 w 9236912"/>
              <a:gd name="connsiteY15" fmla="*/ 0 h 1569660"/>
              <a:gd name="connsiteX16" fmla="*/ 9236912 w 9236912"/>
              <a:gd name="connsiteY16" fmla="*/ 491827 h 1569660"/>
              <a:gd name="connsiteX17" fmla="*/ 9236912 w 9236912"/>
              <a:gd name="connsiteY17" fmla="*/ 999350 h 1569660"/>
              <a:gd name="connsiteX18" fmla="*/ 9236912 w 9236912"/>
              <a:gd name="connsiteY18" fmla="*/ 1569660 h 1569660"/>
              <a:gd name="connsiteX19" fmla="*/ 8392394 w 9236912"/>
              <a:gd name="connsiteY19" fmla="*/ 1569660 h 1569660"/>
              <a:gd name="connsiteX20" fmla="*/ 7547877 w 9236912"/>
              <a:gd name="connsiteY20" fmla="*/ 1569660 h 1569660"/>
              <a:gd name="connsiteX21" fmla="*/ 6888097 w 9236912"/>
              <a:gd name="connsiteY21" fmla="*/ 1569660 h 1569660"/>
              <a:gd name="connsiteX22" fmla="*/ 6228318 w 9236912"/>
              <a:gd name="connsiteY22" fmla="*/ 1569660 h 1569660"/>
              <a:gd name="connsiteX23" fmla="*/ 5845646 w 9236912"/>
              <a:gd name="connsiteY23" fmla="*/ 1569660 h 1569660"/>
              <a:gd name="connsiteX24" fmla="*/ 5462974 w 9236912"/>
              <a:gd name="connsiteY24" fmla="*/ 1569660 h 1569660"/>
              <a:gd name="connsiteX25" fmla="*/ 4803194 w 9236912"/>
              <a:gd name="connsiteY25" fmla="*/ 1569660 h 1569660"/>
              <a:gd name="connsiteX26" fmla="*/ 4051046 w 9236912"/>
              <a:gd name="connsiteY26" fmla="*/ 1569660 h 1569660"/>
              <a:gd name="connsiteX27" fmla="*/ 3206528 w 9236912"/>
              <a:gd name="connsiteY27" fmla="*/ 1569660 h 1569660"/>
              <a:gd name="connsiteX28" fmla="*/ 2639118 w 9236912"/>
              <a:gd name="connsiteY28" fmla="*/ 1569660 h 1569660"/>
              <a:gd name="connsiteX29" fmla="*/ 2164077 w 9236912"/>
              <a:gd name="connsiteY29" fmla="*/ 1569660 h 1569660"/>
              <a:gd name="connsiteX30" fmla="*/ 1504297 w 9236912"/>
              <a:gd name="connsiteY30" fmla="*/ 1569660 h 1569660"/>
              <a:gd name="connsiteX31" fmla="*/ 844518 w 9236912"/>
              <a:gd name="connsiteY31" fmla="*/ 1569660 h 1569660"/>
              <a:gd name="connsiteX32" fmla="*/ 0 w 9236912"/>
              <a:gd name="connsiteY32" fmla="*/ 1569660 h 1569660"/>
              <a:gd name="connsiteX33" fmla="*/ 0 w 9236912"/>
              <a:gd name="connsiteY33" fmla="*/ 1030743 h 1569660"/>
              <a:gd name="connsiteX34" fmla="*/ 0 w 9236912"/>
              <a:gd name="connsiteY34" fmla="*/ 554613 h 1569660"/>
              <a:gd name="connsiteX35" fmla="*/ 0 w 9236912"/>
              <a:gd name="connsiteY35"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36912" h="1569660" extrusionOk="0">
                <a:moveTo>
                  <a:pt x="0" y="0"/>
                </a:moveTo>
                <a:cubicBezTo>
                  <a:pt x="271644" y="-2647"/>
                  <a:pt x="403022" y="12367"/>
                  <a:pt x="567410" y="0"/>
                </a:cubicBezTo>
                <a:cubicBezTo>
                  <a:pt x="731798" y="-12367"/>
                  <a:pt x="1197463" y="-22675"/>
                  <a:pt x="1411928" y="0"/>
                </a:cubicBezTo>
                <a:cubicBezTo>
                  <a:pt x="1626393" y="22675"/>
                  <a:pt x="1783342" y="-19408"/>
                  <a:pt x="2071707" y="0"/>
                </a:cubicBezTo>
                <a:cubicBezTo>
                  <a:pt x="2360072" y="19408"/>
                  <a:pt x="2564573" y="33258"/>
                  <a:pt x="2823856" y="0"/>
                </a:cubicBezTo>
                <a:cubicBezTo>
                  <a:pt x="3083139" y="-33258"/>
                  <a:pt x="3329392" y="24257"/>
                  <a:pt x="3668374" y="0"/>
                </a:cubicBezTo>
                <a:cubicBezTo>
                  <a:pt x="4007356" y="-24257"/>
                  <a:pt x="4003605" y="-13635"/>
                  <a:pt x="4143415" y="0"/>
                </a:cubicBezTo>
                <a:cubicBezTo>
                  <a:pt x="4283225" y="13635"/>
                  <a:pt x="4383726" y="13331"/>
                  <a:pt x="4526087" y="0"/>
                </a:cubicBezTo>
                <a:cubicBezTo>
                  <a:pt x="4668448" y="-13331"/>
                  <a:pt x="4981672" y="29206"/>
                  <a:pt x="5370605" y="0"/>
                </a:cubicBezTo>
                <a:cubicBezTo>
                  <a:pt x="5759538" y="-29206"/>
                  <a:pt x="5709568" y="-6623"/>
                  <a:pt x="5845646" y="0"/>
                </a:cubicBezTo>
                <a:cubicBezTo>
                  <a:pt x="5981724" y="6623"/>
                  <a:pt x="6184329" y="19981"/>
                  <a:pt x="6320687" y="0"/>
                </a:cubicBezTo>
                <a:cubicBezTo>
                  <a:pt x="6457045" y="-19981"/>
                  <a:pt x="6567126" y="-17664"/>
                  <a:pt x="6703359" y="0"/>
                </a:cubicBezTo>
                <a:cubicBezTo>
                  <a:pt x="6839592" y="17664"/>
                  <a:pt x="6957365" y="-1406"/>
                  <a:pt x="7178400" y="0"/>
                </a:cubicBezTo>
                <a:cubicBezTo>
                  <a:pt x="7399435" y="1406"/>
                  <a:pt x="7496781" y="6355"/>
                  <a:pt x="7653441" y="0"/>
                </a:cubicBezTo>
                <a:cubicBezTo>
                  <a:pt x="7810101" y="-6355"/>
                  <a:pt x="7984296" y="-6727"/>
                  <a:pt x="8128483" y="0"/>
                </a:cubicBezTo>
                <a:cubicBezTo>
                  <a:pt x="8272670" y="6727"/>
                  <a:pt x="8972157" y="-23929"/>
                  <a:pt x="9236912" y="0"/>
                </a:cubicBezTo>
                <a:cubicBezTo>
                  <a:pt x="9259208" y="156877"/>
                  <a:pt x="9213268" y="359627"/>
                  <a:pt x="9236912" y="491827"/>
                </a:cubicBezTo>
                <a:cubicBezTo>
                  <a:pt x="9260556" y="624027"/>
                  <a:pt x="9253933" y="891737"/>
                  <a:pt x="9236912" y="999350"/>
                </a:cubicBezTo>
                <a:cubicBezTo>
                  <a:pt x="9219891" y="1106963"/>
                  <a:pt x="9234646" y="1398730"/>
                  <a:pt x="9236912" y="1569660"/>
                </a:cubicBezTo>
                <a:cubicBezTo>
                  <a:pt x="8832739" y="1542358"/>
                  <a:pt x="8774312" y="1544417"/>
                  <a:pt x="8392394" y="1569660"/>
                </a:cubicBezTo>
                <a:cubicBezTo>
                  <a:pt x="8010476" y="1594903"/>
                  <a:pt x="7852893" y="1610505"/>
                  <a:pt x="7547877" y="1569660"/>
                </a:cubicBezTo>
                <a:cubicBezTo>
                  <a:pt x="7242861" y="1528815"/>
                  <a:pt x="7194227" y="1593785"/>
                  <a:pt x="6888097" y="1569660"/>
                </a:cubicBezTo>
                <a:cubicBezTo>
                  <a:pt x="6581967" y="1545535"/>
                  <a:pt x="6511820" y="1570875"/>
                  <a:pt x="6228318" y="1569660"/>
                </a:cubicBezTo>
                <a:cubicBezTo>
                  <a:pt x="5944816" y="1568445"/>
                  <a:pt x="5998954" y="1562289"/>
                  <a:pt x="5845646" y="1569660"/>
                </a:cubicBezTo>
                <a:cubicBezTo>
                  <a:pt x="5692338" y="1577031"/>
                  <a:pt x="5634933" y="1560103"/>
                  <a:pt x="5462974" y="1569660"/>
                </a:cubicBezTo>
                <a:cubicBezTo>
                  <a:pt x="5291015" y="1579217"/>
                  <a:pt x="5097960" y="1549966"/>
                  <a:pt x="4803194" y="1569660"/>
                </a:cubicBezTo>
                <a:cubicBezTo>
                  <a:pt x="4508428" y="1589354"/>
                  <a:pt x="4363539" y="1596973"/>
                  <a:pt x="4051046" y="1569660"/>
                </a:cubicBezTo>
                <a:cubicBezTo>
                  <a:pt x="3738553" y="1542347"/>
                  <a:pt x="3562008" y="1540106"/>
                  <a:pt x="3206528" y="1569660"/>
                </a:cubicBezTo>
                <a:cubicBezTo>
                  <a:pt x="2851048" y="1599214"/>
                  <a:pt x="2884436" y="1588308"/>
                  <a:pt x="2639118" y="1569660"/>
                </a:cubicBezTo>
                <a:cubicBezTo>
                  <a:pt x="2393800" y="1551013"/>
                  <a:pt x="2268341" y="1589792"/>
                  <a:pt x="2164077" y="1569660"/>
                </a:cubicBezTo>
                <a:cubicBezTo>
                  <a:pt x="2059813" y="1549528"/>
                  <a:pt x="1646981" y="1549486"/>
                  <a:pt x="1504297" y="1569660"/>
                </a:cubicBezTo>
                <a:cubicBezTo>
                  <a:pt x="1361613" y="1589834"/>
                  <a:pt x="1085115" y="1578688"/>
                  <a:pt x="844518" y="1569660"/>
                </a:cubicBezTo>
                <a:cubicBezTo>
                  <a:pt x="603921" y="1560632"/>
                  <a:pt x="268894" y="1531358"/>
                  <a:pt x="0" y="1569660"/>
                </a:cubicBezTo>
                <a:cubicBezTo>
                  <a:pt x="-5207" y="1304067"/>
                  <a:pt x="16135" y="1241072"/>
                  <a:pt x="0" y="1030743"/>
                </a:cubicBezTo>
                <a:cubicBezTo>
                  <a:pt x="-16135" y="820414"/>
                  <a:pt x="7559" y="742725"/>
                  <a:pt x="0" y="554613"/>
                </a:cubicBezTo>
                <a:cubicBezTo>
                  <a:pt x="-7559" y="366501"/>
                  <a:pt x="5083" y="119210"/>
                  <a:pt x="0" y="0"/>
                </a:cubicBezTo>
                <a:close/>
              </a:path>
            </a:pathLst>
          </a:custGeom>
          <a:noFill/>
          <a:ln w="12700" cap="flat">
            <a:noFill/>
            <a:miter lim="400000"/>
            <a:extLst>
              <a:ext uri="{C807C97D-BFC1-408E-A445-0C87EB9F89A2}">
                <ask:lineSketchStyleProps xmlns:ask="http://schemas.microsoft.com/office/drawing/2018/sketchyshapes" sd="1205044476">
                  <a:prstGeom prst="rect">
                    <a:avLst/>
                  </a:prstGeom>
                  <ask:type>
                    <ask:lineSketchFreehand/>
                  </ask:type>
                </ask:lineSketchStyleProps>
              </a:ext>
            </a:extLst>
          </a:ln>
          <a:effectLst/>
          <a:sp3d/>
        </p:spPr>
        <p:style>
          <a:lnRef idx="0">
            <a:scrgbClr r="0" g="0" b="0"/>
          </a:lnRef>
          <a:fillRef idx="0">
            <a:scrgbClr r="0" g="0" b="0"/>
          </a:fillRef>
          <a:effectRef idx="0">
            <a:scrgbClr r="0" g="0" b="0"/>
          </a:effectRef>
          <a:fontRef idx="none"/>
        </p:style>
        <p:txBody>
          <a:bodyPr wrap="square">
            <a:spAutoFit/>
          </a:bodyPr>
          <a:lstStyle/>
          <a:p>
            <a:pPr marL="342900" indent="-342900">
              <a:buClr>
                <a:schemeClr val="accent3">
                  <a:lumMod val="50000"/>
                </a:schemeClr>
              </a:buClr>
              <a:buSzPct val="95000"/>
              <a:buFont typeface="Wingdings" panose="05000000000000000000" pitchFamily="2" charset="2"/>
              <a:buChar char="Ø"/>
              <a:defRPr sz="2400" b="1">
                <a:solidFill>
                  <a:srgbClr val="FFFFFF"/>
                </a:solidFill>
                <a:latin typeface="Arial"/>
                <a:ea typeface="Arial"/>
                <a:cs typeface="Arial"/>
                <a:sym typeface="Arial"/>
              </a:defRPr>
            </a:pPr>
            <a:r>
              <a:rPr lang="en-US" spc="100" dirty="0">
                <a:solidFill>
                  <a:schemeClr val="tx1">
                    <a:lumMod val="85000"/>
                    <a:lumOff val="15000"/>
                  </a:schemeClr>
                </a:solidFill>
              </a:rPr>
              <a:t>Authorized (i.e. signed) by at least two out of three of the Commander, Adjutant, and Treasurer. </a:t>
            </a:r>
          </a:p>
          <a:p>
            <a:pPr marL="342900" indent="-342900">
              <a:buClr>
                <a:schemeClr val="accent3">
                  <a:lumMod val="50000"/>
                </a:schemeClr>
              </a:buClr>
              <a:buSzPct val="95000"/>
              <a:buFont typeface="Wingdings" panose="05000000000000000000" pitchFamily="2" charset="2"/>
              <a:buChar char="Ø"/>
              <a:defRPr sz="2400" b="1">
                <a:solidFill>
                  <a:srgbClr val="FFFFFF"/>
                </a:solidFill>
                <a:latin typeface="Arial"/>
                <a:ea typeface="Arial"/>
                <a:cs typeface="Arial"/>
                <a:sym typeface="Arial"/>
              </a:defRPr>
            </a:pPr>
            <a:r>
              <a:rPr lang="en-US" spc="100" dirty="0">
                <a:solidFill>
                  <a:schemeClr val="tx1">
                    <a:lumMod val="85000"/>
                    <a:lumOff val="15000"/>
                  </a:schemeClr>
                </a:solidFill>
              </a:rPr>
              <a:t>Supported by receipts, invoices, or other support (e.g. approval in meeting minutes). </a:t>
            </a:r>
          </a:p>
        </p:txBody>
      </p:sp>
      <p:pic>
        <p:nvPicPr>
          <p:cNvPr id="16" name="Signed by two of three —  Commander, Adjutant, and Treasurer.  Supported by vouchers for every expense Signed by two of three —  Commander, Adjutant, and Treasurer.  Supported by vouchers for every expense" descr="Signed by two of three —  Commander, Adjutant, and Treasurer.  Supported by vouchers for every expense Signed by two of three —  Commander, Adjutant, and Treasurer.  Supported by vouchers for every expense">
            <a:extLst>
              <a:ext uri="{FF2B5EF4-FFF2-40B4-BE49-F238E27FC236}">
                <a16:creationId xmlns:a16="http://schemas.microsoft.com/office/drawing/2014/main" id="{FC2BDD2D-C327-4565-A658-92D604471A5B}"/>
              </a:ext>
            </a:extLst>
          </p:cNvPr>
          <p:cNvPicPr>
            <a:picLocks/>
          </p:cNvPicPr>
          <p:nvPr/>
        </p:nvPicPr>
        <p:blipFill>
          <a:blip r:embed="rId2"/>
          <a:stretch>
            <a:fillRect/>
          </a:stretch>
        </p:blipFill>
        <p:spPr>
          <a:xfrm>
            <a:off x="1606766" y="4425591"/>
            <a:ext cx="9624319" cy="1846239"/>
          </a:xfrm>
          <a:prstGeom prst="rect">
            <a:avLst/>
          </a:prstGeom>
          <a:ln>
            <a:noFill/>
          </a:ln>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 Ensure transactions on monthly bank statements and monthly general ledgers of profit and loss accounts (if provided), are supported by monthly supporting working papers, such as vouchers and cancelled checks"/>
          <p:cNvSpPr/>
          <p:nvPr/>
        </p:nvSpPr>
        <p:spPr>
          <a:xfrm>
            <a:off x="1860638" y="4803952"/>
            <a:ext cx="9411245" cy="1635341"/>
          </a:xfrm>
          <a:prstGeom prst="rect">
            <a:avLst/>
          </a:prstGeom>
          <a:solidFill>
            <a:schemeClr val="accent1">
              <a:lumMod val="20000"/>
              <a:lumOff val="80000"/>
            </a:schemeClr>
          </a:solidFill>
          <a:ln cap="rnd">
            <a:solidFill>
              <a:srgbClr val="E6B3AB"/>
            </a:solid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a:defRPr sz="2400">
                <a:solidFill>
                  <a:srgbClr val="FFFFFF"/>
                </a:solidFill>
                <a:latin typeface="Arial"/>
                <a:ea typeface="Arial"/>
                <a:cs typeface="Arial"/>
                <a:sym typeface="Arial"/>
              </a:defRPr>
            </a:pPr>
            <a:r>
              <a:rPr spc="100" dirty="0">
                <a:solidFill>
                  <a:schemeClr val="tx1">
                    <a:lumMod val="85000"/>
                    <a:lumOff val="15000"/>
                  </a:schemeClr>
                </a:solidFill>
                <a:uFill>
                  <a:solidFill>
                    <a:srgbClr val="211E1E"/>
                  </a:solidFill>
                </a:uFill>
              </a:rPr>
              <a:t>Ensure transactions on monthly bank statements and monthly general ledgers of profit and loss accounts (if provided), are supported by monthly supporting working papers, such as vouchers and cancelled checks</a:t>
            </a:r>
          </a:p>
        </p:txBody>
      </p:sp>
      <p:sp>
        <p:nvSpPr>
          <p:cNvPr id="527" name="Bank Statements"/>
          <p:cNvSpPr/>
          <p:nvPr/>
        </p:nvSpPr>
        <p:spPr>
          <a:xfrm>
            <a:off x="8013577" y="3796229"/>
            <a:ext cx="3023733" cy="892970"/>
          </a:xfrm>
          <a:prstGeom prst="roundRect">
            <a:avLst>
              <a:gd name="adj" fmla="val 15000"/>
            </a:avLst>
          </a:prstGeom>
          <a:solidFill>
            <a:schemeClr val="accent1">
              <a:lumMod val="20000"/>
              <a:lumOff val="80000"/>
            </a:schemeClr>
          </a:solidFill>
          <a:ln cap="rnd">
            <a:solidFill>
              <a:srgbClr val="E6B3AB"/>
            </a:solidFill>
          </a:ln>
          <a:effectLst>
            <a:reflection stA="26000"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a:defRPr sz="2400" b="1">
                <a:solidFill>
                  <a:srgbClr val="FFFFFF"/>
                </a:solidFill>
                <a:latin typeface="Arial"/>
                <a:ea typeface="Arial"/>
                <a:cs typeface="Arial"/>
                <a:sym typeface="Arial"/>
              </a:defRPr>
            </a:lvl1pPr>
          </a:lstStyle>
          <a:p>
            <a:r>
              <a:rPr spc="100" dirty="0">
                <a:solidFill>
                  <a:schemeClr val="tx1">
                    <a:lumMod val="85000"/>
                    <a:lumOff val="15000"/>
                  </a:schemeClr>
                </a:solidFill>
              </a:rPr>
              <a:t>Bank Statements</a:t>
            </a:r>
          </a:p>
        </p:txBody>
      </p:sp>
      <p:sp>
        <p:nvSpPr>
          <p:cNvPr id="528" name="-   Have a detailed record of whom funds received from and for what purpose…"/>
          <p:cNvSpPr/>
          <p:nvPr/>
        </p:nvSpPr>
        <p:spPr>
          <a:xfrm>
            <a:off x="1494715" y="2077264"/>
            <a:ext cx="9642472" cy="1238922"/>
          </a:xfrm>
          <a:prstGeom prst="rect">
            <a:avLst/>
          </a:prstGeom>
          <a:solidFill>
            <a:schemeClr val="tx2">
              <a:lumMod val="20000"/>
              <a:lumOff val="80000"/>
            </a:schemeClr>
          </a:solidFill>
          <a:ln cap="rnd">
            <a:solidFill>
              <a:srgbClr val="C4D6AC"/>
            </a:solidFill>
          </a:ln>
          <a:effectLst>
            <a:outerShdw blurRad="38100" dist="25400" dir="5400000" rotWithShape="0">
              <a:srgbClr val="000000">
                <a:alpha val="64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marL="342900" indent="-342900">
              <a:buClr>
                <a:schemeClr val="accent3">
                  <a:lumMod val="50000"/>
                </a:schemeClr>
              </a:buClr>
              <a:buSzPct val="95000"/>
              <a:buFont typeface="Wingdings" panose="05000000000000000000" pitchFamily="2" charset="2"/>
              <a:buChar char="Ø"/>
              <a:defRPr sz="2400" b="1">
                <a:latin typeface="Arial"/>
                <a:ea typeface="Arial"/>
                <a:cs typeface="Arial"/>
                <a:sym typeface="Arial"/>
              </a:defRPr>
            </a:pPr>
            <a:r>
              <a:rPr spc="100" dirty="0">
                <a:solidFill>
                  <a:schemeClr val="tx1">
                    <a:lumMod val="85000"/>
                    <a:lumOff val="15000"/>
                  </a:schemeClr>
                </a:solidFill>
              </a:rPr>
              <a:t>Have a detailed record of whom funds</a:t>
            </a:r>
            <a:r>
              <a:rPr lang="en-US" spc="100" dirty="0">
                <a:solidFill>
                  <a:schemeClr val="tx1">
                    <a:lumMod val="85000"/>
                    <a:lumOff val="15000"/>
                  </a:schemeClr>
                </a:solidFill>
              </a:rPr>
              <a:t> were</a:t>
            </a:r>
            <a:r>
              <a:rPr spc="100" dirty="0">
                <a:solidFill>
                  <a:schemeClr val="tx1">
                    <a:lumMod val="85000"/>
                    <a:lumOff val="15000"/>
                  </a:schemeClr>
                </a:solidFill>
              </a:rPr>
              <a:t> received from and for what purpose</a:t>
            </a:r>
          </a:p>
          <a:p>
            <a:pPr marL="342900" indent="-342900">
              <a:buClr>
                <a:schemeClr val="accent3">
                  <a:lumMod val="50000"/>
                </a:schemeClr>
              </a:buClr>
              <a:buSzPct val="95000"/>
              <a:buFont typeface="Wingdings" panose="05000000000000000000" pitchFamily="2" charset="2"/>
              <a:buChar char="Ø"/>
              <a:defRPr sz="2400" b="1">
                <a:latin typeface="Arial"/>
                <a:ea typeface="Arial"/>
                <a:cs typeface="Arial"/>
                <a:sym typeface="Arial"/>
              </a:defRPr>
            </a:pPr>
            <a:r>
              <a:rPr spc="100" dirty="0">
                <a:solidFill>
                  <a:schemeClr val="tx1">
                    <a:lumMod val="85000"/>
                    <a:lumOff val="15000"/>
                  </a:schemeClr>
                </a:solidFill>
              </a:rPr>
              <a:t>Identify cash deposits with annotation on deposit receipts</a:t>
            </a:r>
          </a:p>
        </p:txBody>
      </p:sp>
      <p:sp>
        <p:nvSpPr>
          <p:cNvPr id="529" name="Ensure Bank Deposits"/>
          <p:cNvSpPr/>
          <p:nvPr/>
        </p:nvSpPr>
        <p:spPr>
          <a:xfrm>
            <a:off x="1494715" y="1072936"/>
            <a:ext cx="4317488" cy="892970"/>
          </a:xfrm>
          <a:prstGeom prst="roundRect">
            <a:avLst>
              <a:gd name="adj" fmla="val 15000"/>
            </a:avLst>
          </a:prstGeom>
          <a:solidFill>
            <a:schemeClr val="tx2">
              <a:lumMod val="20000"/>
              <a:lumOff val="80000"/>
            </a:schemeClr>
          </a:solidFill>
          <a:ln cap="rnd">
            <a:solidFill>
              <a:srgbClr val="C4D6AC"/>
            </a:solidFill>
          </a:ln>
          <a:effectLst>
            <a:outerShdw blurRad="38100" dist="25400" dir="5400000" rotWithShape="0">
              <a:srgbClr val="000000">
                <a:alpha val="64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a:defRPr sz="2400" b="1">
                <a:solidFill>
                  <a:srgbClr val="050505"/>
                </a:solidFill>
                <a:latin typeface="Arial"/>
                <a:ea typeface="Arial"/>
                <a:cs typeface="Arial"/>
                <a:sym typeface="Arial"/>
              </a:defRPr>
            </a:lvl1pPr>
          </a:lstStyle>
          <a:p>
            <a:r>
              <a:rPr spc="100" dirty="0">
                <a:solidFill>
                  <a:schemeClr val="tx1">
                    <a:lumMod val="85000"/>
                    <a:lumOff val="15000"/>
                  </a:schemeClr>
                </a:solidFill>
              </a:rPr>
              <a:t>Ensure Bank Deposits</a:t>
            </a:r>
          </a:p>
        </p:txBody>
      </p:sp>
      <p:sp>
        <p:nvSpPr>
          <p:cNvPr id="531" name="Bank"/>
          <p:cNvSpPr/>
          <p:nvPr/>
        </p:nvSpPr>
        <p:spPr>
          <a:xfrm>
            <a:off x="7032767" y="880690"/>
            <a:ext cx="853302" cy="10008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4809"/>
                </a:lnTo>
                <a:lnTo>
                  <a:pt x="0" y="6302"/>
                </a:lnTo>
                <a:lnTo>
                  <a:pt x="21600" y="6302"/>
                </a:lnTo>
                <a:lnTo>
                  <a:pt x="21600" y="4809"/>
                </a:lnTo>
                <a:lnTo>
                  <a:pt x="10800" y="0"/>
                </a:lnTo>
                <a:close/>
                <a:moveTo>
                  <a:pt x="2300" y="7104"/>
                </a:moveTo>
                <a:lnTo>
                  <a:pt x="2300" y="7712"/>
                </a:lnTo>
                <a:lnTo>
                  <a:pt x="2688" y="7712"/>
                </a:lnTo>
                <a:lnTo>
                  <a:pt x="2688" y="16945"/>
                </a:lnTo>
                <a:lnTo>
                  <a:pt x="2300" y="16945"/>
                </a:lnTo>
                <a:lnTo>
                  <a:pt x="2300" y="17559"/>
                </a:lnTo>
                <a:lnTo>
                  <a:pt x="5189" y="17559"/>
                </a:lnTo>
                <a:lnTo>
                  <a:pt x="5189" y="16945"/>
                </a:lnTo>
                <a:lnTo>
                  <a:pt x="4799" y="16945"/>
                </a:lnTo>
                <a:lnTo>
                  <a:pt x="4799" y="7712"/>
                </a:lnTo>
                <a:lnTo>
                  <a:pt x="5189" y="7712"/>
                </a:lnTo>
                <a:lnTo>
                  <a:pt x="5189" y="7104"/>
                </a:lnTo>
                <a:lnTo>
                  <a:pt x="2300" y="7104"/>
                </a:lnTo>
                <a:close/>
                <a:moveTo>
                  <a:pt x="6350" y="7104"/>
                </a:moveTo>
                <a:lnTo>
                  <a:pt x="6350" y="7712"/>
                </a:lnTo>
                <a:lnTo>
                  <a:pt x="6738" y="7712"/>
                </a:lnTo>
                <a:lnTo>
                  <a:pt x="6738" y="16945"/>
                </a:lnTo>
                <a:lnTo>
                  <a:pt x="6350" y="16945"/>
                </a:lnTo>
                <a:lnTo>
                  <a:pt x="6350" y="17559"/>
                </a:lnTo>
                <a:lnTo>
                  <a:pt x="9239" y="17559"/>
                </a:lnTo>
                <a:lnTo>
                  <a:pt x="9239" y="16945"/>
                </a:lnTo>
                <a:lnTo>
                  <a:pt x="8849" y="16945"/>
                </a:lnTo>
                <a:lnTo>
                  <a:pt x="8849" y="7712"/>
                </a:lnTo>
                <a:lnTo>
                  <a:pt x="9239" y="7712"/>
                </a:lnTo>
                <a:lnTo>
                  <a:pt x="9239" y="7104"/>
                </a:lnTo>
                <a:lnTo>
                  <a:pt x="6350" y="7104"/>
                </a:lnTo>
                <a:close/>
                <a:moveTo>
                  <a:pt x="12359" y="7104"/>
                </a:moveTo>
                <a:lnTo>
                  <a:pt x="12359" y="7712"/>
                </a:lnTo>
                <a:lnTo>
                  <a:pt x="12749" y="7712"/>
                </a:lnTo>
                <a:lnTo>
                  <a:pt x="12749" y="16945"/>
                </a:lnTo>
                <a:lnTo>
                  <a:pt x="12359" y="16945"/>
                </a:lnTo>
                <a:lnTo>
                  <a:pt x="12359" y="17559"/>
                </a:lnTo>
                <a:lnTo>
                  <a:pt x="15248" y="17559"/>
                </a:lnTo>
                <a:lnTo>
                  <a:pt x="15248" y="16945"/>
                </a:lnTo>
                <a:lnTo>
                  <a:pt x="14860" y="16945"/>
                </a:lnTo>
                <a:lnTo>
                  <a:pt x="14860" y="7712"/>
                </a:lnTo>
                <a:lnTo>
                  <a:pt x="15248" y="7712"/>
                </a:lnTo>
                <a:lnTo>
                  <a:pt x="15248" y="7104"/>
                </a:lnTo>
                <a:lnTo>
                  <a:pt x="12359" y="7104"/>
                </a:lnTo>
                <a:close/>
                <a:moveTo>
                  <a:pt x="16409" y="7104"/>
                </a:moveTo>
                <a:lnTo>
                  <a:pt x="16409" y="7712"/>
                </a:lnTo>
                <a:lnTo>
                  <a:pt x="16799" y="7712"/>
                </a:lnTo>
                <a:lnTo>
                  <a:pt x="16799" y="16945"/>
                </a:lnTo>
                <a:lnTo>
                  <a:pt x="16409" y="16945"/>
                </a:lnTo>
                <a:lnTo>
                  <a:pt x="16409" y="17559"/>
                </a:lnTo>
                <a:lnTo>
                  <a:pt x="19298" y="17559"/>
                </a:lnTo>
                <a:lnTo>
                  <a:pt x="19298" y="16945"/>
                </a:lnTo>
                <a:lnTo>
                  <a:pt x="18910" y="16945"/>
                </a:lnTo>
                <a:lnTo>
                  <a:pt x="18910" y="7712"/>
                </a:lnTo>
                <a:lnTo>
                  <a:pt x="19298" y="7712"/>
                </a:lnTo>
                <a:lnTo>
                  <a:pt x="19298" y="7104"/>
                </a:lnTo>
                <a:lnTo>
                  <a:pt x="16409" y="7104"/>
                </a:lnTo>
                <a:close/>
                <a:moveTo>
                  <a:pt x="1068" y="18363"/>
                </a:moveTo>
                <a:lnTo>
                  <a:pt x="1068" y="19579"/>
                </a:lnTo>
                <a:lnTo>
                  <a:pt x="20530" y="19579"/>
                </a:lnTo>
                <a:lnTo>
                  <a:pt x="20530" y="18363"/>
                </a:lnTo>
                <a:lnTo>
                  <a:pt x="1068" y="18363"/>
                </a:lnTo>
                <a:close/>
                <a:moveTo>
                  <a:pt x="0" y="20383"/>
                </a:moveTo>
                <a:lnTo>
                  <a:pt x="0" y="21600"/>
                </a:lnTo>
                <a:lnTo>
                  <a:pt x="21600" y="21600"/>
                </a:lnTo>
                <a:lnTo>
                  <a:pt x="21600" y="20383"/>
                </a:lnTo>
                <a:lnTo>
                  <a:pt x="0" y="20383"/>
                </a:lnTo>
                <a:close/>
              </a:path>
            </a:pathLst>
          </a:custGeom>
          <a:solidFill>
            <a:srgbClr val="1E3BFF"/>
          </a:solidFill>
          <a:ln w="15875" cap="rnd">
            <a:solidFill>
              <a:schemeClr val="accent1"/>
            </a:solidFill>
          </a:ln>
          <a:effectLst/>
        </p:spPr>
        <p:txBody>
          <a:bodyPr lIns="45719" rIns="45719" anchor="ctr"/>
          <a:lstStyle/>
          <a:p>
            <a:endParaRPr/>
          </a:p>
        </p:txBody>
      </p:sp>
      <p:sp>
        <p:nvSpPr>
          <p:cNvPr id="532" name="Cash"/>
          <p:cNvSpPr/>
          <p:nvPr/>
        </p:nvSpPr>
        <p:spPr>
          <a:xfrm>
            <a:off x="4028179" y="3824672"/>
            <a:ext cx="1533005" cy="6287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rgbClr val="15710E"/>
          </a:solidFill>
          <a:ln w="15875" cap="rnd">
            <a:solidFill>
              <a:schemeClr val="accent1"/>
            </a:solidFill>
          </a:ln>
          <a:effectLst>
            <a:reflection stA="26000" endPos="40000" dir="5400000" sy="-100000" algn="bl" rotWithShape="0"/>
          </a:effectLst>
        </p:spPr>
        <p:txBody>
          <a:bodyPr lIns="45719" rIns="45719" anchor="ctr"/>
          <a:lstStyle/>
          <a:p>
            <a:endParaRPr/>
          </a:p>
        </p:txBody>
      </p:sp>
      <p:pic>
        <p:nvPicPr>
          <p:cNvPr id="534" name="Picture 8" descr="Picture 8"/>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2" name="Slide Number Placeholder 1">
            <a:extLst>
              <a:ext uri="{FF2B5EF4-FFF2-40B4-BE49-F238E27FC236}">
                <a16:creationId xmlns:a16="http://schemas.microsoft.com/office/drawing/2014/main" id="{C9F6157A-A85F-4D33-81EE-77036BE03294}"/>
              </a:ext>
            </a:extLst>
          </p:cNvPr>
          <p:cNvSpPr>
            <a:spLocks noGrp="1"/>
          </p:cNvSpPr>
          <p:nvPr>
            <p:ph type="sldNum" sz="quarter" idx="2"/>
          </p:nvPr>
        </p:nvSpPr>
        <p:spPr>
          <a:xfrm>
            <a:off x="11856377" y="6439293"/>
            <a:ext cx="226031" cy="336444"/>
          </a:xfrm>
        </p:spPr>
        <p:txBody>
          <a:bodyPr/>
          <a:lstStyle/>
          <a:p>
            <a:fld id="{86CB4B4D-7CA3-9044-876B-883B54F8677D}" type="slidenum">
              <a:rPr lang="en-US" smtClean="0"/>
              <a:t>26</a:t>
            </a:fld>
            <a:endParaRPr lang="en-US" dirty="0"/>
          </a:p>
        </p:txBody>
      </p:sp>
      <p:sp>
        <p:nvSpPr>
          <p:cNvPr id="12" name="Title 6">
            <a:extLst>
              <a:ext uri="{FF2B5EF4-FFF2-40B4-BE49-F238E27FC236}">
                <a16:creationId xmlns:a16="http://schemas.microsoft.com/office/drawing/2014/main" id="{C634E740-E54C-4B92-8C2C-B0E68F8F8336}"/>
              </a:ext>
            </a:extLst>
          </p:cNvPr>
          <p:cNvSpPr txBox="1"/>
          <p:nvPr/>
        </p:nvSpPr>
        <p:spPr>
          <a:xfrm>
            <a:off x="1800544" y="119474"/>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384047">
              <a:defRPr sz="3359" b="1">
                <a:latin typeface="Arial"/>
                <a:ea typeface="Arial"/>
                <a:cs typeface="Arial"/>
                <a:sym typeface="Arial"/>
              </a:defRPr>
            </a:lvl1pPr>
          </a:lstStyle>
          <a:p>
            <a:r>
              <a:rPr lang="en-US" sz="3200" spc="120" dirty="0">
                <a:solidFill>
                  <a:schemeClr val="tx1">
                    <a:lumMod val="85000"/>
                    <a:lumOff val="15000"/>
                  </a:schemeClr>
                </a:solidFill>
                <a:effectLst>
                  <a:outerShdw blurRad="38100" dist="38100" dir="2700000" algn="tl">
                    <a:srgbClr val="000000">
                      <a:alpha val="43137"/>
                    </a:srgbClr>
                  </a:outerShdw>
                </a:effectLst>
              </a:rPr>
              <a:t>Independent CPA Report</a:t>
            </a:r>
            <a:endParaRPr sz="3200" spc="120" dirty="0">
              <a:solidFill>
                <a:schemeClr val="tx1">
                  <a:lumMod val="85000"/>
                  <a:lumOff val="15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Ensure Emergency Relief / Homelessness expenses are limited to the maximum amount allowed in Chapter C&amp;B"/>
          <p:cNvSpPr/>
          <p:nvPr/>
        </p:nvSpPr>
        <p:spPr>
          <a:xfrm>
            <a:off x="2005293" y="1131549"/>
            <a:ext cx="8474529" cy="1779375"/>
          </a:xfrm>
          <a:prstGeom prst="roundRect">
            <a:avLst>
              <a:gd name="adj" fmla="val 7528"/>
            </a:avLst>
          </a:prstGeom>
          <a:solidFill>
            <a:srgbClr val="FFFFFF"/>
          </a:solidFill>
          <a:ln w="12700">
            <a:solidFill>
              <a:srgbClr val="92D050"/>
            </a:solidFill>
          </a:ln>
          <a:effectLst>
            <a:outerShdw blurRad="50800" dist="38100" dir="5400000" algn="t"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defTabSz="321468">
              <a:spcBef>
                <a:spcPts val="300"/>
              </a:spcBef>
              <a:defRPr sz="2800" b="1">
                <a:solidFill>
                  <a:srgbClr val="211E1E"/>
                </a:solidFill>
                <a:uFill>
                  <a:solidFill>
                    <a:srgbClr val="211E1E"/>
                  </a:solidFill>
                </a:uFill>
                <a:latin typeface="Arial"/>
                <a:ea typeface="Arial"/>
                <a:cs typeface="Arial"/>
                <a:sym typeface="Arial"/>
              </a:defRPr>
            </a:lvl1pPr>
          </a:lstStyle>
          <a:p>
            <a:r>
              <a:rPr spc="100" dirty="0">
                <a:solidFill>
                  <a:schemeClr val="tx1">
                    <a:lumMod val="85000"/>
                    <a:lumOff val="15000"/>
                  </a:schemeClr>
                </a:solidFill>
              </a:rPr>
              <a:t>Ensure Emergency Relief / Homelessness expenses are limited to the maximum amount allowed in Chapter C&amp;B</a:t>
            </a:r>
          </a:p>
        </p:txBody>
      </p:sp>
      <p:sp>
        <p:nvSpPr>
          <p:cNvPr id="538" name="Emergency Relief Grant capped at $500.00…"/>
          <p:cNvSpPr/>
          <p:nvPr/>
        </p:nvSpPr>
        <p:spPr>
          <a:xfrm>
            <a:off x="2026812" y="3180157"/>
            <a:ext cx="9526300" cy="3068015"/>
          </a:xfrm>
          <a:prstGeom prst="rect">
            <a:avLst/>
          </a:prstGeom>
          <a:solidFill>
            <a:srgbClr val="FFFFFF"/>
          </a:solidFill>
          <a:ln w="12700">
            <a:solidFill>
              <a:srgbClr val="92D050"/>
            </a:solidFill>
          </a:ln>
          <a:effectLst>
            <a:outerShdw blurRad="50800" dist="38100" dir="5400000" algn="t"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marL="160019" indent="-160019" defTabSz="321468">
              <a:spcBef>
                <a:spcPts val="300"/>
              </a:spcBef>
              <a:buSzPct val="80000"/>
              <a:buBlip>
                <a:blip r:embed="rId2"/>
              </a:buBlip>
              <a:defRPr sz="2800" b="1">
                <a:solidFill>
                  <a:srgbClr val="211E1E"/>
                </a:solidFill>
                <a:uFill>
                  <a:solidFill>
                    <a:srgbClr val="211E1E"/>
                  </a:solidFill>
                </a:uFill>
                <a:latin typeface="Arial"/>
                <a:ea typeface="Arial"/>
                <a:cs typeface="Arial"/>
                <a:sym typeface="Arial"/>
              </a:defRPr>
            </a:pPr>
            <a:r>
              <a:rPr dirty="0"/>
              <a:t>  </a:t>
            </a:r>
            <a:r>
              <a:rPr spc="100" dirty="0">
                <a:solidFill>
                  <a:schemeClr val="tx1">
                    <a:lumMod val="85000"/>
                    <a:lumOff val="15000"/>
                  </a:schemeClr>
                </a:solidFill>
              </a:rPr>
              <a:t>Emergency Relief Grant capped at $500.00</a:t>
            </a:r>
            <a:br>
              <a:rPr spc="100" dirty="0">
                <a:solidFill>
                  <a:schemeClr val="tx1">
                    <a:lumMod val="85000"/>
                    <a:lumOff val="15000"/>
                  </a:schemeClr>
                </a:solidFill>
              </a:rPr>
            </a:br>
            <a:endParaRPr spc="100" dirty="0">
              <a:solidFill>
                <a:schemeClr val="tx1">
                  <a:lumMod val="85000"/>
                  <a:lumOff val="15000"/>
                </a:schemeClr>
              </a:solidFill>
            </a:endParaRPr>
          </a:p>
          <a:p>
            <a:pPr marL="160019" indent="-160019" defTabSz="321468">
              <a:spcBef>
                <a:spcPts val="300"/>
              </a:spcBef>
              <a:buSzPct val="80000"/>
              <a:buBlip>
                <a:blip r:embed="rId2"/>
              </a:buBlip>
              <a:defRPr sz="2800" b="1">
                <a:solidFill>
                  <a:srgbClr val="211E1E"/>
                </a:solidFill>
                <a:uFill>
                  <a:solidFill>
                    <a:srgbClr val="211E1E"/>
                  </a:solidFill>
                </a:uFill>
                <a:latin typeface="Arial"/>
                <a:ea typeface="Arial"/>
                <a:cs typeface="Arial"/>
                <a:sym typeface="Arial"/>
              </a:defRPr>
            </a:pPr>
            <a:r>
              <a:rPr spc="100" dirty="0">
                <a:solidFill>
                  <a:schemeClr val="tx1">
                    <a:lumMod val="85000"/>
                    <a:lumOff val="15000"/>
                  </a:schemeClr>
                </a:solidFill>
              </a:rPr>
              <a:t>  Homelessness Grant capped at $500</a:t>
            </a:r>
            <a:br>
              <a:rPr spc="100" dirty="0">
                <a:solidFill>
                  <a:schemeClr val="tx1">
                    <a:lumMod val="85000"/>
                    <a:lumOff val="15000"/>
                  </a:schemeClr>
                </a:solidFill>
              </a:rPr>
            </a:br>
            <a:endParaRPr spc="100" dirty="0">
              <a:solidFill>
                <a:schemeClr val="tx1">
                  <a:lumMod val="85000"/>
                  <a:lumOff val="15000"/>
                </a:schemeClr>
              </a:solidFill>
            </a:endParaRPr>
          </a:p>
          <a:p>
            <a:pPr marL="160019" indent="-160019" defTabSz="321468">
              <a:spcBef>
                <a:spcPts val="300"/>
              </a:spcBef>
              <a:buSzPct val="80000"/>
              <a:buBlip>
                <a:blip r:embed="rId2"/>
              </a:buBlip>
              <a:defRPr sz="2800" b="1">
                <a:solidFill>
                  <a:srgbClr val="211E1E"/>
                </a:solidFill>
                <a:uFill>
                  <a:solidFill>
                    <a:srgbClr val="211E1E"/>
                  </a:solidFill>
                </a:uFill>
                <a:latin typeface="Arial"/>
                <a:ea typeface="Arial"/>
                <a:cs typeface="Arial"/>
                <a:sym typeface="Arial"/>
              </a:defRPr>
            </a:pPr>
            <a:r>
              <a:rPr spc="100" dirty="0">
                <a:solidFill>
                  <a:schemeClr val="tx1">
                    <a:lumMod val="85000"/>
                    <a:lumOff val="15000"/>
                  </a:schemeClr>
                </a:solidFill>
              </a:rPr>
              <a:t>  Expenses cannot be combined</a:t>
            </a:r>
          </a:p>
        </p:txBody>
      </p:sp>
      <p:pic>
        <p:nvPicPr>
          <p:cNvPr id="539" name="Picture 8" descr="Picture 8"/>
          <p:cNvPicPr>
            <a:picLocks noChangeAspect="1"/>
          </p:cNvPicPr>
          <p:nvPr/>
        </p:nvPicPr>
        <p:blipFill>
          <a:blip r:embed="rId3"/>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2" name="Slide Number Placeholder 1">
            <a:extLst>
              <a:ext uri="{FF2B5EF4-FFF2-40B4-BE49-F238E27FC236}">
                <a16:creationId xmlns:a16="http://schemas.microsoft.com/office/drawing/2014/main" id="{EC04CBDC-03E3-4F9A-A5B5-0A0954C5B43B}"/>
              </a:ext>
            </a:extLst>
          </p:cNvPr>
          <p:cNvSpPr>
            <a:spLocks noGrp="1"/>
          </p:cNvSpPr>
          <p:nvPr>
            <p:ph type="sldNum" sz="quarter" idx="2"/>
          </p:nvPr>
        </p:nvSpPr>
        <p:spPr>
          <a:xfrm>
            <a:off x="11960859" y="6546168"/>
            <a:ext cx="231141" cy="231141"/>
          </a:xfrm>
        </p:spPr>
        <p:txBody>
          <a:bodyPr/>
          <a:lstStyle/>
          <a:p>
            <a:fld id="{86CB4B4D-7CA3-9044-876B-883B54F8677D}" type="slidenum">
              <a:rPr lang="en-US" smtClean="0"/>
              <a:t>27</a:t>
            </a:fld>
            <a:endParaRPr lang="en-US" dirty="0"/>
          </a:p>
        </p:txBody>
      </p:sp>
      <p:sp>
        <p:nvSpPr>
          <p:cNvPr id="7" name="Title 6">
            <a:extLst>
              <a:ext uri="{FF2B5EF4-FFF2-40B4-BE49-F238E27FC236}">
                <a16:creationId xmlns:a16="http://schemas.microsoft.com/office/drawing/2014/main" id="{07861A25-63FC-482C-84C4-EAE60E98B030}"/>
              </a:ext>
            </a:extLst>
          </p:cNvPr>
          <p:cNvSpPr txBox="1"/>
          <p:nvPr/>
        </p:nvSpPr>
        <p:spPr>
          <a:xfrm>
            <a:off x="1800544" y="119474"/>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384047">
              <a:defRPr sz="3359" b="1">
                <a:latin typeface="Arial"/>
                <a:ea typeface="Arial"/>
                <a:cs typeface="Arial"/>
                <a:sym typeface="Arial"/>
              </a:defRPr>
            </a:lvl1pPr>
          </a:lstStyle>
          <a:p>
            <a:r>
              <a:rPr lang="en-US" sz="3200" spc="120" dirty="0">
                <a:solidFill>
                  <a:schemeClr val="tx1">
                    <a:lumMod val="85000"/>
                    <a:lumOff val="15000"/>
                  </a:schemeClr>
                </a:solidFill>
                <a:effectLst>
                  <a:outerShdw blurRad="38100" dist="38100" dir="2700000" algn="tl">
                    <a:srgbClr val="000000">
                      <a:alpha val="43137"/>
                    </a:srgbClr>
                  </a:outerShdw>
                </a:effectLst>
              </a:rPr>
              <a:t>Independent CPA Report</a:t>
            </a:r>
            <a:endParaRPr sz="3200" spc="120" dirty="0">
              <a:solidFill>
                <a:schemeClr val="tx1">
                  <a:lumMod val="85000"/>
                  <a:lumOff val="15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CEC Minutes don’t reflect recommended expenses to the Body…"/>
          <p:cNvSpPr txBox="1">
            <a:spLocks noGrp="1"/>
          </p:cNvSpPr>
          <p:nvPr>
            <p:ph type="body" idx="4294967295"/>
          </p:nvPr>
        </p:nvSpPr>
        <p:spPr>
          <a:xfrm>
            <a:off x="1800544" y="921067"/>
            <a:ext cx="10126662" cy="5549900"/>
          </a:xfrm>
          <a:prstGeom prst="rect">
            <a:avLst/>
          </a:prstGeom>
        </p:spPr>
        <p:txBody>
          <a:bodyPr lIns="45719" tIns="45719" rIns="45719" bIns="45719" anchor="t">
            <a:normAutofit lnSpcReduction="10000"/>
          </a:bodyPr>
          <a:lstStyle/>
          <a:p>
            <a:pPr defTabSz="877823">
              <a:lnSpc>
                <a:spcPct val="90000"/>
              </a:lnSpc>
              <a:spcBef>
                <a:spcPts val="9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CEC Minutes don’t reflect recommended expenses to the Body</a:t>
            </a:r>
          </a:p>
          <a:p>
            <a:pPr defTabSz="877823">
              <a:lnSpc>
                <a:spcPct val="90000"/>
              </a:lnSpc>
              <a:spcBef>
                <a:spcPts val="9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Commanders discretionary fund - not allowed</a:t>
            </a:r>
          </a:p>
          <a:p>
            <a:pPr defTabSz="877823">
              <a:lnSpc>
                <a:spcPct val="90000"/>
              </a:lnSpc>
              <a:spcBef>
                <a:spcPts val="9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Emergency Relief payments exceeding the Chapter C&amp;B approved amount </a:t>
            </a:r>
          </a:p>
          <a:p>
            <a:pPr defTabSz="877823">
              <a:lnSpc>
                <a:spcPct val="90000"/>
              </a:lnSpc>
              <a:spcBef>
                <a:spcPts val="9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Expense Vouchers for Per Diem, Meals &amp; Incidentals and mileage</a:t>
            </a:r>
          </a:p>
          <a:p>
            <a:pPr marL="781812" lvl="1" defTabSz="877823">
              <a:lnSpc>
                <a:spcPct val="90000"/>
              </a:lnSpc>
              <a:spcBef>
                <a:spcPts val="9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IF you are following GSA rules — adhere to them </a:t>
            </a:r>
          </a:p>
          <a:p>
            <a:pPr marL="781812" lvl="1" defTabSz="877823">
              <a:lnSpc>
                <a:spcPct val="90000"/>
              </a:lnSpc>
              <a:spcBef>
                <a:spcPts val="9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IF your C&amp;B has a set if rules — don’t deviate</a:t>
            </a:r>
          </a:p>
          <a:p>
            <a:pPr defTabSz="1174432">
              <a:lnSpc>
                <a:spcPct val="90000"/>
              </a:lnSpc>
              <a:spcBef>
                <a:spcPts val="3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Use two-person control (TPC) philosophy — when collecting &amp; accounting for funds…</a:t>
            </a:r>
          </a:p>
          <a:p>
            <a:pPr defTabSz="1174432">
              <a:lnSpc>
                <a:spcPct val="90000"/>
              </a:lnSpc>
              <a:spcBef>
                <a:spcPts val="3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Do not hold peoples “Cash or Checks”</a:t>
            </a:r>
          </a:p>
          <a:p>
            <a:pPr defTabSz="1174432">
              <a:lnSpc>
                <a:spcPct val="90000"/>
              </a:lnSpc>
              <a:spcBef>
                <a:spcPts val="3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b="1" spc="100" dirty="0">
                <a:solidFill>
                  <a:schemeClr val="tx1">
                    <a:lumMod val="85000"/>
                    <a:lumOff val="15000"/>
                  </a:schemeClr>
                </a:solidFill>
              </a:rPr>
              <a:t>HAVE</a:t>
            </a:r>
            <a:r>
              <a:rPr spc="100" dirty="0">
                <a:solidFill>
                  <a:schemeClr val="tx1">
                    <a:lumMod val="85000"/>
                    <a:lumOff val="15000"/>
                  </a:schemeClr>
                </a:solidFill>
              </a:rPr>
              <a:t> a receipt book on hand</a:t>
            </a:r>
          </a:p>
          <a:p>
            <a:pPr defTabSz="1174432">
              <a:lnSpc>
                <a:spcPct val="90000"/>
              </a:lnSpc>
              <a:spcBef>
                <a:spcPts val="3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Ensure your copy of deposit slips can show where funds came from — write on the slip, “deposit from XXX”. The CPA/Auditor needs to see the paper trail</a:t>
            </a:r>
          </a:p>
          <a:p>
            <a:pPr defTabSz="1174432">
              <a:lnSpc>
                <a:spcPct val="90000"/>
              </a:lnSpc>
              <a:spcBef>
                <a:spcPts val="3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The proper way for recording funds in your QuickBooks/Excel, other system</a:t>
            </a:r>
          </a:p>
          <a:p>
            <a:pPr marL="781813" lvl="1" defTabSz="1174432">
              <a:lnSpc>
                <a:spcPct val="90000"/>
              </a:lnSpc>
              <a:spcBef>
                <a:spcPts val="3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Overpayment to member</a:t>
            </a:r>
          </a:p>
          <a:p>
            <a:pPr marL="781813" lvl="1" defTabSz="1174432">
              <a:lnSpc>
                <a:spcPct val="90000"/>
              </a:lnSpc>
              <a:spcBef>
                <a:spcPts val="3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Refund of purchase by the chapter</a:t>
            </a:r>
          </a:p>
          <a:p>
            <a:pPr marL="781813" lvl="1" defTabSz="1174432">
              <a:lnSpc>
                <a:spcPct val="90000"/>
              </a:lnSpc>
              <a:spcBef>
                <a:spcPts val="3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Income</a:t>
            </a:r>
          </a:p>
          <a:p>
            <a:pPr marL="781813" lvl="1" defTabSz="1174432">
              <a:lnSpc>
                <a:spcPct val="90000"/>
              </a:lnSpc>
              <a:spcBef>
                <a:spcPts val="300"/>
              </a:spcBef>
              <a:buClr>
                <a:schemeClr val="accent3">
                  <a:lumMod val="50000"/>
                </a:schemeClr>
              </a:buClr>
              <a:buSzPct val="95000"/>
              <a:buFont typeface="Wingdings" panose="05000000000000000000" pitchFamily="2" charset="2"/>
              <a:buChar char="Ø"/>
              <a:defRPr sz="2000">
                <a:latin typeface="Arial"/>
                <a:ea typeface="Arial"/>
                <a:cs typeface="Arial"/>
                <a:sym typeface="Arial"/>
              </a:defRPr>
            </a:pPr>
            <a:r>
              <a:rPr spc="100" dirty="0">
                <a:solidFill>
                  <a:schemeClr val="tx1">
                    <a:lumMod val="85000"/>
                    <a:lumOff val="15000"/>
                  </a:schemeClr>
                </a:solidFill>
              </a:rPr>
              <a:t>Donation </a:t>
            </a:r>
          </a:p>
        </p:txBody>
      </p:sp>
      <p:pic>
        <p:nvPicPr>
          <p:cNvPr id="543" name="Picture 8" descr="Picture 8"/>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2" name="Slide Number Placeholder 1">
            <a:extLst>
              <a:ext uri="{FF2B5EF4-FFF2-40B4-BE49-F238E27FC236}">
                <a16:creationId xmlns:a16="http://schemas.microsoft.com/office/drawing/2014/main" id="{162EE7B7-CAE4-4FE9-9386-2A9B57B1C0F2}"/>
              </a:ext>
            </a:extLst>
          </p:cNvPr>
          <p:cNvSpPr>
            <a:spLocks noGrp="1"/>
          </p:cNvSpPr>
          <p:nvPr>
            <p:ph type="sldNum" sz="quarter" idx="2"/>
          </p:nvPr>
        </p:nvSpPr>
        <p:spPr>
          <a:xfrm>
            <a:off x="11795865" y="6470967"/>
            <a:ext cx="231141" cy="231141"/>
          </a:xfrm>
        </p:spPr>
        <p:txBody>
          <a:bodyPr/>
          <a:lstStyle/>
          <a:p>
            <a:fld id="{86CB4B4D-7CA3-9044-876B-883B54F8677D}" type="slidenum">
              <a:rPr lang="en-US" smtClean="0"/>
              <a:t>28</a:t>
            </a:fld>
            <a:endParaRPr lang="en-US" dirty="0"/>
          </a:p>
        </p:txBody>
      </p:sp>
      <p:sp>
        <p:nvSpPr>
          <p:cNvPr id="8" name="Title 6">
            <a:extLst>
              <a:ext uri="{FF2B5EF4-FFF2-40B4-BE49-F238E27FC236}">
                <a16:creationId xmlns:a16="http://schemas.microsoft.com/office/drawing/2014/main" id="{9F53A073-1434-40ED-B606-7EBFB0D72C9C}"/>
              </a:ext>
            </a:extLst>
          </p:cNvPr>
          <p:cNvSpPr txBox="1"/>
          <p:nvPr/>
        </p:nvSpPr>
        <p:spPr>
          <a:xfrm>
            <a:off x="1800544" y="119474"/>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384047">
              <a:defRPr sz="3359" b="1">
                <a:latin typeface="Arial"/>
                <a:ea typeface="Arial"/>
                <a:cs typeface="Arial"/>
                <a:sym typeface="Arial"/>
              </a:defRPr>
            </a:lvl1pPr>
          </a:lstStyle>
          <a:p>
            <a:r>
              <a:rPr lang="en-US" sz="3200" spc="120" dirty="0">
                <a:solidFill>
                  <a:schemeClr val="tx1">
                    <a:lumMod val="85000"/>
                    <a:lumOff val="15000"/>
                  </a:schemeClr>
                </a:solidFill>
                <a:effectLst>
                  <a:outerShdw blurRad="38100" dist="38100" dir="2700000" algn="tl">
                    <a:srgbClr val="000000">
                      <a:alpha val="43137"/>
                    </a:srgbClr>
                  </a:outerShdw>
                </a:effectLst>
              </a:rPr>
              <a:t>Areas To Watch</a:t>
            </a:r>
            <a:endParaRPr sz="3200" spc="120" dirty="0">
              <a:solidFill>
                <a:schemeClr val="tx1">
                  <a:lumMod val="85000"/>
                  <a:lumOff val="15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Board of Directors Meeting following elections…"/>
          <p:cNvSpPr txBox="1">
            <a:spLocks noGrp="1"/>
          </p:cNvSpPr>
          <p:nvPr>
            <p:ph type="body" sz="quarter" idx="1"/>
          </p:nvPr>
        </p:nvSpPr>
        <p:spPr>
          <a:xfrm>
            <a:off x="1700875" y="869015"/>
            <a:ext cx="10186325" cy="5192738"/>
          </a:xfrm>
          <a:prstGeom prst="rect">
            <a:avLst/>
          </a:prstGeom>
        </p:spPr>
        <p:txBody>
          <a:bodyPr lIns="35718" tIns="35718" rIns="35718" bIns="35718" anchor="t">
            <a:noAutofit/>
          </a:bodyPr>
          <a:lstStyle/>
          <a:p>
            <a:pPr marL="342900" indent="-342900" algn="l" defTabSz="775125">
              <a:lnSpc>
                <a:spcPct val="90000"/>
              </a:lnSpc>
              <a:spcBef>
                <a:spcPts val="1400"/>
              </a:spcBef>
              <a:buClr>
                <a:schemeClr val="accent3">
                  <a:lumMod val="50000"/>
                </a:schemeClr>
              </a:buClr>
              <a:buSzPct val="95000"/>
              <a:buFont typeface="Wingdings" panose="05000000000000000000" pitchFamily="2" charset="2"/>
              <a:buChar char="Ø"/>
              <a:defRPr sz="1919">
                <a:latin typeface="Arial"/>
                <a:ea typeface="Arial"/>
                <a:cs typeface="Arial"/>
                <a:sym typeface="Arial"/>
              </a:defRPr>
            </a:pPr>
            <a:r>
              <a:rPr sz="2100" spc="100" dirty="0">
                <a:solidFill>
                  <a:schemeClr val="tx1">
                    <a:lumMod val="85000"/>
                    <a:lumOff val="15000"/>
                  </a:schemeClr>
                </a:solidFill>
              </a:rPr>
              <a:t>Board of Directors Meeting following elections</a:t>
            </a:r>
          </a:p>
          <a:p>
            <a:pPr marL="342900" indent="-342900" algn="l" defTabSz="775125">
              <a:lnSpc>
                <a:spcPct val="90000"/>
              </a:lnSpc>
              <a:spcBef>
                <a:spcPts val="1400"/>
              </a:spcBef>
              <a:buClr>
                <a:schemeClr val="accent3">
                  <a:lumMod val="50000"/>
                </a:schemeClr>
              </a:buClr>
              <a:buSzPct val="95000"/>
              <a:buFont typeface="Wingdings" panose="05000000000000000000" pitchFamily="2" charset="2"/>
              <a:buChar char="Ø"/>
              <a:defRPr sz="1919">
                <a:latin typeface="Arial"/>
                <a:ea typeface="Arial"/>
                <a:cs typeface="Arial"/>
                <a:sym typeface="Arial"/>
              </a:defRPr>
            </a:pPr>
            <a:r>
              <a:rPr sz="2100" spc="100" dirty="0">
                <a:solidFill>
                  <a:schemeClr val="tx1">
                    <a:lumMod val="85000"/>
                    <a:lumOff val="15000"/>
                  </a:schemeClr>
                </a:solidFill>
              </a:rPr>
              <a:t>Donations to other 501(c) organizations</a:t>
            </a:r>
          </a:p>
          <a:p>
            <a:pPr marL="342900" indent="-342900" algn="l" defTabSz="775125">
              <a:lnSpc>
                <a:spcPct val="90000"/>
              </a:lnSpc>
              <a:spcBef>
                <a:spcPts val="1400"/>
              </a:spcBef>
              <a:buClr>
                <a:schemeClr val="accent3">
                  <a:lumMod val="50000"/>
                </a:schemeClr>
              </a:buClr>
              <a:buSzPct val="95000"/>
              <a:buFont typeface="Wingdings" panose="05000000000000000000" pitchFamily="2" charset="2"/>
              <a:buChar char="Ø"/>
              <a:defRPr sz="1919">
                <a:latin typeface="Arial"/>
                <a:ea typeface="Arial"/>
                <a:cs typeface="Arial"/>
                <a:sym typeface="Arial"/>
              </a:defRPr>
            </a:pPr>
            <a:r>
              <a:rPr sz="2100" spc="100" dirty="0">
                <a:solidFill>
                  <a:schemeClr val="tx1">
                    <a:lumMod val="85000"/>
                    <a:lumOff val="15000"/>
                  </a:schemeClr>
                </a:solidFill>
              </a:rPr>
              <a:t>Constitution and Bylaws don’t identify limits on spending</a:t>
            </a:r>
          </a:p>
          <a:p>
            <a:pPr marL="342900" indent="-342900" algn="l" defTabSz="775125">
              <a:lnSpc>
                <a:spcPct val="90000"/>
              </a:lnSpc>
              <a:spcBef>
                <a:spcPts val="1400"/>
              </a:spcBef>
              <a:buClr>
                <a:schemeClr val="accent3">
                  <a:lumMod val="50000"/>
                </a:schemeClr>
              </a:buClr>
              <a:buSzPct val="95000"/>
              <a:buFont typeface="Wingdings" panose="05000000000000000000" pitchFamily="2" charset="2"/>
              <a:buChar char="Ø"/>
              <a:defRPr sz="1919">
                <a:latin typeface="Arial"/>
                <a:ea typeface="Arial"/>
                <a:cs typeface="Arial"/>
                <a:sym typeface="Arial"/>
              </a:defRPr>
            </a:pPr>
            <a:r>
              <a:rPr sz="2100" spc="100" dirty="0">
                <a:solidFill>
                  <a:schemeClr val="tx1">
                    <a:lumMod val="85000"/>
                    <a:lumOff val="15000"/>
                  </a:schemeClr>
                </a:solidFill>
              </a:rPr>
              <a:t>No budget or budget doesn’t reflect total income forecasted</a:t>
            </a:r>
          </a:p>
          <a:p>
            <a:pPr marL="342900" indent="-342900" algn="l" defTabSz="775125">
              <a:lnSpc>
                <a:spcPct val="90000"/>
              </a:lnSpc>
              <a:spcBef>
                <a:spcPts val="1400"/>
              </a:spcBef>
              <a:buClr>
                <a:schemeClr val="accent3">
                  <a:lumMod val="50000"/>
                </a:schemeClr>
              </a:buClr>
              <a:buSzPct val="95000"/>
              <a:buFont typeface="Wingdings" panose="05000000000000000000" pitchFamily="2" charset="2"/>
              <a:buChar char="Ø"/>
              <a:defRPr sz="1919">
                <a:latin typeface="Arial"/>
                <a:ea typeface="Arial"/>
                <a:cs typeface="Arial"/>
                <a:sym typeface="Arial"/>
              </a:defRPr>
            </a:pPr>
            <a:r>
              <a:rPr sz="2100" spc="100" dirty="0">
                <a:solidFill>
                  <a:schemeClr val="tx1">
                    <a:lumMod val="85000"/>
                    <a:lumOff val="15000"/>
                  </a:schemeClr>
                </a:solidFill>
              </a:rPr>
              <a:t>Donations to other </a:t>
            </a:r>
            <a:r>
              <a:rPr lang="en-US" sz="2100" spc="100" dirty="0">
                <a:solidFill>
                  <a:schemeClr val="tx1">
                    <a:lumMod val="85000"/>
                    <a:lumOff val="15000"/>
                  </a:schemeClr>
                </a:solidFill>
              </a:rPr>
              <a:t>C</a:t>
            </a:r>
            <a:r>
              <a:rPr sz="2100" spc="100" dirty="0">
                <a:solidFill>
                  <a:schemeClr val="tx1">
                    <a:lumMod val="85000"/>
                    <a:lumOff val="15000"/>
                  </a:schemeClr>
                </a:solidFill>
              </a:rPr>
              <a:t>hapters </a:t>
            </a:r>
          </a:p>
          <a:p>
            <a:pPr marL="576255" lvl="1" indent="-342900" algn="l" defTabSz="775125">
              <a:lnSpc>
                <a:spcPct val="90000"/>
              </a:lnSpc>
              <a:spcBef>
                <a:spcPts val="1400"/>
              </a:spcBef>
              <a:buClr>
                <a:schemeClr val="accent3">
                  <a:lumMod val="50000"/>
                </a:schemeClr>
              </a:buClr>
              <a:buSzPct val="95000"/>
              <a:buFont typeface="Wingdings" panose="05000000000000000000" pitchFamily="2" charset="2"/>
              <a:buChar char="Ø"/>
              <a:defRPr sz="1919">
                <a:latin typeface="Arial"/>
                <a:ea typeface="Arial"/>
                <a:cs typeface="Arial"/>
                <a:sym typeface="Arial"/>
              </a:defRPr>
            </a:pPr>
            <a:r>
              <a:rPr sz="2100" spc="100" dirty="0">
                <a:solidFill>
                  <a:schemeClr val="tx1">
                    <a:lumMod val="85000"/>
                    <a:lumOff val="15000"/>
                  </a:schemeClr>
                </a:solidFill>
              </a:rPr>
              <a:t>IMPORTANT that the receiving </a:t>
            </a:r>
            <a:r>
              <a:rPr lang="en-US" sz="2100" spc="100" dirty="0">
                <a:solidFill>
                  <a:schemeClr val="tx1">
                    <a:lumMod val="85000"/>
                    <a:lumOff val="15000"/>
                  </a:schemeClr>
                </a:solidFill>
              </a:rPr>
              <a:t>C</a:t>
            </a:r>
            <a:r>
              <a:rPr sz="2100" spc="100" dirty="0">
                <a:solidFill>
                  <a:schemeClr val="tx1">
                    <a:lumMod val="85000"/>
                    <a:lumOff val="15000"/>
                  </a:schemeClr>
                </a:solidFill>
              </a:rPr>
              <a:t>hapter send a letter of receipt—to be attached to paying chapters AFR</a:t>
            </a:r>
          </a:p>
          <a:p>
            <a:pPr marL="342900" indent="-342900" algn="l" defTabSz="775125">
              <a:lnSpc>
                <a:spcPct val="90000"/>
              </a:lnSpc>
              <a:spcBef>
                <a:spcPts val="1400"/>
              </a:spcBef>
              <a:buClr>
                <a:schemeClr val="accent3">
                  <a:lumMod val="50000"/>
                </a:schemeClr>
              </a:buClr>
              <a:buSzPct val="95000"/>
              <a:buFont typeface="Wingdings" panose="05000000000000000000" pitchFamily="2" charset="2"/>
              <a:buChar char="Ø"/>
              <a:defRPr sz="1919">
                <a:latin typeface="Arial"/>
                <a:ea typeface="Arial"/>
                <a:cs typeface="Arial"/>
                <a:sym typeface="Arial"/>
              </a:defRPr>
            </a:pPr>
            <a:r>
              <a:rPr sz="2100" spc="100" dirty="0">
                <a:solidFill>
                  <a:schemeClr val="tx1">
                    <a:lumMod val="85000"/>
                    <a:lumOff val="15000"/>
                  </a:schemeClr>
                </a:solidFill>
              </a:rPr>
              <a:t>Quarterly Reports showing excessive spending</a:t>
            </a:r>
          </a:p>
          <a:p>
            <a:pPr marL="576255" lvl="1" indent="-342900" algn="l" defTabSz="775125">
              <a:lnSpc>
                <a:spcPct val="90000"/>
              </a:lnSpc>
              <a:spcBef>
                <a:spcPts val="1400"/>
              </a:spcBef>
              <a:buClr>
                <a:schemeClr val="accent3">
                  <a:lumMod val="50000"/>
                </a:schemeClr>
              </a:buClr>
              <a:buSzPct val="95000"/>
              <a:buFont typeface="Wingdings" panose="05000000000000000000" pitchFamily="2" charset="2"/>
              <a:buChar char="Ø"/>
              <a:defRPr sz="1919">
                <a:latin typeface="Arial"/>
                <a:ea typeface="Arial"/>
                <a:cs typeface="Arial"/>
                <a:sym typeface="Arial"/>
              </a:defRPr>
            </a:pPr>
            <a:r>
              <a:rPr sz="2100" spc="100" dirty="0">
                <a:solidFill>
                  <a:schemeClr val="tx1">
                    <a:lumMod val="85000"/>
                    <a:lumOff val="15000"/>
                  </a:schemeClr>
                </a:solidFill>
              </a:rPr>
              <a:t>“Show me your checkbook and I’ll show you your mistakes”</a:t>
            </a:r>
          </a:p>
          <a:p>
            <a:pPr marL="342900" indent="-342900" algn="l" defTabSz="775125">
              <a:lnSpc>
                <a:spcPct val="90000"/>
              </a:lnSpc>
              <a:spcBef>
                <a:spcPts val="1400"/>
              </a:spcBef>
              <a:buClr>
                <a:schemeClr val="accent3">
                  <a:lumMod val="50000"/>
                </a:schemeClr>
              </a:buClr>
              <a:buSzPct val="95000"/>
              <a:buFont typeface="Wingdings" panose="05000000000000000000" pitchFamily="2" charset="2"/>
              <a:buChar char="Ø"/>
              <a:defRPr sz="1919">
                <a:latin typeface="Arial"/>
                <a:ea typeface="Arial"/>
                <a:cs typeface="Arial"/>
                <a:sym typeface="Arial"/>
              </a:defRPr>
            </a:pPr>
            <a:r>
              <a:rPr sz="2100" spc="100" dirty="0">
                <a:solidFill>
                  <a:schemeClr val="tx1">
                    <a:lumMod val="85000"/>
                    <a:lumOff val="15000"/>
                  </a:schemeClr>
                </a:solidFill>
              </a:rPr>
              <a:t>Writing </a:t>
            </a:r>
            <a:r>
              <a:rPr lang="en-US" sz="2100" spc="100" dirty="0">
                <a:solidFill>
                  <a:schemeClr val="tx1">
                    <a:lumMod val="85000"/>
                    <a:lumOff val="15000"/>
                  </a:schemeClr>
                </a:solidFill>
              </a:rPr>
              <a:t>c</a:t>
            </a:r>
            <a:r>
              <a:rPr sz="2100" spc="100" dirty="0">
                <a:solidFill>
                  <a:schemeClr val="tx1">
                    <a:lumMod val="85000"/>
                    <a:lumOff val="15000"/>
                  </a:schemeClr>
                </a:solidFill>
              </a:rPr>
              <a:t>hecks for </a:t>
            </a:r>
            <a:r>
              <a:rPr lang="en-US" sz="2100" spc="100" dirty="0">
                <a:solidFill>
                  <a:schemeClr val="tx1">
                    <a:lumMod val="85000"/>
                    <a:lumOff val="15000"/>
                  </a:schemeClr>
                </a:solidFill>
              </a:rPr>
              <a:t>c</a:t>
            </a:r>
            <a:r>
              <a:rPr sz="2100" spc="100" dirty="0">
                <a:solidFill>
                  <a:schemeClr val="tx1">
                    <a:lumMod val="85000"/>
                    <a:lumOff val="15000"/>
                  </a:schemeClr>
                </a:solidFill>
              </a:rPr>
              <a:t>ash</a:t>
            </a:r>
          </a:p>
          <a:p>
            <a:pPr marL="342900" indent="-342900" algn="l" defTabSz="775125">
              <a:lnSpc>
                <a:spcPct val="90000"/>
              </a:lnSpc>
              <a:spcBef>
                <a:spcPts val="1400"/>
              </a:spcBef>
              <a:buClr>
                <a:schemeClr val="accent3">
                  <a:lumMod val="50000"/>
                </a:schemeClr>
              </a:buClr>
              <a:buSzPct val="95000"/>
              <a:buFont typeface="Wingdings" panose="05000000000000000000" pitchFamily="2" charset="2"/>
              <a:buChar char="Ø"/>
              <a:defRPr sz="1919">
                <a:latin typeface="Arial"/>
                <a:ea typeface="Arial"/>
                <a:cs typeface="Arial"/>
                <a:sym typeface="Arial"/>
              </a:defRPr>
            </a:pPr>
            <a:r>
              <a:rPr sz="2100" spc="100" dirty="0">
                <a:solidFill>
                  <a:schemeClr val="tx1">
                    <a:lumMod val="85000"/>
                    <a:lumOff val="15000"/>
                  </a:schemeClr>
                </a:solidFill>
              </a:rPr>
              <a:t>Holding </a:t>
            </a:r>
            <a:r>
              <a:rPr lang="en-US" sz="2100" spc="100" dirty="0">
                <a:solidFill>
                  <a:schemeClr val="tx1">
                    <a:lumMod val="85000"/>
                    <a:lumOff val="15000"/>
                  </a:schemeClr>
                </a:solidFill>
              </a:rPr>
              <a:t>c</a:t>
            </a:r>
            <a:r>
              <a:rPr sz="2100" spc="100" dirty="0">
                <a:solidFill>
                  <a:schemeClr val="tx1">
                    <a:lumMod val="85000"/>
                    <a:lumOff val="15000"/>
                  </a:schemeClr>
                </a:solidFill>
              </a:rPr>
              <a:t>hecks and not immediately depositing</a:t>
            </a:r>
          </a:p>
          <a:p>
            <a:pPr marL="342900" indent="-342900" algn="l" defTabSz="775125">
              <a:lnSpc>
                <a:spcPct val="90000"/>
              </a:lnSpc>
              <a:spcBef>
                <a:spcPts val="1400"/>
              </a:spcBef>
              <a:buClr>
                <a:schemeClr val="accent3">
                  <a:lumMod val="50000"/>
                </a:schemeClr>
              </a:buClr>
              <a:buSzPct val="95000"/>
              <a:buFont typeface="Wingdings" panose="05000000000000000000" pitchFamily="2" charset="2"/>
              <a:buChar char="Ø"/>
              <a:defRPr sz="1919">
                <a:latin typeface="Arial"/>
                <a:ea typeface="Arial"/>
                <a:cs typeface="Arial"/>
                <a:sym typeface="Arial"/>
              </a:defRPr>
            </a:pPr>
            <a:r>
              <a:rPr sz="2100" spc="100" dirty="0">
                <a:solidFill>
                  <a:schemeClr val="tx1">
                    <a:lumMod val="85000"/>
                    <a:lumOff val="15000"/>
                  </a:schemeClr>
                </a:solidFill>
              </a:rPr>
              <a:t>Transferring funds between accounts without the membership approval</a:t>
            </a:r>
          </a:p>
        </p:txBody>
      </p:sp>
      <p:pic>
        <p:nvPicPr>
          <p:cNvPr id="547" name="Picture 8" descr="Picture 8"/>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2" name="Slide Number Placeholder 1">
            <a:extLst>
              <a:ext uri="{FF2B5EF4-FFF2-40B4-BE49-F238E27FC236}">
                <a16:creationId xmlns:a16="http://schemas.microsoft.com/office/drawing/2014/main" id="{608AF1B5-D6F8-43A3-B034-A57E5FAAD83E}"/>
              </a:ext>
            </a:extLst>
          </p:cNvPr>
          <p:cNvSpPr>
            <a:spLocks noGrp="1"/>
          </p:cNvSpPr>
          <p:nvPr>
            <p:ph type="sldNum" sz="quarter" idx="2"/>
          </p:nvPr>
        </p:nvSpPr>
        <p:spPr/>
        <p:txBody>
          <a:bodyPr/>
          <a:lstStyle/>
          <a:p>
            <a:fld id="{86CB4B4D-7CA3-9044-876B-883B54F8677D}" type="slidenum">
              <a:rPr lang="en-US" smtClean="0"/>
              <a:t>29</a:t>
            </a:fld>
            <a:endParaRPr lang="en-US"/>
          </a:p>
        </p:txBody>
      </p:sp>
      <p:sp>
        <p:nvSpPr>
          <p:cNvPr id="6" name="Title 6">
            <a:extLst>
              <a:ext uri="{FF2B5EF4-FFF2-40B4-BE49-F238E27FC236}">
                <a16:creationId xmlns:a16="http://schemas.microsoft.com/office/drawing/2014/main" id="{636D219D-BE5E-490B-835C-D5681AEDB9EF}"/>
              </a:ext>
            </a:extLst>
          </p:cNvPr>
          <p:cNvSpPr txBox="1"/>
          <p:nvPr/>
        </p:nvSpPr>
        <p:spPr>
          <a:xfrm>
            <a:off x="1800544" y="119474"/>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384047">
              <a:defRPr sz="3359" b="1">
                <a:latin typeface="Arial"/>
                <a:ea typeface="Arial"/>
                <a:cs typeface="Arial"/>
                <a:sym typeface="Arial"/>
              </a:defRPr>
            </a:lvl1pPr>
          </a:lstStyle>
          <a:p>
            <a:r>
              <a:rPr lang="en-US" sz="3200" spc="120" dirty="0">
                <a:solidFill>
                  <a:schemeClr val="tx1">
                    <a:lumMod val="85000"/>
                    <a:lumOff val="15000"/>
                  </a:schemeClr>
                </a:solidFill>
                <a:effectLst>
                  <a:outerShdw blurRad="38100" dist="38100" dir="2700000" algn="tl">
                    <a:srgbClr val="000000">
                      <a:alpha val="43137"/>
                    </a:srgbClr>
                  </a:outerShdw>
                </a:effectLst>
              </a:rPr>
              <a:t>Areas To Watch</a:t>
            </a:r>
            <a:endParaRPr sz="3200" spc="120" dirty="0">
              <a:solidFill>
                <a:schemeClr val="tx1">
                  <a:lumMod val="85000"/>
                  <a:lumOff val="15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p:nvPr>
        </p:nvSpPr>
        <p:spPr>
          <a:xfrm>
            <a:off x="1960670" y="69574"/>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Instructor</a:t>
            </a:r>
          </a:p>
        </p:txBody>
      </p:sp>
      <p:sp>
        <p:nvSpPr>
          <p:cNvPr id="5" name="Slide Number Placeholder 4"/>
          <p:cNvSpPr>
            <a:spLocks noGrp="1"/>
          </p:cNvSpPr>
          <p:nvPr>
            <p:ph type="sldNum" sz="quarter" idx="2"/>
          </p:nvPr>
        </p:nvSpPr>
        <p:spPr>
          <a:xfrm>
            <a:off x="11960859" y="6550573"/>
            <a:ext cx="231141" cy="231141"/>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B6C86FE4-DAF2-4F66-BC08-DB0577742C11}" type="slidenum">
              <a:rPr lang="en-US" smtClean="0"/>
              <a:pPr defTabSz="914400">
                <a:defRPr/>
              </a:pPr>
              <a:t>3</a:t>
            </a:fld>
            <a:endParaRPr lang="en-US" dirty="0">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CE0D9FDC-31A8-4A9A-8BBE-215EEB1BD4E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26D2120F-22A3-49F9-B9EB-54F7CD0E3581}"/>
              </a:ext>
            </a:extLst>
          </p:cNvPr>
          <p:cNvSpPr txBox="1"/>
          <p:nvPr/>
        </p:nvSpPr>
        <p:spPr>
          <a:xfrm>
            <a:off x="1530850" y="2630184"/>
            <a:ext cx="9236764" cy="1261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4000" b="1" i="0" u="none" strike="noStrike" cap="none" spc="100" normalizeH="0" dirty="0">
                <a:ln>
                  <a:noFill/>
                </a:ln>
                <a:solidFill>
                  <a:schemeClr val="tx1">
                    <a:lumMod val="85000"/>
                    <a:lumOff val="15000"/>
                  </a:schemeClr>
                </a:solidFill>
                <a:effectLst>
                  <a:outerShdw blurRad="38100" dist="38100" dir="2700000" algn="tl">
                    <a:srgbClr val="000000">
                      <a:alpha val="43137"/>
                    </a:srgbClr>
                  </a:outerShdw>
                </a:effectLst>
                <a:uFillTx/>
                <a:latin typeface="Arial" panose="020B0604020202020204" pitchFamily="34" charset="0"/>
                <a:cs typeface="Arial" panose="020B0604020202020204" pitchFamily="34" charset="0"/>
                <a:sym typeface="Corbel"/>
              </a:rPr>
              <a:t>Francis Mitchell</a:t>
            </a:r>
          </a:p>
          <a:p>
            <a:pPr marL="0" marR="0" indent="0" algn="ctr" defTabSz="457200" rtl="0" fontAlgn="auto" latinLnBrk="0" hangingPunct="0">
              <a:lnSpc>
                <a:spcPct val="100000"/>
              </a:lnSpc>
              <a:spcBef>
                <a:spcPts val="0"/>
              </a:spcBef>
              <a:spcAft>
                <a:spcPts val="0"/>
              </a:spcAft>
              <a:buClrTx/>
              <a:buSzTx/>
              <a:buFontTx/>
              <a:buNone/>
              <a:tabLst/>
            </a:pPr>
            <a:r>
              <a:rPr lang="en-US" sz="3600" b="1" spc="100" dirty="0">
                <a:solidFill>
                  <a:schemeClr val="tx1">
                    <a:lumMod val="85000"/>
                    <a:lumOff val="15000"/>
                  </a:schemeClr>
                </a:solidFill>
                <a:latin typeface="Arial" panose="020B0604020202020204" pitchFamily="34" charset="0"/>
                <a:cs typeface="Arial" panose="020B0604020202020204" pitchFamily="34" charset="0"/>
              </a:rPr>
              <a:t>Department Senior Vice Commander</a:t>
            </a:r>
            <a:endParaRPr kumimoji="0" lang="en-US" sz="3600" b="1" i="0" u="none" strike="noStrike" cap="none" spc="100" normalizeH="0" dirty="0">
              <a:ln>
                <a:noFill/>
              </a:ln>
              <a:solidFill>
                <a:schemeClr val="tx1">
                  <a:lumMod val="85000"/>
                  <a:lumOff val="15000"/>
                </a:schemeClr>
              </a:solidFill>
              <a:effectLst/>
              <a:uFillTx/>
              <a:latin typeface="Arial" panose="020B0604020202020204" pitchFamily="34" charset="0"/>
              <a:cs typeface="Arial" panose="020B0604020202020204" pitchFamily="34" charset="0"/>
              <a:sym typeface="Corbel"/>
            </a:endParaRPr>
          </a:p>
        </p:txBody>
      </p:sp>
    </p:spTree>
    <p:extLst>
      <p:ext uri="{BB962C8B-B14F-4D97-AF65-F5344CB8AC3E}">
        <p14:creationId xmlns:p14="http://schemas.microsoft.com/office/powerpoint/2010/main" val="4059173695"/>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
          </p:nvPr>
        </p:nvSpPr>
        <p:spPr>
          <a:xfrm>
            <a:off x="11857510" y="6492875"/>
            <a:ext cx="231141" cy="231141"/>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C86FE4-DAF2-4F66-BC08-DB0577742C11}"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3">
            <a:extLst>
              <a:ext uri="{FF2B5EF4-FFF2-40B4-BE49-F238E27FC236}">
                <a16:creationId xmlns:a16="http://schemas.microsoft.com/office/drawing/2014/main" id="{BDD39361-0CBF-4744-877F-0D1674F37091}"/>
              </a:ext>
            </a:extLst>
          </p:cNvPr>
          <p:cNvSpPr>
            <a:spLocks noGrp="1"/>
          </p:cNvSpPr>
          <p:nvPr>
            <p:ph type="ftr" sz="quarter" idx="11"/>
          </p:nvPr>
        </p:nvSpPr>
        <p:spPr>
          <a:xfrm>
            <a:off x="2553494" y="6492875"/>
            <a:ext cx="7085012"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Department of Virginia</a:t>
            </a:r>
          </a:p>
        </p:txBody>
      </p:sp>
      <p:pic>
        <p:nvPicPr>
          <p:cNvPr id="9" name="Picture 8">
            <a:extLst>
              <a:ext uri="{FF2B5EF4-FFF2-40B4-BE49-F238E27FC236}">
                <a16:creationId xmlns:a16="http://schemas.microsoft.com/office/drawing/2014/main" id="{FADB7166-A452-44D7-9A27-F4F0CF60F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558FAD36-6D1F-4540-8466-9BF35483BC32}"/>
              </a:ext>
            </a:extLst>
          </p:cNvPr>
          <p:cNvSpPr txBox="1"/>
          <p:nvPr/>
        </p:nvSpPr>
        <p:spPr>
          <a:xfrm>
            <a:off x="875845" y="2105561"/>
            <a:ext cx="7165886" cy="264687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solidFill>
                  <a:srgbClr val="CDD0D1">
                    <a:lumMod val="50000"/>
                  </a:srgbClr>
                </a:solidFill>
                <a:effectLst/>
                <a:uLnTx/>
                <a:uFillTx/>
                <a:latin typeface="Arial" panose="020B0604020202020204" pitchFamily="34" charset="0"/>
                <a:ea typeface="+mn-ea"/>
                <a:cs typeface="Arial" panose="020B0604020202020204" pitchFamily="34" charset="0"/>
              </a:rPr>
              <a:t>Q</a:t>
            </a:r>
            <a:r>
              <a:rPr kumimoji="0" lang="en-US" sz="9600" b="1" i="0" u="none" strike="noStrike" kern="1200" cap="none" spc="0" normalizeH="0" baseline="0" noProof="0" dirty="0">
                <a:ln/>
                <a:solidFill>
                  <a:srgbClr val="CDD0D1">
                    <a:lumMod val="50000"/>
                  </a:srgbClr>
                </a:solidFill>
                <a:effectLst/>
                <a:uLnTx/>
                <a:uFillTx/>
                <a:latin typeface="Arial" panose="020B0604020202020204" pitchFamily="34" charset="0"/>
                <a:ea typeface="+mn-ea"/>
                <a:cs typeface="Arial" panose="020B0604020202020204" pitchFamily="34" charset="0"/>
              </a:rPr>
              <a:t>uestions</a:t>
            </a:r>
            <a:endParaRPr kumimoji="0" lang="en-US" sz="8800" b="1" i="0" u="none" strike="noStrike" kern="1200" cap="none" spc="0" normalizeH="0" baseline="0" noProof="0" dirty="0">
              <a:ln/>
              <a:solidFill>
                <a:srgbClr val="CDD0D1">
                  <a:lumMod val="50000"/>
                </a:srgbClr>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11" name="3D Model 10" descr="Question Mark">
                <a:extLst>
                  <a:ext uri="{FF2B5EF4-FFF2-40B4-BE49-F238E27FC236}">
                    <a16:creationId xmlns:a16="http://schemas.microsoft.com/office/drawing/2014/main" id="{92B18580-DE65-450B-B21F-7D5A7650CB44}"/>
                  </a:ext>
                </a:extLst>
              </p:cNvPr>
              <p:cNvGraphicFramePr>
                <a:graphicFrameLocks noChangeAspect="1"/>
              </p:cNvGraphicFramePr>
              <p:nvPr/>
            </p:nvGraphicFramePr>
            <p:xfrm>
              <a:off x="7733213" y="487590"/>
              <a:ext cx="3721368" cy="5447897"/>
            </p:xfrm>
            <a:graphic>
              <a:graphicData uri="http://schemas.microsoft.com/office/drawing/2017/model3d">
                <am3d:model3d r:embed="rId4">
                  <am3d:spPr>
                    <a:xfrm>
                      <a:off x="0" y="0"/>
                      <a:ext cx="3721368" cy="5447897"/>
                    </a:xfrm>
                    <a:prstGeom prst="rect">
                      <a:avLst/>
                    </a:prstGeom>
                  </am3d:spPr>
                  <am3d:camera>
                    <am3d:pos x="0" y="0" z="58615274"/>
                    <am3d:up dx="0" dy="36000000" dz="0"/>
                    <am3d:lookAt x="0" y="0" z="0"/>
                    <am3d:perspective fov="2700000"/>
                  </am3d:camera>
                  <am3d:trans>
                    <am3d:meterPerModelUnit n="10675758" d="1000000"/>
                    <am3d:preTrans dx="-721111" dy="-18000000" dz="8896"/>
                    <am3d:scale>
                      <am3d:sx n="1000000" d="1000000"/>
                      <am3d:sy n="1000000" d="1000000"/>
                      <am3d:sz n="1000000" d="1000000"/>
                    </am3d:scale>
                    <am3d:rot ax="-106123" ay="-1828317" az="53835"/>
                    <am3d:postTrans dx="0" dy="0" dz="0"/>
                  </am3d:trans>
                  <am3d:raster rName="Office3DRenderer" rVer="16.0.8326">
                    <am3d:blip r:embed="rId5"/>
                  </am3d:raster>
                  <am3d:objViewport viewportSz="66378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Question Mark">
                <a:extLst>
                  <a:ext uri="{FF2B5EF4-FFF2-40B4-BE49-F238E27FC236}">
                    <a16:creationId xmlns:a16="http://schemas.microsoft.com/office/drawing/2014/main" id="{92B18580-DE65-450B-B21F-7D5A7650CB44}"/>
                  </a:ext>
                </a:extLst>
              </p:cNvPr>
              <p:cNvPicPr>
                <a:picLocks noGrp="1" noRot="1" noChangeAspect="1" noMove="1" noResize="1" noEditPoints="1" noAdjustHandles="1" noChangeArrowheads="1" noChangeShapeType="1" noCrop="1"/>
              </p:cNvPicPr>
              <p:nvPr/>
            </p:nvPicPr>
            <p:blipFill>
              <a:blip r:embed="rId5"/>
              <a:stretch>
                <a:fillRect/>
              </a:stretch>
            </p:blipFill>
            <p:spPr>
              <a:xfrm>
                <a:off x="7733213" y="487590"/>
                <a:ext cx="3721368" cy="5447897"/>
              </a:xfrm>
              <a:prstGeom prst="rect">
                <a:avLst/>
              </a:prstGeom>
            </p:spPr>
          </p:pic>
        </mc:Fallback>
      </mc:AlternateContent>
    </p:spTree>
    <p:extLst>
      <p:ext uri="{BB962C8B-B14F-4D97-AF65-F5344CB8AC3E}">
        <p14:creationId xmlns:p14="http://schemas.microsoft.com/office/powerpoint/2010/main" val="170658512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23750" fill="hold"/>
                                        <p:tgtEl>
                                          <p:spTgt spid="11"/>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Title 6"/>
          <p:cNvSpPr txBox="1">
            <a:spLocks noGrp="1"/>
          </p:cNvSpPr>
          <p:nvPr>
            <p:ph type="title"/>
          </p:nvPr>
        </p:nvSpPr>
        <p:spPr>
          <a:xfrm>
            <a:off x="1269545" y="830661"/>
            <a:ext cx="10084907" cy="6001643"/>
          </a:xfrm>
          <a:prstGeom prst="rect">
            <a:avLst/>
          </a:prstGeom>
        </p:spPr>
        <p:txBody>
          <a:bodyPr>
            <a:normAutofit fontScale="90000"/>
          </a:bodyPr>
          <a:lstStyle/>
          <a:p>
            <a:pPr>
              <a:defRPr sz="6000" b="1">
                <a:solidFill>
                  <a:srgbClr val="404040"/>
                </a:solidFill>
                <a:latin typeface="Arial"/>
                <a:ea typeface="Arial"/>
                <a:cs typeface="Arial"/>
                <a:sym typeface="Arial"/>
              </a:defRPr>
            </a:pPr>
            <a:r>
              <a:t>Department of Virginia</a:t>
            </a:r>
            <a:br/>
            <a:r>
              <a:rPr sz="4400"/>
              <a:t>Disabled American Veterans</a:t>
            </a:r>
            <a:br>
              <a:rPr sz="4400"/>
            </a:br>
            <a:r>
              <a:rPr sz="4400">
                <a:solidFill>
                  <a:srgbClr val="595959"/>
                </a:solidFill>
              </a:rPr>
              <a:t>P.O. Box 7176</a:t>
            </a:r>
            <a:br>
              <a:rPr sz="4400">
                <a:solidFill>
                  <a:srgbClr val="595959"/>
                </a:solidFill>
              </a:rPr>
            </a:br>
            <a:r>
              <a:rPr sz="4400">
                <a:solidFill>
                  <a:srgbClr val="595959"/>
                </a:solidFill>
              </a:rPr>
              <a:t>Roanoke, VA  24019-0147</a:t>
            </a:r>
            <a:br>
              <a:rPr sz="4400">
                <a:solidFill>
                  <a:srgbClr val="595959"/>
                </a:solidFill>
              </a:rPr>
            </a:br>
            <a:br>
              <a:rPr sz="4400">
                <a:solidFill>
                  <a:srgbClr val="595959"/>
                </a:solidFill>
              </a:rPr>
            </a:br>
            <a:r>
              <a:rPr sz="2400">
                <a:solidFill>
                  <a:srgbClr val="595959"/>
                </a:solidFill>
              </a:rPr>
              <a:t>540-206-2575       </a:t>
            </a:r>
            <a:r>
              <a:rPr sz="1800" i="1">
                <a:solidFill>
                  <a:srgbClr val="595959"/>
                </a:solidFill>
              </a:rPr>
              <a:t>toll free</a:t>
            </a:r>
            <a:r>
              <a:rPr sz="1800">
                <a:solidFill>
                  <a:srgbClr val="595959"/>
                </a:solidFill>
              </a:rPr>
              <a:t>: </a:t>
            </a:r>
            <a:r>
              <a:rPr sz="2400">
                <a:solidFill>
                  <a:srgbClr val="595959"/>
                </a:solidFill>
              </a:rPr>
              <a:t>866-706-5889</a:t>
            </a:r>
            <a:br>
              <a:rPr sz="2400">
                <a:solidFill>
                  <a:srgbClr val="595959"/>
                </a:solidFill>
              </a:rPr>
            </a:br>
            <a:br>
              <a:rPr sz="2400">
                <a:solidFill>
                  <a:srgbClr val="595959"/>
                </a:solidFill>
              </a:rPr>
            </a:br>
            <a:r>
              <a:rPr sz="1800">
                <a:solidFill>
                  <a:srgbClr val="595959"/>
                </a:solidFill>
              </a:rPr>
              <a:t>www.</a:t>
            </a:r>
            <a:r>
              <a:rPr sz="2000">
                <a:solidFill>
                  <a:srgbClr val="595959"/>
                </a:solidFill>
              </a:rPr>
              <a:t>V</a:t>
            </a:r>
            <a:r>
              <a:rPr sz="1800">
                <a:solidFill>
                  <a:srgbClr val="595959"/>
                </a:solidFill>
              </a:rPr>
              <a:t>irginia</a:t>
            </a:r>
            <a:r>
              <a:rPr sz="2000">
                <a:solidFill>
                  <a:srgbClr val="595959"/>
                </a:solidFill>
              </a:rPr>
              <a:t>DAV</a:t>
            </a:r>
            <a:r>
              <a:rPr sz="1800">
                <a:solidFill>
                  <a:srgbClr val="595959"/>
                </a:solidFill>
              </a:rPr>
              <a:t>.org </a:t>
            </a:r>
            <a:br>
              <a:rPr sz="1800">
                <a:solidFill>
                  <a:srgbClr val="595959"/>
                </a:solidFill>
              </a:rPr>
            </a:br>
            <a:br>
              <a:rPr sz="1800">
                <a:solidFill>
                  <a:srgbClr val="595959"/>
                </a:solidFill>
              </a:rPr>
            </a:br>
            <a:r>
              <a:rPr sz="1600">
                <a:solidFill>
                  <a:srgbClr val="595959"/>
                </a:solidFill>
              </a:rPr>
              <a:t>                                                        </a:t>
            </a:r>
            <a:r>
              <a:rPr sz="1200">
                <a:solidFill>
                  <a:srgbClr val="595959"/>
                </a:solidFill>
              </a:rPr>
              <a:t>@DAVVirginia                     </a:t>
            </a:r>
            <a:br>
              <a:rPr sz="1200">
                <a:solidFill>
                  <a:srgbClr val="595959"/>
                </a:solidFill>
              </a:rPr>
            </a:br>
            <a:br>
              <a:rPr sz="1200">
                <a:solidFill>
                  <a:srgbClr val="595959"/>
                </a:solidFill>
              </a:rPr>
            </a:br>
            <a:r>
              <a:rPr sz="1600">
                <a:solidFill>
                  <a:schemeClr val="accent3"/>
                </a:solidFill>
              </a:rPr>
              <a:t>                                             </a:t>
            </a:r>
            <a:br>
              <a:rPr sz="1600">
                <a:solidFill>
                  <a:schemeClr val="accent3"/>
                </a:solidFill>
              </a:rPr>
            </a:br>
            <a:br>
              <a:rPr sz="1600">
                <a:solidFill>
                  <a:schemeClr val="accent3"/>
                </a:solidFill>
              </a:rPr>
            </a:br>
            <a:endParaRPr sz="1600">
              <a:solidFill>
                <a:schemeClr val="accent3"/>
              </a:solidFill>
            </a:endParaRPr>
          </a:p>
        </p:txBody>
      </p:sp>
      <p:sp>
        <p:nvSpPr>
          <p:cNvPr id="555" name="Slide Number Placeholder 4"/>
          <p:cNvSpPr txBox="1">
            <a:spLocks noGrp="1"/>
          </p:cNvSpPr>
          <p:nvPr>
            <p:ph type="sldNum" sz="quarter" idx="2"/>
          </p:nvPr>
        </p:nvSpPr>
        <p:spPr>
          <a:xfrm>
            <a:off x="11672741" y="6390690"/>
            <a:ext cx="232878" cy="2285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defRPr>
                <a:solidFill>
                  <a:srgbClr val="888888"/>
                </a:solidFill>
                <a:latin typeface="+mj-lt"/>
                <a:ea typeface="+mj-ea"/>
                <a:cs typeface="+mj-cs"/>
                <a:sym typeface="Calibri"/>
              </a:defRPr>
            </a:lvl1pPr>
          </a:lstStyle>
          <a:p>
            <a:fld id="{86CB4B4D-7CA3-9044-876B-883B54F8677D}" type="slidenum">
              <a:t>31</a:t>
            </a:fld>
            <a:endParaRPr/>
          </a:p>
        </p:txBody>
      </p:sp>
      <p:sp>
        <p:nvSpPr>
          <p:cNvPr id="556" name="Rectangle 3"/>
          <p:cNvSpPr txBox="1"/>
          <p:nvPr/>
        </p:nvSpPr>
        <p:spPr>
          <a:xfrm>
            <a:off x="2649243" y="6650379"/>
            <a:ext cx="7644867" cy="177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lnSpc>
                <a:spcPct val="107000"/>
              </a:lnSpc>
              <a:defRPr sz="700">
                <a:solidFill>
                  <a:srgbClr val="195342"/>
                </a:solidFill>
                <a:latin typeface="Arial"/>
                <a:ea typeface="Arial"/>
                <a:cs typeface="Arial"/>
                <a:sym typeface="Arial"/>
              </a:defRPr>
            </a:lvl1pPr>
          </a:lstStyle>
          <a:p>
            <a:r>
              <a:t>No part of this work covered by the copyright herein may be reproduced or used in any form or by any means without permission from DAV-Department of Virginia</a:t>
            </a:r>
          </a:p>
        </p:txBody>
      </p:sp>
      <p:sp>
        <p:nvSpPr>
          <p:cNvPr id="557" name="Rectangle 5"/>
          <p:cNvSpPr txBox="1"/>
          <p:nvPr/>
        </p:nvSpPr>
        <p:spPr>
          <a:xfrm>
            <a:off x="2649244" y="6487452"/>
            <a:ext cx="6322517" cy="177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700" b="1">
                <a:solidFill>
                  <a:srgbClr val="1A4A5A"/>
                </a:solidFill>
                <a:latin typeface="Arial"/>
                <a:ea typeface="Arial"/>
                <a:cs typeface="Arial"/>
                <a:sym typeface="Arial"/>
              </a:defRPr>
            </a:lvl1pPr>
          </a:lstStyle>
          <a:p>
            <a:r>
              <a:t>© 2022 DAV-Department of Virginia. ALL RIGHTS RESERVED</a:t>
            </a:r>
          </a:p>
        </p:txBody>
      </p:sp>
      <p:grpSp>
        <p:nvGrpSpPr>
          <p:cNvPr id="561" name="Group 10"/>
          <p:cNvGrpSpPr/>
          <p:nvPr/>
        </p:nvGrpSpPr>
        <p:grpSpPr>
          <a:xfrm>
            <a:off x="5398941" y="5609239"/>
            <a:ext cx="1826113" cy="418100"/>
            <a:chOff x="0" y="0"/>
            <a:chExt cx="1826112" cy="418098"/>
          </a:xfrm>
        </p:grpSpPr>
        <p:pic>
          <p:nvPicPr>
            <p:cNvPr id="558" name="Picture 2" descr="Picture 2"/>
            <p:cNvPicPr>
              <a:picLocks noChangeAspect="1"/>
            </p:cNvPicPr>
            <p:nvPr/>
          </p:nvPicPr>
          <p:blipFill>
            <a:blip r:embed="rId2"/>
            <a:stretch>
              <a:fillRect/>
            </a:stretch>
          </p:blipFill>
          <p:spPr>
            <a:xfrm>
              <a:off x="1327171" y="4344"/>
              <a:ext cx="498942" cy="401151"/>
            </a:xfrm>
            <a:prstGeom prst="rect">
              <a:avLst/>
            </a:prstGeom>
            <a:ln w="12700" cap="flat">
              <a:noFill/>
              <a:miter lim="400000"/>
            </a:ln>
            <a:effectLst/>
          </p:spPr>
        </p:pic>
        <p:pic>
          <p:nvPicPr>
            <p:cNvPr id="559" name="Picture 8" descr="Picture 8"/>
            <p:cNvPicPr>
              <a:picLocks noChangeAspect="1"/>
            </p:cNvPicPr>
            <p:nvPr/>
          </p:nvPicPr>
          <p:blipFill>
            <a:blip r:embed="rId3"/>
            <a:stretch>
              <a:fillRect/>
            </a:stretch>
          </p:blipFill>
          <p:spPr>
            <a:xfrm>
              <a:off x="-1" y="32730"/>
              <a:ext cx="382226" cy="382226"/>
            </a:xfrm>
            <a:prstGeom prst="rect">
              <a:avLst/>
            </a:prstGeom>
            <a:ln w="12700" cap="flat">
              <a:noFill/>
              <a:miter lim="400000"/>
            </a:ln>
            <a:effectLst/>
          </p:spPr>
        </p:pic>
        <p:pic>
          <p:nvPicPr>
            <p:cNvPr id="560" name="Picture 9" descr="Picture 9"/>
            <p:cNvPicPr>
              <a:picLocks noChangeAspect="1"/>
            </p:cNvPicPr>
            <p:nvPr/>
          </p:nvPicPr>
          <p:blipFill>
            <a:blip r:embed="rId4"/>
            <a:stretch>
              <a:fillRect/>
            </a:stretch>
          </p:blipFill>
          <p:spPr>
            <a:xfrm>
              <a:off x="714018" y="0"/>
              <a:ext cx="412549" cy="418099"/>
            </a:xfrm>
            <a:prstGeom prst="rect">
              <a:avLst/>
            </a:prstGeom>
            <a:ln w="12700" cap="flat">
              <a:noFill/>
              <a:miter lim="400000"/>
            </a:ln>
            <a:effectLst/>
          </p:spPr>
        </p:pic>
      </p:grpSp>
      <p:pic>
        <p:nvPicPr>
          <p:cNvPr id="562" name="Picture 12" descr="Picture 12"/>
          <p:cNvPicPr>
            <a:picLocks noChangeAspect="1"/>
          </p:cNvPicPr>
          <p:nvPr/>
        </p:nvPicPr>
        <p:blipFill>
          <a:blip r:embed="rId5"/>
          <a:stretch>
            <a:fillRect/>
          </a:stretch>
        </p:blipFill>
        <p:spPr>
          <a:xfrm>
            <a:off x="56481" y="69573"/>
            <a:ext cx="761428" cy="584777"/>
          </a:xfrm>
          <a:prstGeom prst="rect">
            <a:avLst/>
          </a:prstGeom>
          <a:ln w="12700">
            <a:miter lim="400000"/>
          </a:ln>
          <a:effectLst>
            <a:outerShdw blurRad="50800" dist="38100" dir="2700000" rotWithShape="0">
              <a:srgbClr val="000000">
                <a:alpha val="40000"/>
              </a:srgbClr>
            </a:outerShdw>
          </a:effec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Footer Placeholder 3"/>
          <p:cNvSpPr txBox="1"/>
          <p:nvPr/>
        </p:nvSpPr>
        <p:spPr>
          <a:xfrm>
            <a:off x="2823113" y="6536266"/>
            <a:ext cx="6992737" cy="3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defTabSz="914400">
              <a:spcBef>
                <a:spcPts val="600"/>
              </a:spcBef>
              <a:defRPr sz="1000" spc="100">
                <a:solidFill>
                  <a:srgbClr val="808080"/>
                </a:solidFill>
                <a:latin typeface="Calibri Light"/>
                <a:ea typeface="Calibri Light"/>
                <a:cs typeface="Calibri Light"/>
                <a:sym typeface="Calibri Light"/>
              </a:defRPr>
            </a:pPr>
            <a:r>
              <a:t>Department </a:t>
            </a:r>
            <a:r>
              <a:rPr sz="900"/>
              <a:t>of</a:t>
            </a:r>
            <a:r>
              <a:t> Virginia</a:t>
            </a:r>
          </a:p>
        </p:txBody>
      </p:sp>
      <p:grpSp>
        <p:nvGrpSpPr>
          <p:cNvPr id="571" name="Group 33"/>
          <p:cNvGrpSpPr/>
          <p:nvPr/>
        </p:nvGrpSpPr>
        <p:grpSpPr>
          <a:xfrm>
            <a:off x="150811" y="0"/>
            <a:ext cx="2436815" cy="6858001"/>
            <a:chOff x="0" y="0"/>
            <a:chExt cx="2436813" cy="6858000"/>
          </a:xfrm>
        </p:grpSpPr>
        <p:sp>
          <p:nvSpPr>
            <p:cNvPr id="565" name="Freeform 6"/>
            <p:cNvSpPr/>
            <p:nvPr/>
          </p:nvSpPr>
          <p:spPr>
            <a:xfrm>
              <a:off x="306388" y="0"/>
              <a:ext cx="1122364" cy="5329238"/>
            </a:xfrm>
            <a:custGeom>
              <a:avLst/>
              <a:gdLst/>
              <a:ahLst/>
              <a:cxnLst>
                <a:cxn ang="0">
                  <a:pos x="wd2" y="hd2"/>
                </a:cxn>
                <a:cxn ang="5400000">
                  <a:pos x="wd2" y="hd2"/>
                </a:cxn>
                <a:cxn ang="10800000">
                  <a:pos x="wd2" y="hd2"/>
                </a:cxn>
                <a:cxn ang="16200000">
                  <a:pos x="wd2" y="hd2"/>
                </a:cxn>
              </a:cxnLst>
              <a:rect l="0" t="0" r="r" b="b"/>
              <a:pathLst>
                <a:path w="21600" h="21600" extrusionOk="0">
                  <a:moveTo>
                    <a:pt x="0" y="21426"/>
                  </a:moveTo>
                  <a:lnTo>
                    <a:pt x="4766" y="21600"/>
                  </a:lnTo>
                  <a:lnTo>
                    <a:pt x="21600" y="0"/>
                  </a:lnTo>
                  <a:lnTo>
                    <a:pt x="16712" y="0"/>
                  </a:lnTo>
                  <a:lnTo>
                    <a:pt x="0" y="21426"/>
                  </a:ln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566" name="Freeform 7"/>
            <p:cNvSpPr/>
            <p:nvPr/>
          </p:nvSpPr>
          <p:spPr>
            <a:xfrm>
              <a:off x="0" y="0"/>
              <a:ext cx="1117601" cy="52768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22" y="0"/>
                  </a:lnTo>
                  <a:lnTo>
                    <a:pt x="0" y="21444"/>
                  </a:lnTo>
                  <a:lnTo>
                    <a:pt x="4817" y="21600"/>
                  </a:lnTo>
                  <a:lnTo>
                    <a:pt x="21600" y="0"/>
                  </a:lnTo>
                  <a:close/>
                </a:path>
              </a:pathLst>
            </a:custGeom>
            <a:solidFill>
              <a:srgbClr val="595959"/>
            </a:solidFill>
            <a:ln w="12700" cap="flat">
              <a:noFill/>
              <a:miter lim="400000"/>
            </a:ln>
            <a:effectLst/>
          </p:spPr>
          <p:txBody>
            <a:bodyPr wrap="square" lIns="45719" tIns="45719" rIns="45719" bIns="45719" numCol="1" anchor="t">
              <a:noAutofit/>
            </a:bodyPr>
            <a:lstStyle/>
            <a:p>
              <a:endParaRPr/>
            </a:p>
          </p:txBody>
        </p:sp>
        <p:sp>
          <p:nvSpPr>
            <p:cNvPr id="567" name="Freeform 8"/>
            <p:cNvSpPr/>
            <p:nvPr/>
          </p:nvSpPr>
          <p:spPr>
            <a:xfrm>
              <a:off x="0" y="5238749"/>
              <a:ext cx="1228726" cy="16192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51" y="21600"/>
                  </a:lnTo>
                  <a:lnTo>
                    <a:pt x="21600" y="21600"/>
                  </a:lnTo>
                  <a:lnTo>
                    <a:pt x="0" y="0"/>
                  </a:lnTo>
                  <a:close/>
                </a:path>
              </a:pathLst>
            </a:custGeom>
            <a:solidFill>
              <a:srgbClr val="262626"/>
            </a:solidFill>
            <a:ln w="12700" cap="flat">
              <a:noFill/>
              <a:miter lim="400000"/>
            </a:ln>
            <a:effectLst/>
          </p:spPr>
          <p:txBody>
            <a:bodyPr wrap="square" lIns="45719" tIns="45719" rIns="45719" bIns="45719" numCol="1" anchor="t">
              <a:noAutofit/>
            </a:bodyPr>
            <a:lstStyle/>
            <a:p>
              <a:endParaRPr/>
            </a:p>
          </p:txBody>
        </p:sp>
        <p:sp>
          <p:nvSpPr>
            <p:cNvPr id="568" name="Freeform 9"/>
            <p:cNvSpPr/>
            <p:nvPr/>
          </p:nvSpPr>
          <p:spPr>
            <a:xfrm>
              <a:off x="306388" y="5291137"/>
              <a:ext cx="1495426" cy="15668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43" y="21600"/>
                  </a:lnTo>
                  <a:lnTo>
                    <a:pt x="21600" y="21600"/>
                  </a:lnTo>
                  <a:lnTo>
                    <a:pt x="0" y="0"/>
                  </a:lnTo>
                  <a:close/>
                </a:path>
              </a:pathLst>
            </a:custGeom>
            <a:solidFill>
              <a:srgbClr val="455A1A"/>
            </a:solidFill>
            <a:ln w="12700" cap="flat">
              <a:noFill/>
              <a:miter lim="400000"/>
            </a:ln>
            <a:effectLst/>
          </p:spPr>
          <p:txBody>
            <a:bodyPr wrap="square" lIns="45719" tIns="45719" rIns="45719" bIns="45719" numCol="1" anchor="t">
              <a:noAutofit/>
            </a:bodyPr>
            <a:lstStyle/>
            <a:p>
              <a:endParaRPr/>
            </a:p>
          </p:txBody>
        </p:sp>
        <p:sp>
          <p:nvSpPr>
            <p:cNvPr id="569" name="Freeform 10"/>
            <p:cNvSpPr/>
            <p:nvPr/>
          </p:nvSpPr>
          <p:spPr>
            <a:xfrm>
              <a:off x="306388" y="5286374"/>
              <a:ext cx="2130426" cy="1571626"/>
            </a:xfrm>
            <a:custGeom>
              <a:avLst/>
              <a:gdLst/>
              <a:ahLst/>
              <a:cxnLst>
                <a:cxn ang="0">
                  <a:pos x="wd2" y="hd2"/>
                </a:cxn>
                <a:cxn ang="5400000">
                  <a:pos x="wd2" y="hd2"/>
                </a:cxn>
                <a:cxn ang="10800000">
                  <a:pos x="wd2" y="hd2"/>
                </a:cxn>
                <a:cxn ang="16200000">
                  <a:pos x="wd2" y="hd2"/>
                </a:cxn>
              </a:cxnLst>
              <a:rect l="0" t="0" r="r" b="b"/>
              <a:pathLst>
                <a:path w="21600" h="21600" extrusionOk="0">
                  <a:moveTo>
                    <a:pt x="0" y="65"/>
                  </a:moveTo>
                  <a:lnTo>
                    <a:pt x="15162" y="21600"/>
                  </a:lnTo>
                  <a:lnTo>
                    <a:pt x="21600" y="21600"/>
                  </a:lnTo>
                  <a:lnTo>
                    <a:pt x="2511" y="589"/>
                  </a:lnTo>
                  <a:lnTo>
                    <a:pt x="0" y="0"/>
                  </a:lnTo>
                  <a:lnTo>
                    <a:pt x="0" y="65"/>
                  </a:lnTo>
                  <a:close/>
                </a:path>
              </a:pathLst>
            </a:custGeom>
            <a:solidFill>
              <a:srgbClr val="688727"/>
            </a:solidFill>
            <a:ln w="12700" cap="flat">
              <a:noFill/>
              <a:miter lim="400000"/>
            </a:ln>
            <a:effectLst/>
          </p:spPr>
          <p:txBody>
            <a:bodyPr wrap="square" lIns="45719" tIns="45719" rIns="45719" bIns="45719" numCol="1" anchor="t">
              <a:noAutofit/>
            </a:bodyPr>
            <a:lstStyle/>
            <a:p>
              <a:endParaRPr/>
            </a:p>
          </p:txBody>
        </p:sp>
        <p:sp>
          <p:nvSpPr>
            <p:cNvPr id="570" name="Freeform 11"/>
            <p:cNvSpPr/>
            <p:nvPr/>
          </p:nvSpPr>
          <p:spPr>
            <a:xfrm>
              <a:off x="0" y="5238749"/>
              <a:ext cx="1695451" cy="1619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721" y="1271"/>
                  </a:lnTo>
                  <a:lnTo>
                    <a:pt x="3115" y="572"/>
                  </a:lnTo>
                  <a:lnTo>
                    <a:pt x="3175" y="572"/>
                  </a:lnTo>
                  <a:lnTo>
                    <a:pt x="3175" y="508"/>
                  </a:lnTo>
                  <a:lnTo>
                    <a:pt x="3115" y="508"/>
                  </a:lnTo>
                  <a:lnTo>
                    <a:pt x="0" y="0"/>
                  </a:lnTo>
                  <a:lnTo>
                    <a:pt x="15654" y="21600"/>
                  </a:lnTo>
                  <a:lnTo>
                    <a:pt x="21600" y="21600"/>
                  </a:lnTo>
                  <a:close/>
                </a:path>
              </a:pathLst>
            </a:custGeom>
            <a:solidFill>
              <a:srgbClr val="404040"/>
            </a:solidFill>
            <a:ln w="12700" cap="flat">
              <a:noFill/>
              <a:miter lim="400000"/>
            </a:ln>
            <a:effectLst/>
          </p:spPr>
          <p:txBody>
            <a:bodyPr wrap="square" lIns="45719" tIns="45719" rIns="45719" bIns="45719" numCol="1" anchor="t">
              <a:noAutofit/>
            </a:bodyPr>
            <a:lstStyle/>
            <a:p>
              <a:endParaRPr/>
            </a:p>
          </p:txBody>
        </p:sp>
      </p:grpSp>
      <p:sp>
        <p:nvSpPr>
          <p:cNvPr id="572" name="Freeform: Shape 41"/>
          <p:cNvSpPr/>
          <p:nvPr/>
        </p:nvSpPr>
        <p:spPr>
          <a:xfrm>
            <a:off x="796066" y="321733"/>
            <a:ext cx="11074201" cy="6214535"/>
          </a:xfrm>
          <a:custGeom>
            <a:avLst/>
            <a:gdLst/>
            <a:ahLst/>
            <a:cxnLst>
              <a:cxn ang="0">
                <a:pos x="wd2" y="hd2"/>
              </a:cxn>
              <a:cxn ang="5400000">
                <a:pos x="wd2" y="hd2"/>
              </a:cxn>
              <a:cxn ang="10800000">
                <a:pos x="wd2" y="hd2"/>
              </a:cxn>
              <a:cxn ang="16200000">
                <a:pos x="wd2" y="hd2"/>
              </a:cxn>
            </a:cxnLst>
            <a:rect l="0" t="0" r="r" b="b"/>
            <a:pathLst>
              <a:path w="21600" h="21600" extrusionOk="0">
                <a:moveTo>
                  <a:pt x="1590" y="0"/>
                </a:moveTo>
                <a:lnTo>
                  <a:pt x="21600" y="0"/>
                </a:lnTo>
                <a:lnTo>
                  <a:pt x="21600" y="21600"/>
                </a:lnTo>
                <a:lnTo>
                  <a:pt x="2922" y="21600"/>
                </a:lnTo>
                <a:lnTo>
                  <a:pt x="0" y="17353"/>
                </a:lnTo>
                <a:cubicBezTo>
                  <a:pt x="275" y="14274"/>
                  <a:pt x="561" y="11196"/>
                  <a:pt x="846" y="8117"/>
                </a:cubicBezTo>
                <a:close/>
              </a:path>
            </a:pathLst>
          </a:custGeom>
          <a:solidFill>
            <a:srgbClr val="FFFFFF"/>
          </a:solidFill>
          <a:ln w="38100" cap="rnd">
            <a:solidFill>
              <a:srgbClr val="B2B7B8"/>
            </a:solidFill>
          </a:ln>
        </p:spPr>
        <p:txBody>
          <a:bodyPr lIns="45719" rIns="45719" anchor="ctr"/>
          <a:lstStyle/>
          <a:p>
            <a:pPr algn="ctr">
              <a:defRPr>
                <a:solidFill>
                  <a:srgbClr val="FFFFFF"/>
                </a:solidFill>
              </a:defRPr>
            </a:pPr>
            <a:endParaRPr/>
          </a:p>
        </p:txBody>
      </p:sp>
      <p:pic>
        <p:nvPicPr>
          <p:cNvPr id="573" name="Picture 11" descr="Picture 11"/>
          <p:cNvPicPr>
            <a:picLocks noChangeAspect="1"/>
          </p:cNvPicPr>
          <p:nvPr/>
        </p:nvPicPr>
        <p:blipFill>
          <a:blip r:embed="rId2"/>
          <a:stretch>
            <a:fillRect/>
          </a:stretch>
        </p:blipFill>
        <p:spPr>
          <a:xfrm>
            <a:off x="7130264" y="4664076"/>
            <a:ext cx="4022663" cy="1337535"/>
          </a:xfrm>
          <a:prstGeom prst="rect">
            <a:avLst/>
          </a:prstGeom>
          <a:ln w="12700">
            <a:miter lim="400000"/>
          </a:ln>
          <a:effectLst>
            <a:outerShdw blurRad="177800" dist="241300" dir="2700000" rotWithShape="0">
              <a:srgbClr val="000000">
                <a:alpha val="40000"/>
              </a:srgbClr>
            </a:outerShdw>
          </a:effectLst>
        </p:spPr>
      </p:pic>
      <p:sp>
        <p:nvSpPr>
          <p:cNvPr id="574" name="Slide Number Placeholder 4"/>
          <p:cNvSpPr txBox="1">
            <a:spLocks noGrp="1"/>
          </p:cNvSpPr>
          <p:nvPr>
            <p:ph type="sldNum" sz="quarter" idx="2"/>
          </p:nvPr>
        </p:nvSpPr>
        <p:spPr>
          <a:xfrm>
            <a:off x="11749366" y="6503855"/>
            <a:ext cx="335867"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spcBef>
                <a:spcPts val="600"/>
              </a:spcBef>
              <a:defRPr sz="1800">
                <a:solidFill>
                  <a:srgbClr val="D2D5D6"/>
                </a:solidFill>
                <a:latin typeface="+mj-lt"/>
                <a:ea typeface="+mj-ea"/>
                <a:cs typeface="+mj-cs"/>
                <a:sym typeface="Calibri"/>
              </a:defRPr>
            </a:lvl1pPr>
          </a:lstStyle>
          <a:p>
            <a:fld id="{86CB4B4D-7CA3-9044-876B-883B54F8677D}" type="slidenum">
              <a:t>32</a:t>
            </a:fld>
            <a:endParaRPr/>
          </a:p>
        </p:txBody>
      </p:sp>
      <p:pic>
        <p:nvPicPr>
          <p:cNvPr id="575" name="Picture 5" descr="Picture 5"/>
          <p:cNvPicPr>
            <a:picLocks noChangeAspect="1"/>
          </p:cNvPicPr>
          <p:nvPr/>
        </p:nvPicPr>
        <p:blipFill>
          <a:blip r:embed="rId3"/>
          <a:stretch>
            <a:fillRect/>
          </a:stretch>
        </p:blipFill>
        <p:spPr>
          <a:xfrm>
            <a:off x="2587625" y="1804828"/>
            <a:ext cx="8020871" cy="13142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1000"/>
                                  </p:stCondLst>
                                  <p:iterate>
                                    <p:tmAbs val="0"/>
                                  </p:iterate>
                                  <p:childTnLst>
                                    <p:set>
                                      <p:cBhvr>
                                        <p:cTn id="6" fill="hold"/>
                                        <p:tgtEl>
                                          <p:spTgt spid="573"/>
                                        </p:tgtEl>
                                        <p:attrNameLst>
                                          <p:attrName>style.visibility</p:attrName>
                                        </p:attrNameLst>
                                      </p:cBhvr>
                                      <p:to>
                                        <p:strVal val="visible"/>
                                      </p:to>
                                    </p:set>
                                    <p:animEffect transition="in" filter="fade">
                                      <p:cBhvr>
                                        <p:cTn id="7" dur="5000"/>
                                        <p:tgtEl>
                                          <p:spTgt spid="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DAV’s mission defines what we do, why and how we do it, and how we change lives."/>
          <p:cNvSpPr txBox="1"/>
          <p:nvPr/>
        </p:nvSpPr>
        <p:spPr>
          <a:xfrm>
            <a:off x="1405920" y="869813"/>
            <a:ext cx="10688823" cy="37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000">
                <a:latin typeface="Graphik Semibold"/>
                <a:ea typeface="Graphik Semibold"/>
                <a:cs typeface="Graphik Semibold"/>
                <a:sym typeface="Graphik Semibold"/>
              </a:defRPr>
            </a:lvl1pPr>
          </a:lstStyle>
          <a:p>
            <a:r>
              <a:rPr spc="100" dirty="0">
                <a:latin typeface="Arial" panose="020B0604020202020204" pitchFamily="34" charset="0"/>
                <a:cs typeface="Arial" panose="020B0604020202020204" pitchFamily="34" charset="0"/>
              </a:rPr>
              <a:t>DAV’s mission defines what we do, why and how we do it, and how we change lives.</a:t>
            </a:r>
          </a:p>
        </p:txBody>
      </p:sp>
      <p:sp>
        <p:nvSpPr>
          <p:cNvPr id="242" name="We are dedicated to a single purpose:"/>
          <p:cNvSpPr txBox="1"/>
          <p:nvPr/>
        </p:nvSpPr>
        <p:spPr>
          <a:xfrm>
            <a:off x="2482954" y="1550862"/>
            <a:ext cx="8021426" cy="595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1223367">
              <a:defRPr sz="3400">
                <a:latin typeface="Graphik Semibold"/>
                <a:ea typeface="Graphik Semibold"/>
                <a:cs typeface="Graphik Semibold"/>
                <a:sym typeface="Graphik Semibold"/>
              </a:defRPr>
            </a:pPr>
            <a:r>
              <a:rPr b="1" i="1" dirty="0">
                <a:latin typeface="Arial" panose="020B0604020202020204" pitchFamily="34" charset="0"/>
                <a:ea typeface="Graphik"/>
                <a:cs typeface="Arial" panose="020B0604020202020204" pitchFamily="34" charset="0"/>
                <a:sym typeface="Graphik"/>
              </a:rPr>
              <a:t>We are dedicated to a single purpose</a:t>
            </a:r>
            <a:r>
              <a:rPr dirty="0">
                <a:latin typeface="Arial" panose="020B0604020202020204" pitchFamily="34" charset="0"/>
                <a:cs typeface="Arial" panose="020B0604020202020204" pitchFamily="34" charset="0"/>
              </a:rPr>
              <a:t>: </a:t>
            </a:r>
          </a:p>
        </p:txBody>
      </p:sp>
      <p:sp>
        <p:nvSpPr>
          <p:cNvPr id="243" name="“Empowering veterans to lead high quality lives with respect and dignity”"/>
          <p:cNvSpPr/>
          <p:nvPr/>
        </p:nvSpPr>
        <p:spPr>
          <a:xfrm>
            <a:off x="1347387" y="2339166"/>
            <a:ext cx="10805887" cy="1456694"/>
          </a:xfrm>
          <a:prstGeom prst="roundRect">
            <a:avLst>
              <a:gd name="adj" fmla="val 9195"/>
            </a:avLst>
          </a:prstGeom>
          <a:gradFill>
            <a:gsLst>
              <a:gs pos="0">
                <a:srgbClr val="5D5C5B"/>
              </a:gs>
              <a:gs pos="100000">
                <a:srgbClr val="B5BD00"/>
              </a:gs>
            </a:gsLst>
            <a:lin ang="19800000"/>
          </a:gradFill>
          <a:ln w="3175">
            <a:solidFill>
              <a:srgbClr val="B5BD00"/>
            </a:solidFill>
          </a:ln>
          <a:effectLst>
            <a:reflection stA="50000"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defTabSz="1223367">
              <a:defRPr sz="2600">
                <a:solidFill>
                  <a:srgbClr val="FFFFFF"/>
                </a:solidFill>
                <a:latin typeface="Graphik Semibold"/>
                <a:ea typeface="Graphik Semibold"/>
                <a:cs typeface="Graphik Semibold"/>
                <a:sym typeface="Graphik Semibold"/>
              </a:defRPr>
            </a:lvl1pPr>
          </a:lstStyle>
          <a:p>
            <a:r>
              <a:rPr dirty="0">
                <a:latin typeface="Arial" panose="020B0604020202020204" pitchFamily="34" charset="0"/>
                <a:cs typeface="Arial" panose="020B0604020202020204" pitchFamily="34" charset="0"/>
              </a:rPr>
              <a:t>“Empowering veterans to lead high quality lives with respect and dignity”</a:t>
            </a:r>
          </a:p>
        </p:txBody>
      </p:sp>
      <p:sp>
        <p:nvSpPr>
          <p:cNvPr id="244" name="We are dedicated to a single purpose: Empowering veterans to lead high quality lives with respect and dignity.  We accomplish this by making sure veterans and their families can access the full range of benefits available to them; fighting for the intere"/>
          <p:cNvSpPr txBox="1"/>
          <p:nvPr/>
        </p:nvSpPr>
        <p:spPr>
          <a:xfrm>
            <a:off x="2018884" y="4036626"/>
            <a:ext cx="9462896" cy="1764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marL="147917" indent="-147917" algn="just" defTabSz="1223367">
              <a:buSzPct val="100000"/>
              <a:buChar char="•"/>
              <a:defRPr sz="2200">
                <a:solidFill>
                  <a:srgbClr val="A7A7A7"/>
                </a:solidFill>
                <a:latin typeface="Graphik"/>
                <a:ea typeface="Graphik"/>
                <a:cs typeface="Graphik"/>
                <a:sym typeface="Graphik"/>
              </a:defRPr>
            </a:lvl1pPr>
          </a:lstStyle>
          <a:p>
            <a:pPr marL="0" indent="0">
              <a:buNone/>
            </a:pPr>
            <a:r>
              <a:rPr spc="100" dirty="0">
                <a:solidFill>
                  <a:schemeClr val="tx1">
                    <a:lumMod val="75000"/>
                    <a:lumOff val="25000"/>
                  </a:schemeClr>
                </a:solidFill>
                <a:latin typeface="Arial" panose="020B0604020202020204" pitchFamily="34" charset="0"/>
                <a:cs typeface="Arial" panose="020B0604020202020204" pitchFamily="34" charset="0"/>
              </a:rPr>
              <a:t>We accomplish this by making sure veterans and their families can access the full range of benefits available to them; fighting for the interests of America’s injured heroes on Capital Hill; and educating the public about the great sacrifices and needs of veterans transitioning back to civilian life.</a:t>
            </a:r>
          </a:p>
        </p:txBody>
      </p:sp>
      <p:pic>
        <p:nvPicPr>
          <p:cNvPr id="245" name="Picture 8" descr="Picture 8"/>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246" name="Title 6"/>
          <p:cNvSpPr txBox="1"/>
          <p:nvPr/>
        </p:nvSpPr>
        <p:spPr>
          <a:xfrm>
            <a:off x="1937301" y="69778"/>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lvl1pPr>
          </a:lstStyle>
          <a:p>
            <a:r>
              <a:rPr spc="150" dirty="0"/>
              <a:t>DAV Mission Statement</a:t>
            </a:r>
          </a:p>
        </p:txBody>
      </p:sp>
      <p:sp>
        <p:nvSpPr>
          <p:cNvPr id="2" name="Slide Number Placeholder 1">
            <a:extLst>
              <a:ext uri="{FF2B5EF4-FFF2-40B4-BE49-F238E27FC236}">
                <a16:creationId xmlns:a16="http://schemas.microsoft.com/office/drawing/2014/main" id="{A5401DA7-125F-4CBE-9568-ACDD4CE1C687}"/>
              </a:ext>
            </a:extLst>
          </p:cNvPr>
          <p:cNvSpPr>
            <a:spLocks noGrp="1"/>
          </p:cNvSpPr>
          <p:nvPr>
            <p:ph type="sldNum" sz="quarter" idx="2"/>
          </p:nvPr>
        </p:nvSpPr>
        <p:spPr>
          <a:xfrm>
            <a:off x="11863602" y="6519750"/>
            <a:ext cx="231141" cy="231141"/>
          </a:xfrm>
        </p:spPr>
        <p:txBody>
          <a:bodyPr/>
          <a:lstStyle/>
          <a:p>
            <a:fld id="{86CB4B4D-7CA3-9044-876B-883B54F8677D}" type="slidenum">
              <a:rPr lang="en-US" smtClean="0"/>
              <a:t>4</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DAV National…"/>
          <p:cNvSpPr/>
          <p:nvPr/>
        </p:nvSpPr>
        <p:spPr>
          <a:xfrm>
            <a:off x="1498597" y="1148849"/>
            <a:ext cx="4687238" cy="1727200"/>
          </a:xfrm>
          <a:prstGeom prst="rect">
            <a:avLst/>
          </a:prstGeom>
          <a:solidFill>
            <a:srgbClr val="535353"/>
          </a:solidFill>
          <a:ln w="25400">
            <a:solidFill>
              <a:srgbClr val="FFFFFF"/>
            </a:solidFill>
          </a:ln>
          <a:effectLst>
            <a:outerShdw blurRad="177800" dist="88900" dir="162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normAutofit/>
          </a:bodyPr>
          <a:lstStyle/>
          <a:p>
            <a:pPr algn="ctr" defTabSz="914400">
              <a:lnSpc>
                <a:spcPct val="90000"/>
              </a:lnSpc>
              <a:defRPr sz="3400">
                <a:solidFill>
                  <a:srgbClr val="FFFFFF"/>
                </a:solidFill>
                <a:latin typeface="+mj-lt"/>
                <a:ea typeface="+mj-ea"/>
                <a:cs typeface="+mj-cs"/>
                <a:sym typeface="Calibri"/>
              </a:defRPr>
            </a:pPr>
            <a:r>
              <a:rPr spc="100" dirty="0">
                <a:latin typeface="Arial" panose="020B0604020202020204" pitchFamily="34" charset="0"/>
                <a:cs typeface="Arial" panose="020B0604020202020204" pitchFamily="34" charset="0"/>
              </a:rPr>
              <a:t>DAV National </a:t>
            </a:r>
          </a:p>
          <a:p>
            <a:pPr algn="ctr" defTabSz="914400">
              <a:lnSpc>
                <a:spcPct val="90000"/>
              </a:lnSpc>
              <a:defRPr sz="3400">
                <a:solidFill>
                  <a:srgbClr val="FFFFFF"/>
                </a:solidFill>
                <a:latin typeface="+mj-lt"/>
                <a:ea typeface="+mj-ea"/>
                <a:cs typeface="+mj-cs"/>
                <a:sym typeface="Calibri"/>
              </a:defRPr>
            </a:pPr>
            <a:r>
              <a:rPr spc="100" dirty="0">
                <a:latin typeface="Arial" panose="020B0604020202020204" pitchFamily="34" charset="0"/>
                <a:cs typeface="Arial" panose="020B0604020202020204" pitchFamily="34" charset="0"/>
              </a:rPr>
              <a:t>Constitution and Bylaws</a:t>
            </a:r>
          </a:p>
        </p:txBody>
      </p:sp>
      <p:sp>
        <p:nvSpPr>
          <p:cNvPr id="249" name="Chapter…"/>
          <p:cNvSpPr/>
          <p:nvPr/>
        </p:nvSpPr>
        <p:spPr>
          <a:xfrm>
            <a:off x="6981734" y="1148849"/>
            <a:ext cx="4931080" cy="1727200"/>
          </a:xfrm>
          <a:prstGeom prst="rect">
            <a:avLst/>
          </a:prstGeom>
          <a:solidFill>
            <a:srgbClr val="44BEB6"/>
          </a:solidFill>
          <a:ln w="25400">
            <a:solidFill>
              <a:srgbClr val="FFFFFF"/>
            </a:solidFill>
          </a:ln>
          <a:effectLst>
            <a:outerShdw blurRad="177800" dist="88900" dir="162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normAutofit/>
          </a:bodyPr>
          <a:lstStyle/>
          <a:p>
            <a:pPr algn="ctr" defTabSz="914400">
              <a:lnSpc>
                <a:spcPct val="90000"/>
              </a:lnSpc>
              <a:defRPr sz="3400">
                <a:latin typeface="+mj-lt"/>
                <a:ea typeface="+mj-ea"/>
                <a:cs typeface="+mj-cs"/>
                <a:sym typeface="Calibri"/>
              </a:defRPr>
            </a:pPr>
            <a:r>
              <a:rPr lang="en-US" sz="3400" b="1" spc="100" dirty="0">
                <a:solidFill>
                  <a:schemeClr val="tx1">
                    <a:lumMod val="85000"/>
                    <a:lumOff val="15000"/>
                  </a:schemeClr>
                </a:solidFill>
                <a:latin typeface="Arial" panose="020B0604020202020204" pitchFamily="34" charset="0"/>
                <a:cs typeface="Arial" panose="020B0604020202020204" pitchFamily="34" charset="0"/>
              </a:rPr>
              <a:t>Chapter </a:t>
            </a:r>
          </a:p>
          <a:p>
            <a:pPr algn="ctr" defTabSz="914400">
              <a:lnSpc>
                <a:spcPct val="90000"/>
              </a:lnSpc>
              <a:defRPr sz="3400">
                <a:latin typeface="+mj-lt"/>
                <a:ea typeface="+mj-ea"/>
                <a:cs typeface="+mj-cs"/>
                <a:sym typeface="Calibri"/>
              </a:defRPr>
            </a:pPr>
            <a:r>
              <a:rPr lang="en-US" sz="3400" b="1" spc="100" dirty="0">
                <a:solidFill>
                  <a:schemeClr val="tx1">
                    <a:lumMod val="85000"/>
                    <a:lumOff val="15000"/>
                  </a:schemeClr>
                </a:solidFill>
                <a:latin typeface="Arial" panose="020B0604020202020204" pitchFamily="34" charset="0"/>
                <a:cs typeface="Arial" panose="020B0604020202020204" pitchFamily="34" charset="0"/>
              </a:rPr>
              <a:t>Constitution and Bylaws</a:t>
            </a:r>
          </a:p>
        </p:txBody>
      </p:sp>
      <p:pic>
        <p:nvPicPr>
          <p:cNvPr id="250" name="Picture 8" descr="Picture 8"/>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251" name="Title 6"/>
          <p:cNvSpPr txBox="1"/>
          <p:nvPr/>
        </p:nvSpPr>
        <p:spPr>
          <a:xfrm>
            <a:off x="1937301" y="69778"/>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lvl1pPr>
          </a:lstStyle>
          <a:p>
            <a:r>
              <a:rPr spc="120" dirty="0"/>
              <a:t>Chapter Financial Management</a:t>
            </a:r>
          </a:p>
        </p:txBody>
      </p:sp>
      <p:sp>
        <p:nvSpPr>
          <p:cNvPr id="252" name="Scales"/>
          <p:cNvSpPr/>
          <p:nvPr/>
        </p:nvSpPr>
        <p:spPr>
          <a:xfrm>
            <a:off x="6061866" y="2797620"/>
            <a:ext cx="987635" cy="83989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226" y="0"/>
                  <a:pt x="9760" y="531"/>
                  <a:pt x="9760" y="1187"/>
                </a:cubicBezTo>
                <a:cubicBezTo>
                  <a:pt x="9760" y="1611"/>
                  <a:pt x="9955" y="1983"/>
                  <a:pt x="10246" y="2193"/>
                </a:cubicBezTo>
                <a:lnTo>
                  <a:pt x="10246" y="2956"/>
                </a:lnTo>
                <a:cubicBezTo>
                  <a:pt x="9939" y="3110"/>
                  <a:pt x="9689" y="3387"/>
                  <a:pt x="9546" y="3734"/>
                </a:cubicBezTo>
                <a:lnTo>
                  <a:pt x="2528" y="3734"/>
                </a:lnTo>
                <a:lnTo>
                  <a:pt x="2528" y="4844"/>
                </a:lnTo>
                <a:lnTo>
                  <a:pt x="3409" y="4844"/>
                </a:lnTo>
                <a:lnTo>
                  <a:pt x="845" y="13979"/>
                </a:lnTo>
                <a:lnTo>
                  <a:pt x="0" y="13979"/>
                </a:lnTo>
                <a:cubicBezTo>
                  <a:pt x="713" y="15444"/>
                  <a:pt x="2079" y="16435"/>
                  <a:pt x="3648" y="16435"/>
                </a:cubicBezTo>
                <a:cubicBezTo>
                  <a:pt x="5218" y="16435"/>
                  <a:pt x="6585" y="15444"/>
                  <a:pt x="7298" y="13979"/>
                </a:cubicBezTo>
                <a:lnTo>
                  <a:pt x="6453" y="13979"/>
                </a:lnTo>
                <a:lnTo>
                  <a:pt x="3888" y="4844"/>
                </a:lnTo>
                <a:lnTo>
                  <a:pt x="9469" y="4844"/>
                </a:lnTo>
                <a:cubicBezTo>
                  <a:pt x="9583" y="5301"/>
                  <a:pt x="9872" y="5673"/>
                  <a:pt x="10246" y="5860"/>
                </a:cubicBezTo>
                <a:lnTo>
                  <a:pt x="10246" y="10137"/>
                </a:lnTo>
                <a:lnTo>
                  <a:pt x="9447" y="13379"/>
                </a:lnTo>
                <a:lnTo>
                  <a:pt x="9447" y="19963"/>
                </a:lnTo>
                <a:lnTo>
                  <a:pt x="6460" y="19963"/>
                </a:lnTo>
                <a:cubicBezTo>
                  <a:pt x="6276" y="19963"/>
                  <a:pt x="6111" y="20093"/>
                  <a:pt x="6046" y="20289"/>
                </a:cubicBezTo>
                <a:lnTo>
                  <a:pt x="5613" y="21600"/>
                </a:lnTo>
                <a:lnTo>
                  <a:pt x="15987" y="21600"/>
                </a:lnTo>
                <a:lnTo>
                  <a:pt x="15552" y="20289"/>
                </a:lnTo>
                <a:cubicBezTo>
                  <a:pt x="15487" y="20093"/>
                  <a:pt x="15322" y="19963"/>
                  <a:pt x="15139" y="19963"/>
                </a:cubicBezTo>
                <a:lnTo>
                  <a:pt x="12153" y="19963"/>
                </a:lnTo>
                <a:lnTo>
                  <a:pt x="12153" y="13379"/>
                </a:lnTo>
                <a:lnTo>
                  <a:pt x="11354" y="10139"/>
                </a:lnTo>
                <a:lnTo>
                  <a:pt x="11354" y="5860"/>
                </a:lnTo>
                <a:cubicBezTo>
                  <a:pt x="11728" y="5673"/>
                  <a:pt x="12016" y="5302"/>
                  <a:pt x="12130" y="4846"/>
                </a:cubicBezTo>
                <a:lnTo>
                  <a:pt x="17710" y="4846"/>
                </a:lnTo>
                <a:lnTo>
                  <a:pt x="15147" y="13979"/>
                </a:lnTo>
                <a:lnTo>
                  <a:pt x="14302" y="13979"/>
                </a:lnTo>
                <a:cubicBezTo>
                  <a:pt x="15015" y="15444"/>
                  <a:pt x="16380" y="16435"/>
                  <a:pt x="17950" y="16435"/>
                </a:cubicBezTo>
                <a:cubicBezTo>
                  <a:pt x="19519" y="16435"/>
                  <a:pt x="20887" y="15444"/>
                  <a:pt x="21600" y="13979"/>
                </a:cubicBezTo>
                <a:lnTo>
                  <a:pt x="20753" y="13979"/>
                </a:lnTo>
                <a:lnTo>
                  <a:pt x="18190" y="4844"/>
                </a:lnTo>
                <a:lnTo>
                  <a:pt x="19072" y="4844"/>
                </a:lnTo>
                <a:lnTo>
                  <a:pt x="19072" y="3734"/>
                </a:lnTo>
                <a:lnTo>
                  <a:pt x="12052" y="3734"/>
                </a:lnTo>
                <a:cubicBezTo>
                  <a:pt x="11909" y="3388"/>
                  <a:pt x="11661" y="3110"/>
                  <a:pt x="11354" y="2956"/>
                </a:cubicBezTo>
                <a:lnTo>
                  <a:pt x="11354" y="2193"/>
                </a:lnTo>
                <a:cubicBezTo>
                  <a:pt x="11645" y="1983"/>
                  <a:pt x="11838" y="1611"/>
                  <a:pt x="11838" y="1187"/>
                </a:cubicBezTo>
                <a:cubicBezTo>
                  <a:pt x="11838" y="531"/>
                  <a:pt x="11374" y="0"/>
                  <a:pt x="10800" y="0"/>
                </a:cubicBezTo>
                <a:close/>
                <a:moveTo>
                  <a:pt x="3486" y="5791"/>
                </a:moveTo>
                <a:lnTo>
                  <a:pt x="3486" y="13979"/>
                </a:lnTo>
                <a:lnTo>
                  <a:pt x="1188" y="13979"/>
                </a:lnTo>
                <a:lnTo>
                  <a:pt x="3486" y="5791"/>
                </a:lnTo>
                <a:close/>
                <a:moveTo>
                  <a:pt x="3812" y="5791"/>
                </a:moveTo>
                <a:lnTo>
                  <a:pt x="6110" y="13979"/>
                </a:lnTo>
                <a:lnTo>
                  <a:pt x="3812" y="13979"/>
                </a:lnTo>
                <a:lnTo>
                  <a:pt x="3812" y="5791"/>
                </a:lnTo>
                <a:close/>
                <a:moveTo>
                  <a:pt x="17788" y="5791"/>
                </a:moveTo>
                <a:lnTo>
                  <a:pt x="17788" y="13979"/>
                </a:lnTo>
                <a:lnTo>
                  <a:pt x="15490" y="13979"/>
                </a:lnTo>
                <a:lnTo>
                  <a:pt x="17788" y="5791"/>
                </a:lnTo>
                <a:close/>
                <a:moveTo>
                  <a:pt x="18114" y="5791"/>
                </a:moveTo>
                <a:lnTo>
                  <a:pt x="20412" y="13979"/>
                </a:lnTo>
                <a:lnTo>
                  <a:pt x="18114" y="13979"/>
                </a:lnTo>
                <a:lnTo>
                  <a:pt x="18114" y="5791"/>
                </a:lnTo>
                <a:close/>
              </a:path>
            </a:pathLst>
          </a:custGeom>
          <a:solidFill>
            <a:schemeClr val="accent5">
              <a:satOff val="-2492"/>
              <a:lumOff val="-10196"/>
            </a:schemeClr>
          </a:solidFill>
          <a:ln w="15875" cap="rnd">
            <a:solidFill>
              <a:schemeClr val="accent1"/>
            </a:solidFill>
          </a:ln>
          <a:effectLst>
            <a:reflection stA="26000" endPos="40000" dir="5400000" sy="-100000" algn="bl" rotWithShape="0"/>
          </a:effectLst>
        </p:spPr>
        <p:txBody>
          <a:bodyPr lIns="45719" rIns="45719" anchor="ctr"/>
          <a:lstStyle/>
          <a:p>
            <a:endParaRPr/>
          </a:p>
        </p:txBody>
      </p:sp>
      <p:sp>
        <p:nvSpPr>
          <p:cNvPr id="253" name="How we conduct our financial affairs is embedded in these two documents"/>
          <p:cNvSpPr txBox="1"/>
          <p:nvPr/>
        </p:nvSpPr>
        <p:spPr>
          <a:xfrm>
            <a:off x="1033985" y="3758650"/>
            <a:ext cx="1102801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b="1">
                <a:latin typeface="Arial"/>
                <a:ea typeface="Arial"/>
                <a:cs typeface="Arial"/>
                <a:sym typeface="Arial"/>
              </a:defRPr>
            </a:lvl1pPr>
          </a:lstStyle>
          <a:p>
            <a:r>
              <a:rPr sz="2200" spc="100" dirty="0">
                <a:solidFill>
                  <a:schemeClr val="tx1">
                    <a:lumMod val="75000"/>
                    <a:lumOff val="25000"/>
                  </a:schemeClr>
                </a:solidFill>
              </a:rPr>
              <a:t>How we conduct our financial affairs is embedded in these two documents</a:t>
            </a:r>
          </a:p>
        </p:txBody>
      </p:sp>
      <p:grpSp>
        <p:nvGrpSpPr>
          <p:cNvPr id="259" name="Group"/>
          <p:cNvGrpSpPr/>
          <p:nvPr/>
        </p:nvGrpSpPr>
        <p:grpSpPr>
          <a:xfrm>
            <a:off x="1530386" y="4408639"/>
            <a:ext cx="4751393" cy="2206035"/>
            <a:chOff x="0" y="0"/>
            <a:chExt cx="4751390" cy="2206032"/>
          </a:xfrm>
        </p:grpSpPr>
        <p:sp>
          <p:nvSpPr>
            <p:cNvPr id="257" name="DAV National…"/>
            <p:cNvSpPr/>
            <p:nvPr/>
          </p:nvSpPr>
          <p:spPr>
            <a:xfrm>
              <a:off x="0" y="0"/>
              <a:ext cx="4751390" cy="1727200"/>
            </a:xfrm>
            <a:prstGeom prst="rect">
              <a:avLst/>
            </a:prstGeom>
            <a:solidFill>
              <a:srgbClr val="535353"/>
            </a:solidFill>
            <a:ln w="25400" cap="flat">
              <a:solidFill>
                <a:srgbClr val="FFFFFF"/>
              </a:solidFill>
              <a:prstDash val="solid"/>
              <a:round/>
            </a:ln>
            <a:effectLst>
              <a:outerShdw blurRad="177800" dist="88900" dir="162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normAutofit/>
            </a:bodyPr>
            <a:lstStyle/>
            <a:p>
              <a:pPr algn="ctr" defTabSz="914400">
                <a:lnSpc>
                  <a:spcPct val="90000"/>
                </a:lnSpc>
                <a:defRPr sz="3400">
                  <a:solidFill>
                    <a:srgbClr val="FFFFFF"/>
                  </a:solidFill>
                  <a:latin typeface="+mj-lt"/>
                  <a:ea typeface="+mj-ea"/>
                  <a:cs typeface="+mj-cs"/>
                  <a:sym typeface="Calibri"/>
                </a:defRPr>
              </a:pPr>
              <a:r>
                <a:rPr spc="100" dirty="0">
                  <a:latin typeface="Arial" panose="020B0604020202020204" pitchFamily="34" charset="0"/>
                  <a:cs typeface="Arial" panose="020B0604020202020204" pitchFamily="34" charset="0"/>
                </a:rPr>
                <a:t>DAV National </a:t>
              </a:r>
            </a:p>
            <a:p>
              <a:pPr algn="ctr" defTabSz="914400">
                <a:lnSpc>
                  <a:spcPct val="90000"/>
                </a:lnSpc>
                <a:defRPr sz="3400">
                  <a:solidFill>
                    <a:srgbClr val="FFFFFF"/>
                  </a:solidFill>
                  <a:latin typeface="+mj-lt"/>
                  <a:ea typeface="+mj-ea"/>
                  <a:cs typeface="+mj-cs"/>
                  <a:sym typeface="Calibri"/>
                </a:defRPr>
              </a:pPr>
              <a:r>
                <a:rPr spc="100" dirty="0">
                  <a:latin typeface="Arial" panose="020B0604020202020204" pitchFamily="34" charset="0"/>
                  <a:cs typeface="Arial" panose="020B0604020202020204" pitchFamily="34" charset="0"/>
                </a:rPr>
                <a:t>Constitution and Bylaws</a:t>
              </a:r>
            </a:p>
          </p:txBody>
        </p:sp>
        <p:sp>
          <p:nvSpPr>
            <p:cNvPr id="258" name="Big Picture"/>
            <p:cNvSpPr txBox="1"/>
            <p:nvPr/>
          </p:nvSpPr>
          <p:spPr>
            <a:xfrm>
              <a:off x="1695698" y="1775148"/>
              <a:ext cx="1785672" cy="4308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200" b="1">
                  <a:latin typeface="Arial"/>
                  <a:ea typeface="Arial"/>
                  <a:cs typeface="Arial"/>
                  <a:sym typeface="Arial"/>
                </a:defRPr>
              </a:lvl1pPr>
            </a:lstStyle>
            <a:p>
              <a:pPr algn="ctr"/>
              <a:r>
                <a:rPr spc="100" dirty="0">
                  <a:solidFill>
                    <a:schemeClr val="tx1">
                      <a:lumMod val="75000"/>
                      <a:lumOff val="25000"/>
                    </a:schemeClr>
                  </a:solidFill>
                </a:rPr>
                <a:t>Big Picture </a:t>
              </a:r>
            </a:p>
          </p:txBody>
        </p:sp>
      </p:grpSp>
      <p:grpSp>
        <p:nvGrpSpPr>
          <p:cNvPr id="267" name="Group"/>
          <p:cNvGrpSpPr/>
          <p:nvPr/>
        </p:nvGrpSpPr>
        <p:grpSpPr>
          <a:xfrm>
            <a:off x="6984055" y="4390255"/>
            <a:ext cx="4931082" cy="2206035"/>
            <a:chOff x="0" y="0"/>
            <a:chExt cx="4931080" cy="2206032"/>
          </a:xfrm>
        </p:grpSpPr>
        <p:sp>
          <p:nvSpPr>
            <p:cNvPr id="265" name="Chapter…"/>
            <p:cNvSpPr/>
            <p:nvPr/>
          </p:nvSpPr>
          <p:spPr>
            <a:xfrm>
              <a:off x="0" y="0"/>
              <a:ext cx="4931080" cy="1727200"/>
            </a:xfrm>
            <a:prstGeom prst="rect">
              <a:avLst/>
            </a:prstGeom>
            <a:solidFill>
              <a:srgbClr val="44BEB6"/>
            </a:solidFill>
            <a:ln w="25400" cap="flat">
              <a:solidFill>
                <a:srgbClr val="FFFFFF"/>
              </a:solidFill>
              <a:prstDash val="solid"/>
              <a:round/>
            </a:ln>
            <a:effectLst>
              <a:outerShdw blurRad="177800" dist="88900" dir="162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normAutofit/>
            </a:bodyPr>
            <a:lstStyle/>
            <a:p>
              <a:pPr algn="ctr" defTabSz="914400">
                <a:lnSpc>
                  <a:spcPct val="90000"/>
                </a:lnSpc>
                <a:defRPr sz="3400">
                  <a:latin typeface="+mj-lt"/>
                  <a:ea typeface="+mj-ea"/>
                  <a:cs typeface="+mj-cs"/>
                  <a:sym typeface="Calibri"/>
                </a:defRPr>
              </a:pPr>
              <a:r>
                <a:rPr b="1" spc="100" dirty="0">
                  <a:solidFill>
                    <a:schemeClr val="tx1">
                      <a:lumMod val="85000"/>
                      <a:lumOff val="15000"/>
                    </a:schemeClr>
                  </a:solidFill>
                  <a:latin typeface="Arial" panose="020B0604020202020204" pitchFamily="34" charset="0"/>
                  <a:cs typeface="Arial" panose="020B0604020202020204" pitchFamily="34" charset="0"/>
                </a:rPr>
                <a:t>Chapter </a:t>
              </a:r>
            </a:p>
            <a:p>
              <a:pPr algn="ctr" defTabSz="914400">
                <a:lnSpc>
                  <a:spcPct val="90000"/>
                </a:lnSpc>
                <a:defRPr sz="3400">
                  <a:latin typeface="+mj-lt"/>
                  <a:ea typeface="+mj-ea"/>
                  <a:cs typeface="+mj-cs"/>
                  <a:sym typeface="Calibri"/>
                </a:defRPr>
              </a:pPr>
              <a:r>
                <a:rPr b="1" spc="100" dirty="0">
                  <a:solidFill>
                    <a:schemeClr val="tx1">
                      <a:lumMod val="85000"/>
                      <a:lumOff val="15000"/>
                    </a:schemeClr>
                  </a:solidFill>
                  <a:latin typeface="Arial" panose="020B0604020202020204" pitchFamily="34" charset="0"/>
                  <a:cs typeface="Arial" panose="020B0604020202020204" pitchFamily="34" charset="0"/>
                </a:rPr>
                <a:t>Constitution and Bylaws</a:t>
              </a:r>
            </a:p>
          </p:txBody>
        </p:sp>
        <p:sp>
          <p:nvSpPr>
            <p:cNvPr id="266" name="Structure and Practice"/>
            <p:cNvSpPr txBox="1"/>
            <p:nvPr/>
          </p:nvSpPr>
          <p:spPr>
            <a:xfrm>
              <a:off x="775589" y="1775148"/>
              <a:ext cx="3388104" cy="4308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200" b="1">
                  <a:latin typeface="Arial"/>
                  <a:ea typeface="Arial"/>
                  <a:cs typeface="Arial"/>
                  <a:sym typeface="Arial"/>
                </a:defRPr>
              </a:lvl1pPr>
            </a:lstStyle>
            <a:p>
              <a:r>
                <a:rPr spc="100" dirty="0">
                  <a:solidFill>
                    <a:schemeClr val="tx1">
                      <a:lumMod val="85000"/>
                      <a:lumOff val="15000"/>
                    </a:schemeClr>
                  </a:solidFill>
                </a:rPr>
                <a:t>Structure and Practice</a:t>
              </a:r>
            </a:p>
          </p:txBody>
        </p:sp>
      </p:grpSp>
      <p:sp>
        <p:nvSpPr>
          <p:cNvPr id="2" name="Slide Number Placeholder 1">
            <a:extLst>
              <a:ext uri="{FF2B5EF4-FFF2-40B4-BE49-F238E27FC236}">
                <a16:creationId xmlns:a16="http://schemas.microsoft.com/office/drawing/2014/main" id="{5D536717-6D02-4FEA-BB75-E3BDC9C06999}"/>
              </a:ext>
            </a:extLst>
          </p:cNvPr>
          <p:cNvSpPr>
            <a:spLocks noGrp="1"/>
          </p:cNvSpPr>
          <p:nvPr>
            <p:ph type="sldNum" sz="quarter" idx="2"/>
          </p:nvPr>
        </p:nvSpPr>
        <p:spPr>
          <a:xfrm>
            <a:off x="11912814" y="6596290"/>
            <a:ext cx="231141" cy="231141"/>
          </a:xfrm>
        </p:spPr>
        <p:txBody>
          <a:bodyPr/>
          <a:lstStyle/>
          <a:p>
            <a:fld id="{86CB4B4D-7CA3-9044-876B-883B54F8677D}" type="slidenum">
              <a:rPr lang="en-US" smtClean="0"/>
              <a:t>5</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DAV National…"/>
          <p:cNvSpPr/>
          <p:nvPr/>
        </p:nvSpPr>
        <p:spPr>
          <a:xfrm>
            <a:off x="1657377" y="969988"/>
            <a:ext cx="6230508" cy="1518957"/>
          </a:xfrm>
          <a:prstGeom prst="rect">
            <a:avLst/>
          </a:prstGeom>
          <a:solidFill>
            <a:srgbClr val="535353"/>
          </a:solidFill>
          <a:ln w="25400">
            <a:solidFill>
              <a:srgbClr val="FFFFFF"/>
            </a:solidFill>
          </a:ln>
          <a:effectLst>
            <a:outerShdw blurRad="177800" dist="88900" dir="162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normAutofit/>
          </a:bodyPr>
          <a:lstStyle/>
          <a:p>
            <a:pPr algn="ctr" defTabSz="914400">
              <a:lnSpc>
                <a:spcPct val="90000"/>
              </a:lnSpc>
              <a:defRPr sz="3400">
                <a:solidFill>
                  <a:srgbClr val="FFFFFF"/>
                </a:solidFill>
                <a:latin typeface="+mj-lt"/>
                <a:ea typeface="+mj-ea"/>
                <a:cs typeface="+mj-cs"/>
                <a:sym typeface="Calibri"/>
              </a:defRPr>
            </a:pPr>
            <a:r>
              <a:rPr dirty="0">
                <a:latin typeface="Arial" panose="020B0604020202020204" pitchFamily="34" charset="0"/>
                <a:cs typeface="Arial" panose="020B0604020202020204" pitchFamily="34" charset="0"/>
              </a:rPr>
              <a:t>DAV National </a:t>
            </a:r>
          </a:p>
          <a:p>
            <a:pPr algn="ctr" defTabSz="914400">
              <a:lnSpc>
                <a:spcPct val="90000"/>
              </a:lnSpc>
              <a:defRPr sz="3400">
                <a:solidFill>
                  <a:srgbClr val="FFFFFF"/>
                </a:solidFill>
                <a:latin typeface="+mj-lt"/>
                <a:ea typeface="+mj-ea"/>
                <a:cs typeface="+mj-cs"/>
                <a:sym typeface="Calibri"/>
              </a:defRPr>
            </a:pPr>
            <a:r>
              <a:rPr dirty="0">
                <a:latin typeface="Arial" panose="020B0604020202020204" pitchFamily="34" charset="0"/>
                <a:cs typeface="Arial" panose="020B0604020202020204" pitchFamily="34" charset="0"/>
              </a:rPr>
              <a:t>Constitution and Bylaws</a:t>
            </a:r>
          </a:p>
        </p:txBody>
      </p:sp>
      <p:grpSp>
        <p:nvGrpSpPr>
          <p:cNvPr id="274" name="Group"/>
          <p:cNvGrpSpPr/>
          <p:nvPr/>
        </p:nvGrpSpPr>
        <p:grpSpPr>
          <a:xfrm>
            <a:off x="8957847" y="1282714"/>
            <a:ext cx="2115400" cy="3302283"/>
            <a:chOff x="0" y="0"/>
            <a:chExt cx="2115398" cy="3302281"/>
          </a:xfrm>
        </p:grpSpPr>
        <p:sp>
          <p:nvSpPr>
            <p:cNvPr id="272" name="DAV…"/>
            <p:cNvSpPr/>
            <p:nvPr/>
          </p:nvSpPr>
          <p:spPr>
            <a:xfrm>
              <a:off x="252876" y="194"/>
              <a:ext cx="1862523" cy="3301894"/>
            </a:xfrm>
            <a:prstGeom prst="rect">
              <a:avLst/>
            </a:prstGeom>
            <a:solidFill>
              <a:srgbClr val="FF9300"/>
            </a:solidFill>
            <a:ln w="12700" cap="flat">
              <a:solidFill>
                <a:srgbClr val="0076BA"/>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noAutofit/>
            </a:bodyPr>
            <a:lstStyle/>
            <a:p>
              <a:pPr algn="ctr" defTabSz="1223367">
                <a:lnSpc>
                  <a:spcPts val="900"/>
                </a:lnSpc>
                <a:defRPr sz="1100">
                  <a:latin typeface="Graphik Semibold"/>
                  <a:ea typeface="Graphik Semibold"/>
                  <a:cs typeface="Graphik Semibold"/>
                  <a:sym typeface="Graphik Semibold"/>
                </a:defRPr>
              </a:pPr>
              <a:r>
                <a:rPr sz="1200" dirty="0">
                  <a:solidFill>
                    <a:schemeClr val="tx1">
                      <a:lumMod val="75000"/>
                      <a:lumOff val="25000"/>
                    </a:schemeClr>
                  </a:solidFill>
                  <a:latin typeface="Arial" panose="020B0604020202020204" pitchFamily="34" charset="0"/>
                  <a:cs typeface="Arial" panose="020B0604020202020204" pitchFamily="34" charset="0"/>
                </a:rPr>
                <a:t>DAV</a:t>
              </a:r>
            </a:p>
            <a:p>
              <a:pPr algn="r" defTabSz="1223367">
                <a:lnSpc>
                  <a:spcPts val="900"/>
                </a:lnSpc>
                <a:defRPr sz="1100">
                  <a:solidFill>
                    <a:srgbClr val="FFFFFF"/>
                  </a:solidFill>
                  <a:latin typeface="Graphik Semibold"/>
                  <a:ea typeface="Graphik Semibold"/>
                  <a:cs typeface="Graphik Semibold"/>
                  <a:sym typeface="Graphik Semibold"/>
                </a:defRPr>
              </a:pPr>
              <a:r>
                <a:rPr sz="700" dirty="0">
                  <a:solidFill>
                    <a:schemeClr val="tx1">
                      <a:lumMod val="75000"/>
                      <a:lumOff val="25000"/>
                    </a:schemeClr>
                  </a:solidFill>
                  <a:latin typeface="Arial" panose="020B0604020202020204" pitchFamily="34" charset="0"/>
                  <a:cs typeface="Arial" panose="020B0604020202020204" pitchFamily="34" charset="0"/>
                </a:rPr>
                <a:t>KEEPING OUR PROMISE TO</a:t>
              </a:r>
              <a:r>
                <a:rPr sz="1200" dirty="0">
                  <a:solidFill>
                    <a:schemeClr val="tx1">
                      <a:lumMod val="75000"/>
                      <a:lumOff val="25000"/>
                    </a:schemeClr>
                  </a:solidFill>
                  <a:latin typeface="Arial" panose="020B0604020202020204" pitchFamily="34" charset="0"/>
                  <a:cs typeface="Arial" panose="020B0604020202020204" pitchFamily="34" charset="0"/>
                </a:rPr>
                <a:t> </a:t>
              </a:r>
            </a:p>
            <a:p>
              <a:pPr algn="r" defTabSz="1223367">
                <a:lnSpc>
                  <a:spcPts val="900"/>
                </a:lnSpc>
                <a:defRPr sz="700">
                  <a:solidFill>
                    <a:srgbClr val="FFFFFF"/>
                  </a:solidFill>
                  <a:latin typeface="Graphik Semibold"/>
                  <a:ea typeface="Graphik Semibold"/>
                  <a:cs typeface="Graphik Semibold"/>
                  <a:sym typeface="Graphik Semibold"/>
                </a:defRPr>
              </a:pPr>
              <a:r>
                <a:rPr sz="800" dirty="0">
                  <a:solidFill>
                    <a:schemeClr val="tx1">
                      <a:lumMod val="75000"/>
                      <a:lumOff val="25000"/>
                    </a:schemeClr>
                  </a:solidFill>
                  <a:latin typeface="Arial" panose="020B0604020202020204" pitchFamily="34" charset="0"/>
                  <a:cs typeface="Arial" panose="020B0604020202020204" pitchFamily="34" charset="0"/>
                </a:rPr>
                <a:t>AMERICA’S VETERANS</a:t>
              </a:r>
              <a:endParaRPr sz="1000" dirty="0">
                <a:solidFill>
                  <a:schemeClr val="tx1">
                    <a:lumMod val="75000"/>
                    <a:lumOff val="25000"/>
                  </a:schemeClr>
                </a:solidFill>
                <a:latin typeface="Arial" panose="020B0604020202020204" pitchFamily="34" charset="0"/>
                <a:cs typeface="Arial" panose="020B0604020202020204" pitchFamily="34" charset="0"/>
              </a:endParaRPr>
            </a:p>
            <a:p>
              <a:pPr algn="ctr" defTabSz="1223367">
                <a:defRPr sz="1100">
                  <a:latin typeface="Graphik Semibold"/>
                  <a:ea typeface="Graphik Semibold"/>
                  <a:cs typeface="Graphik Semibold"/>
                  <a:sym typeface="Graphik Semibold"/>
                </a:defRPr>
              </a:pPr>
              <a:endParaRPr sz="1000" dirty="0">
                <a:solidFill>
                  <a:schemeClr val="tx1">
                    <a:lumMod val="75000"/>
                    <a:lumOff val="25000"/>
                  </a:schemeClr>
                </a:solidFill>
                <a:latin typeface="Arial" panose="020B0604020202020204" pitchFamily="34" charset="0"/>
                <a:cs typeface="Arial" panose="020B0604020202020204" pitchFamily="34" charset="0"/>
              </a:endParaRPr>
            </a:p>
            <a:p>
              <a:pPr algn="ctr" defTabSz="1223367">
                <a:defRPr sz="1100">
                  <a:latin typeface="Graphik Semibold"/>
                  <a:ea typeface="Graphik Semibold"/>
                  <a:cs typeface="Graphik Semibold"/>
                  <a:sym typeface="Graphik Semibold"/>
                </a:defRPr>
              </a:pPr>
              <a:endParaRPr sz="1000" dirty="0">
                <a:solidFill>
                  <a:schemeClr val="tx1">
                    <a:lumMod val="75000"/>
                    <a:lumOff val="25000"/>
                  </a:schemeClr>
                </a:solidFill>
                <a:latin typeface="Arial" panose="020B0604020202020204" pitchFamily="34" charset="0"/>
                <a:cs typeface="Arial" panose="020B0604020202020204" pitchFamily="34" charset="0"/>
              </a:endParaRPr>
            </a:p>
            <a:p>
              <a:pPr algn="ctr" defTabSz="1223367">
                <a:defRPr sz="800">
                  <a:solidFill>
                    <a:srgbClr val="FFFFFF"/>
                  </a:solidFill>
                  <a:latin typeface="Graphik Semibold"/>
                  <a:ea typeface="Graphik Semibold"/>
                  <a:cs typeface="Graphik Semibold"/>
                  <a:sym typeface="Graphik Semibold"/>
                </a:defRPr>
              </a:pPr>
              <a:r>
                <a:rPr sz="900" dirty="0">
                  <a:solidFill>
                    <a:schemeClr val="tx1">
                      <a:lumMod val="75000"/>
                      <a:lumOff val="25000"/>
                    </a:schemeClr>
                  </a:solidFill>
                  <a:latin typeface="Arial" panose="020B0604020202020204" pitchFamily="34" charset="0"/>
                  <a:cs typeface="Arial" panose="020B0604020202020204" pitchFamily="34" charset="0"/>
                </a:rPr>
                <a:t>National </a:t>
              </a:r>
              <a:r>
                <a:rPr sz="900" dirty="0" err="1">
                  <a:solidFill>
                    <a:schemeClr val="tx1">
                      <a:lumMod val="75000"/>
                      <a:lumOff val="25000"/>
                    </a:schemeClr>
                  </a:solidFill>
                  <a:latin typeface="Arial" panose="020B0604020202020204" pitchFamily="34" charset="0"/>
                  <a:cs typeface="Arial" panose="020B0604020202020204" pitchFamily="34" charset="0"/>
                </a:rPr>
                <a:t>Constitution,Bylaws</a:t>
              </a:r>
              <a:r>
                <a:rPr sz="900" dirty="0">
                  <a:solidFill>
                    <a:schemeClr val="tx1">
                      <a:lumMod val="75000"/>
                      <a:lumOff val="25000"/>
                    </a:schemeClr>
                  </a:solidFill>
                  <a:latin typeface="Arial" panose="020B0604020202020204" pitchFamily="34" charset="0"/>
                  <a:cs typeface="Arial" panose="020B0604020202020204" pitchFamily="34" charset="0"/>
                </a:rPr>
                <a:t>, NEC Regulations &amp; Board of Directors </a:t>
              </a:r>
            </a:p>
            <a:p>
              <a:pPr algn="ctr" defTabSz="1223367">
                <a:defRPr sz="800">
                  <a:solidFill>
                    <a:srgbClr val="FFFFFF"/>
                  </a:solidFill>
                  <a:latin typeface="Graphik Semibold"/>
                  <a:ea typeface="Graphik Semibold"/>
                  <a:cs typeface="Graphik Semibold"/>
                  <a:sym typeface="Graphik Semibold"/>
                </a:defRPr>
              </a:pPr>
              <a:r>
                <a:rPr sz="900" dirty="0">
                  <a:solidFill>
                    <a:schemeClr val="tx1">
                      <a:lumMod val="75000"/>
                      <a:lumOff val="25000"/>
                    </a:schemeClr>
                  </a:solidFill>
                  <a:latin typeface="Arial" panose="020B0604020202020204" pitchFamily="34" charset="0"/>
                  <a:cs typeface="Arial" panose="020B0604020202020204" pitchFamily="34" charset="0"/>
                </a:rPr>
                <a:t>Information</a:t>
              </a:r>
            </a:p>
            <a:p>
              <a:pPr algn="ctr" defTabSz="1223367">
                <a:defRPr sz="1100">
                  <a:latin typeface="Graphik Semibold"/>
                  <a:ea typeface="Graphik Semibold"/>
                  <a:cs typeface="Graphik Semibold"/>
                  <a:sym typeface="Graphik Semibold"/>
                </a:defRPr>
              </a:pPr>
              <a:endParaRPr sz="1200" dirty="0">
                <a:solidFill>
                  <a:schemeClr val="tx1">
                    <a:lumMod val="75000"/>
                    <a:lumOff val="25000"/>
                  </a:schemeClr>
                </a:solidFill>
                <a:latin typeface="Arial" panose="020B0604020202020204" pitchFamily="34" charset="0"/>
                <a:cs typeface="Arial" panose="020B0604020202020204" pitchFamily="34" charset="0"/>
              </a:endParaRPr>
            </a:p>
            <a:p>
              <a:pPr algn="ctr" defTabSz="1223367">
                <a:defRPr sz="1100">
                  <a:latin typeface="Graphik Semibold"/>
                  <a:ea typeface="Graphik Semibold"/>
                  <a:cs typeface="Graphik Semibold"/>
                  <a:sym typeface="Graphik Semibold"/>
                </a:defRPr>
              </a:pPr>
              <a:endParaRPr sz="1200" dirty="0">
                <a:solidFill>
                  <a:schemeClr val="tx1">
                    <a:lumMod val="75000"/>
                    <a:lumOff val="25000"/>
                  </a:schemeClr>
                </a:solidFill>
                <a:latin typeface="Arial" panose="020B0604020202020204" pitchFamily="34" charset="0"/>
                <a:cs typeface="Arial" panose="020B0604020202020204" pitchFamily="34" charset="0"/>
              </a:endParaRPr>
            </a:p>
            <a:p>
              <a:pPr algn="ctr" defTabSz="1223367">
                <a:defRPr sz="1100">
                  <a:latin typeface="Graphik Semibold"/>
                  <a:ea typeface="Graphik Semibold"/>
                  <a:cs typeface="Graphik Semibold"/>
                  <a:sym typeface="Graphik Semibold"/>
                </a:defRPr>
              </a:pPr>
              <a:endParaRPr sz="1200" dirty="0">
                <a:solidFill>
                  <a:schemeClr val="tx1">
                    <a:lumMod val="75000"/>
                    <a:lumOff val="25000"/>
                  </a:schemeClr>
                </a:solidFill>
                <a:latin typeface="Arial" panose="020B0604020202020204" pitchFamily="34" charset="0"/>
                <a:cs typeface="Arial" panose="020B0604020202020204" pitchFamily="34" charset="0"/>
              </a:endParaRPr>
            </a:p>
            <a:p>
              <a:pPr algn="ctr" defTabSz="1223367">
                <a:defRPr sz="1100">
                  <a:latin typeface="Graphik Semibold"/>
                  <a:ea typeface="Graphik Semibold"/>
                  <a:cs typeface="Graphik Semibold"/>
                  <a:sym typeface="Graphik Semibold"/>
                </a:defRPr>
              </a:pPr>
              <a:endParaRPr sz="1200" dirty="0">
                <a:solidFill>
                  <a:schemeClr val="tx1">
                    <a:lumMod val="75000"/>
                    <a:lumOff val="25000"/>
                  </a:schemeClr>
                </a:solidFill>
                <a:latin typeface="Arial" panose="020B0604020202020204" pitchFamily="34" charset="0"/>
                <a:cs typeface="Arial" panose="020B0604020202020204" pitchFamily="34" charset="0"/>
              </a:endParaRPr>
            </a:p>
            <a:p>
              <a:pPr algn="ctr" defTabSz="1223367">
                <a:defRPr sz="700">
                  <a:solidFill>
                    <a:srgbClr val="FFFFFF"/>
                  </a:solidFill>
                  <a:latin typeface="Graphik Semibold"/>
                  <a:ea typeface="Graphik Semibold"/>
                  <a:cs typeface="Graphik Semibold"/>
                  <a:sym typeface="Graphik Semibold"/>
                </a:defRPr>
              </a:pPr>
              <a:r>
                <a:rPr sz="800" dirty="0">
                  <a:solidFill>
                    <a:schemeClr val="tx1">
                      <a:lumMod val="75000"/>
                      <a:lumOff val="25000"/>
                    </a:schemeClr>
                  </a:solidFill>
                  <a:latin typeface="Arial" panose="020B0604020202020204" pitchFamily="34" charset="0"/>
                  <a:cs typeface="Arial" panose="020B0604020202020204" pitchFamily="34" charset="0"/>
                </a:rPr>
                <a:t>National Convention</a:t>
              </a:r>
            </a:p>
            <a:p>
              <a:pPr algn="ctr" defTabSz="1223367">
                <a:defRPr sz="700">
                  <a:solidFill>
                    <a:srgbClr val="FFFFFF"/>
                  </a:solidFill>
                  <a:latin typeface="Graphik Semibold"/>
                  <a:ea typeface="Graphik Semibold"/>
                  <a:cs typeface="Graphik Semibold"/>
                  <a:sym typeface="Graphik Semibold"/>
                </a:defRPr>
              </a:pPr>
              <a:r>
                <a:rPr sz="800" dirty="0">
                  <a:solidFill>
                    <a:schemeClr val="tx1">
                      <a:lumMod val="75000"/>
                      <a:lumOff val="25000"/>
                    </a:schemeClr>
                  </a:solidFill>
                  <a:latin typeface="Arial" panose="020B0604020202020204" pitchFamily="34" charset="0"/>
                  <a:cs typeface="Arial" panose="020B0604020202020204" pitchFamily="34" charset="0"/>
                </a:rPr>
                <a:t>Tampa, Florida</a:t>
              </a:r>
            </a:p>
            <a:p>
              <a:pPr algn="ctr" defTabSz="1223367">
                <a:defRPr sz="700">
                  <a:solidFill>
                    <a:srgbClr val="FFFFFF"/>
                  </a:solidFill>
                  <a:latin typeface="Graphik Semibold"/>
                  <a:ea typeface="Graphik Semibold"/>
                  <a:cs typeface="Graphik Semibold"/>
                  <a:sym typeface="Graphik Semibold"/>
                </a:defRPr>
              </a:pPr>
              <a:r>
                <a:rPr sz="800" dirty="0">
                  <a:solidFill>
                    <a:schemeClr val="tx1">
                      <a:lumMod val="75000"/>
                      <a:lumOff val="25000"/>
                    </a:schemeClr>
                  </a:solidFill>
                  <a:latin typeface="Arial" panose="020B0604020202020204" pitchFamily="34" charset="0"/>
                  <a:cs typeface="Arial" panose="020B0604020202020204" pitchFamily="34" charset="0"/>
                </a:rPr>
                <a:t>July 31 - August 3, 2021</a:t>
              </a:r>
            </a:p>
          </p:txBody>
        </p:sp>
        <p:sp>
          <p:nvSpPr>
            <p:cNvPr id="273" name="Rectangle"/>
            <p:cNvSpPr/>
            <p:nvPr/>
          </p:nvSpPr>
          <p:spPr>
            <a:xfrm>
              <a:off x="0" y="0"/>
              <a:ext cx="297534" cy="3302282"/>
            </a:xfrm>
            <a:prstGeom prst="rect">
              <a:avLst/>
            </a:prstGeom>
            <a:solidFill>
              <a:srgbClr val="FF2600"/>
            </a:solidFill>
            <a:ln w="3175" cap="flat">
              <a:solidFill>
                <a:srgbClr val="EE1D07"/>
              </a:solidFill>
              <a:prstDash val="solid"/>
              <a:round/>
            </a:ln>
            <a:effectLst/>
          </p:spPr>
          <p:txBody>
            <a:bodyPr wrap="square" lIns="35718" tIns="35718" rIns="35718" bIns="35718" numCol="1" anchor="ctr">
              <a:noAutofit/>
            </a:bodyPr>
            <a:lstStyle/>
            <a:p>
              <a:pPr algn="ctr" defTabSz="1223367">
                <a:defRPr sz="1100">
                  <a:solidFill>
                    <a:srgbClr val="FFFFFF"/>
                  </a:solidFill>
                  <a:latin typeface="Graphik Semibold"/>
                  <a:ea typeface="Graphik Semibold"/>
                  <a:cs typeface="Graphik Semibold"/>
                  <a:sym typeface="Graphik Semibold"/>
                </a:defRPr>
              </a:pPr>
              <a:endParaRPr/>
            </a:p>
          </p:txBody>
        </p:sp>
      </p:grpSp>
      <p:sp>
        <p:nvSpPr>
          <p:cNvPr id="275" name="Each chapter shall keep a complete financial record of all monies received and expended."/>
          <p:cNvSpPr txBox="1"/>
          <p:nvPr/>
        </p:nvSpPr>
        <p:spPr>
          <a:xfrm>
            <a:off x="1653787" y="2754275"/>
            <a:ext cx="5742662" cy="1180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marL="147917" indent="-147917" defTabSz="321468">
              <a:buSzPct val="100000"/>
              <a:buChar char="•"/>
              <a:defRPr sz="2400">
                <a:solidFill>
                  <a:srgbClr val="2F2A2B"/>
                </a:solidFill>
                <a:latin typeface="Arial"/>
                <a:ea typeface="Arial"/>
                <a:cs typeface="Arial"/>
                <a:sym typeface="Arial"/>
              </a:defRPr>
            </a:lvl1pPr>
          </a:lstStyle>
          <a:p>
            <a:pPr>
              <a:buClr>
                <a:schemeClr val="accent2">
                  <a:lumMod val="50000"/>
                </a:schemeClr>
              </a:buClr>
              <a:buSzPct val="95000"/>
              <a:buFont typeface="Wingdings" panose="05000000000000000000" pitchFamily="2" charset="2"/>
              <a:buChar char="Ø"/>
            </a:pPr>
            <a:r>
              <a:rPr dirty="0"/>
              <a:t> </a:t>
            </a:r>
            <a:r>
              <a:rPr spc="100" dirty="0">
                <a:solidFill>
                  <a:schemeClr val="tx1">
                    <a:lumMod val="85000"/>
                    <a:lumOff val="15000"/>
                  </a:schemeClr>
                </a:solidFill>
              </a:rPr>
              <a:t>Each chapter shall keep a complete financial record of all monies received and expended.</a:t>
            </a:r>
          </a:p>
        </p:txBody>
      </p:sp>
      <p:sp>
        <p:nvSpPr>
          <p:cNvPr id="276" name="All other assets (except for minimal amounts of cash on hand) must be safeguarded or deposited in a manner appropriate to the asset and consistent with sound business practice."/>
          <p:cNvSpPr txBox="1"/>
          <p:nvPr/>
        </p:nvSpPr>
        <p:spPr>
          <a:xfrm>
            <a:off x="2078472" y="5163053"/>
            <a:ext cx="9602797" cy="1180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marL="147917" indent="-147917" defTabSz="321468">
              <a:buSzPct val="100000"/>
              <a:buChar char="•"/>
              <a:defRPr sz="2400">
                <a:solidFill>
                  <a:srgbClr val="2F2A2B"/>
                </a:solidFill>
                <a:latin typeface="Arial"/>
                <a:ea typeface="Arial"/>
                <a:cs typeface="Arial"/>
                <a:sym typeface="Arial"/>
              </a:defRPr>
            </a:lvl1pPr>
          </a:lstStyle>
          <a:p>
            <a:pPr>
              <a:buClr>
                <a:schemeClr val="accent2">
                  <a:lumMod val="50000"/>
                </a:schemeClr>
              </a:buClr>
              <a:buSzPct val="95000"/>
              <a:buFont typeface="Wingdings" panose="05000000000000000000" pitchFamily="2" charset="2"/>
              <a:buChar char="Ø"/>
            </a:pPr>
            <a:r>
              <a:rPr dirty="0"/>
              <a:t> </a:t>
            </a:r>
            <a:r>
              <a:rPr spc="100" dirty="0"/>
              <a:t>All other assets (except for minimal amounts of cash on hand) must be safeguarded or deposited in a manner appropriate to the asset and consistent with sound business practice.</a:t>
            </a:r>
          </a:p>
        </p:txBody>
      </p:sp>
      <p:sp>
        <p:nvSpPr>
          <p:cNvPr id="277" name="Section 9.3 – Financial Records, Reports"/>
          <p:cNvSpPr txBox="1"/>
          <p:nvPr/>
        </p:nvSpPr>
        <p:spPr>
          <a:xfrm>
            <a:off x="2078472" y="4158480"/>
            <a:ext cx="5830240" cy="37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anchor="ctr">
            <a:spAutoFit/>
          </a:bodyPr>
          <a:lstStyle>
            <a:lvl1pPr algn="ctr" defTabSz="1223367">
              <a:defRPr sz="2000">
                <a:latin typeface="Graphik Semibold"/>
                <a:ea typeface="Graphik Semibold"/>
                <a:cs typeface="Graphik Semibold"/>
                <a:sym typeface="Graphik Semibold"/>
              </a:defRPr>
            </a:lvl1pPr>
          </a:lstStyle>
          <a:p>
            <a:r>
              <a:rPr spc="100" dirty="0">
                <a:solidFill>
                  <a:schemeClr val="tx1">
                    <a:lumMod val="85000"/>
                    <a:lumOff val="15000"/>
                  </a:schemeClr>
                </a:solidFill>
                <a:latin typeface="Arial" panose="020B0604020202020204" pitchFamily="34" charset="0"/>
              </a:rPr>
              <a:t>Section 9.3 – Financial Records, Reports</a:t>
            </a:r>
          </a:p>
        </p:txBody>
      </p:sp>
      <p:pic>
        <p:nvPicPr>
          <p:cNvPr id="278" name="Picture 8" descr="Picture 8"/>
          <p:cNvPicPr>
            <a:picLocks noChangeAspect="1"/>
          </p:cNvPicPr>
          <p:nvPr/>
        </p:nvPicPr>
        <p:blipFill>
          <a:blip r:embed="rId2"/>
          <a:stretch>
            <a:fillRect/>
          </a:stretch>
        </p:blipFill>
        <p:spPr>
          <a:xfrm>
            <a:off x="144958" y="175370"/>
            <a:ext cx="761427" cy="584776"/>
          </a:xfrm>
          <a:prstGeom prst="rect">
            <a:avLst/>
          </a:prstGeom>
          <a:ln w="12700">
            <a:miter lim="400000"/>
          </a:ln>
          <a:effectLst>
            <a:outerShdw blurRad="50800" dist="38100" dir="2700000" rotWithShape="0">
              <a:srgbClr val="000000">
                <a:alpha val="40000"/>
              </a:srgbClr>
            </a:outerShdw>
          </a:effectLst>
        </p:spPr>
      </p:pic>
      <p:sp>
        <p:nvSpPr>
          <p:cNvPr id="279" name="Title 6"/>
          <p:cNvSpPr txBox="1"/>
          <p:nvPr/>
        </p:nvSpPr>
        <p:spPr>
          <a:xfrm>
            <a:off x="2308901" y="51504"/>
            <a:ext cx="9236766" cy="584776"/>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lvl1pPr>
          </a:lstStyle>
          <a:p>
            <a:r>
              <a:rPr dirty="0"/>
              <a:t>Chapter Financial Management</a:t>
            </a:r>
          </a:p>
        </p:txBody>
      </p:sp>
      <p:sp>
        <p:nvSpPr>
          <p:cNvPr id="2" name="Slide Number Placeholder 1">
            <a:extLst>
              <a:ext uri="{FF2B5EF4-FFF2-40B4-BE49-F238E27FC236}">
                <a16:creationId xmlns:a16="http://schemas.microsoft.com/office/drawing/2014/main" id="{5DFB55FD-6342-4512-964A-42D7AE2CF736}"/>
              </a:ext>
            </a:extLst>
          </p:cNvPr>
          <p:cNvSpPr>
            <a:spLocks noGrp="1"/>
          </p:cNvSpPr>
          <p:nvPr>
            <p:ph type="sldNum" sz="quarter" idx="2"/>
          </p:nvPr>
        </p:nvSpPr>
        <p:spPr>
          <a:xfrm flipH="1">
            <a:off x="11924264" y="6493268"/>
            <a:ext cx="178245" cy="273768"/>
          </a:xfrm>
        </p:spPr>
        <p:txBody>
          <a:bodyPr/>
          <a:lstStyle/>
          <a:p>
            <a:fld id="{86CB4B4D-7CA3-9044-876B-883B54F8677D}" type="slidenum">
              <a:rPr lang="en-US" smtClean="0"/>
              <a:t>6</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77"/>
                                        </p:tgtEl>
                                        <p:attrNameLst>
                                          <p:attrName>style.visibility</p:attrName>
                                        </p:attrNameLst>
                                      </p:cBhvr>
                                      <p:to>
                                        <p:strVal val="visible"/>
                                      </p:to>
                                    </p:set>
                                    <p:animEffect transition="in" filter="wipe(left)">
                                      <p:cBhvr>
                                        <p:cTn id="7" dur="2000"/>
                                        <p:tgtEl>
                                          <p:spTgt spid="2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276"/>
                                        </p:tgtEl>
                                        <p:attrNameLst>
                                          <p:attrName>style.visibility</p:attrName>
                                        </p:attrNameLst>
                                      </p:cBhvr>
                                      <p:to>
                                        <p:strVal val="visible"/>
                                      </p:to>
                                    </p:set>
                                    <p:anim calcmode="lin" valueType="num">
                                      <p:cBhvr>
                                        <p:cTn id="12" dur="1000" fill="hold"/>
                                        <p:tgtEl>
                                          <p:spTgt spid="276"/>
                                        </p:tgtEl>
                                        <p:attrNameLst>
                                          <p:attrName>ppt_x</p:attrName>
                                        </p:attrNameLst>
                                      </p:cBhvr>
                                      <p:tavLst>
                                        <p:tav tm="0">
                                          <p:val>
                                            <p:strVal val="0-#ppt_w/2"/>
                                          </p:val>
                                        </p:tav>
                                        <p:tav tm="100000">
                                          <p:val>
                                            <p:strVal val="#ppt_x"/>
                                          </p:val>
                                        </p:tav>
                                      </p:tavLst>
                                    </p:anim>
                                    <p:anim calcmode="lin" valueType="num">
                                      <p:cBhvr>
                                        <p:cTn id="13" dur="1000" fill="hold"/>
                                        <p:tgtEl>
                                          <p:spTgt spid="2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2" animBg="1" advAuto="0"/>
      <p:bldP spid="277"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 name="Group"/>
          <p:cNvGrpSpPr/>
          <p:nvPr/>
        </p:nvGrpSpPr>
        <p:grpSpPr>
          <a:xfrm>
            <a:off x="9041132" y="1115440"/>
            <a:ext cx="2014633" cy="3058361"/>
            <a:chOff x="0" y="0"/>
            <a:chExt cx="2014632" cy="3058360"/>
          </a:xfrm>
        </p:grpSpPr>
        <p:sp>
          <p:nvSpPr>
            <p:cNvPr id="281" name="DAV…"/>
            <p:cNvSpPr/>
            <p:nvPr/>
          </p:nvSpPr>
          <p:spPr>
            <a:xfrm>
              <a:off x="240831" y="180"/>
              <a:ext cx="1773802" cy="3058000"/>
            </a:xfrm>
            <a:prstGeom prst="rect">
              <a:avLst/>
            </a:prstGeom>
            <a:solidFill>
              <a:srgbClr val="FF9300"/>
            </a:solidFill>
            <a:ln w="12700" cap="flat">
              <a:solidFill>
                <a:srgbClr val="0076BA"/>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noAutofit/>
            </a:bodyPr>
            <a:lstStyle/>
            <a:p>
              <a:pPr algn="ctr" defTabSz="1223367">
                <a:lnSpc>
                  <a:spcPts val="900"/>
                </a:lnSpc>
                <a:defRPr sz="1100">
                  <a:latin typeface="Graphik Semibold"/>
                  <a:ea typeface="Graphik Semibold"/>
                  <a:cs typeface="Graphik Semibold"/>
                  <a:sym typeface="Graphik Semibold"/>
                </a:defRPr>
              </a:pPr>
              <a:r>
                <a:rPr sz="1200" dirty="0">
                  <a:solidFill>
                    <a:schemeClr val="tx1">
                      <a:lumMod val="85000"/>
                      <a:lumOff val="15000"/>
                    </a:schemeClr>
                  </a:solidFill>
                </a:rPr>
                <a:t>DAV</a:t>
              </a:r>
            </a:p>
            <a:p>
              <a:pPr algn="r" defTabSz="1223367">
                <a:lnSpc>
                  <a:spcPts val="900"/>
                </a:lnSpc>
                <a:defRPr sz="1100">
                  <a:solidFill>
                    <a:srgbClr val="FFFFFF"/>
                  </a:solidFill>
                  <a:latin typeface="Graphik Semibold"/>
                  <a:ea typeface="Graphik Semibold"/>
                  <a:cs typeface="Graphik Semibold"/>
                  <a:sym typeface="Graphik Semibold"/>
                </a:defRPr>
              </a:pPr>
              <a:r>
                <a:rPr sz="700" dirty="0">
                  <a:solidFill>
                    <a:schemeClr val="tx1">
                      <a:lumMod val="85000"/>
                      <a:lumOff val="15000"/>
                    </a:schemeClr>
                  </a:solidFill>
                </a:rPr>
                <a:t>KEEPING OUR PROMISE TO</a:t>
              </a:r>
              <a:r>
                <a:rPr sz="1200" dirty="0">
                  <a:solidFill>
                    <a:schemeClr val="tx1">
                      <a:lumMod val="85000"/>
                      <a:lumOff val="15000"/>
                    </a:schemeClr>
                  </a:solidFill>
                </a:rPr>
                <a:t> </a:t>
              </a:r>
            </a:p>
            <a:p>
              <a:pPr algn="r" defTabSz="1223367">
                <a:lnSpc>
                  <a:spcPts val="900"/>
                </a:lnSpc>
                <a:defRPr sz="700">
                  <a:solidFill>
                    <a:srgbClr val="FFFFFF"/>
                  </a:solidFill>
                  <a:latin typeface="Graphik Semibold"/>
                  <a:ea typeface="Graphik Semibold"/>
                  <a:cs typeface="Graphik Semibold"/>
                  <a:sym typeface="Graphik Semibold"/>
                </a:defRPr>
              </a:pPr>
              <a:r>
                <a:rPr sz="800" dirty="0">
                  <a:solidFill>
                    <a:schemeClr val="tx1">
                      <a:lumMod val="85000"/>
                      <a:lumOff val="15000"/>
                    </a:schemeClr>
                  </a:solidFill>
                </a:rPr>
                <a:t>AMERICA’S VETERANS</a:t>
              </a:r>
              <a:endParaRPr sz="1000" dirty="0">
                <a:solidFill>
                  <a:schemeClr val="tx1">
                    <a:lumMod val="85000"/>
                    <a:lumOff val="15000"/>
                  </a:schemeClr>
                </a:solidFill>
              </a:endParaRPr>
            </a:p>
            <a:p>
              <a:pPr algn="ctr" defTabSz="1223367">
                <a:defRPr sz="1100">
                  <a:latin typeface="Graphik Semibold"/>
                  <a:ea typeface="Graphik Semibold"/>
                  <a:cs typeface="Graphik Semibold"/>
                  <a:sym typeface="Graphik Semibold"/>
                </a:defRPr>
              </a:pPr>
              <a:endParaRPr sz="1000" dirty="0">
                <a:solidFill>
                  <a:schemeClr val="tx1">
                    <a:lumMod val="85000"/>
                    <a:lumOff val="15000"/>
                  </a:schemeClr>
                </a:solidFill>
              </a:endParaRPr>
            </a:p>
            <a:p>
              <a:pPr algn="ctr" defTabSz="1223367">
                <a:defRPr sz="1100">
                  <a:latin typeface="Graphik Semibold"/>
                  <a:ea typeface="Graphik Semibold"/>
                  <a:cs typeface="Graphik Semibold"/>
                  <a:sym typeface="Graphik Semibold"/>
                </a:defRPr>
              </a:pPr>
              <a:endParaRPr sz="1000" dirty="0">
                <a:solidFill>
                  <a:schemeClr val="tx1">
                    <a:lumMod val="85000"/>
                    <a:lumOff val="15000"/>
                  </a:schemeClr>
                </a:solidFill>
              </a:endParaRPr>
            </a:p>
            <a:p>
              <a:pPr algn="ctr" defTabSz="1223367">
                <a:defRPr sz="800">
                  <a:solidFill>
                    <a:srgbClr val="FFFFFF"/>
                  </a:solidFill>
                  <a:latin typeface="Graphik Semibold"/>
                  <a:ea typeface="Graphik Semibold"/>
                  <a:cs typeface="Graphik Semibold"/>
                  <a:sym typeface="Graphik Semibold"/>
                </a:defRPr>
              </a:pPr>
              <a:r>
                <a:rPr sz="900" dirty="0">
                  <a:solidFill>
                    <a:schemeClr val="tx1">
                      <a:lumMod val="85000"/>
                      <a:lumOff val="15000"/>
                    </a:schemeClr>
                  </a:solidFill>
                </a:rPr>
                <a:t>National </a:t>
              </a:r>
              <a:r>
                <a:rPr sz="900" dirty="0" err="1">
                  <a:solidFill>
                    <a:schemeClr val="tx1">
                      <a:lumMod val="85000"/>
                      <a:lumOff val="15000"/>
                    </a:schemeClr>
                  </a:solidFill>
                </a:rPr>
                <a:t>Constitution,Bylaws</a:t>
              </a:r>
              <a:r>
                <a:rPr sz="900" dirty="0">
                  <a:solidFill>
                    <a:schemeClr val="tx1">
                      <a:lumMod val="85000"/>
                      <a:lumOff val="15000"/>
                    </a:schemeClr>
                  </a:solidFill>
                </a:rPr>
                <a:t>, NEC Regulations &amp; Board of Directors </a:t>
              </a:r>
            </a:p>
            <a:p>
              <a:pPr algn="ctr" defTabSz="1223367">
                <a:defRPr sz="800">
                  <a:solidFill>
                    <a:srgbClr val="FFFFFF"/>
                  </a:solidFill>
                  <a:latin typeface="Graphik Semibold"/>
                  <a:ea typeface="Graphik Semibold"/>
                  <a:cs typeface="Graphik Semibold"/>
                  <a:sym typeface="Graphik Semibold"/>
                </a:defRPr>
              </a:pPr>
              <a:r>
                <a:rPr sz="900" dirty="0">
                  <a:solidFill>
                    <a:schemeClr val="tx1">
                      <a:lumMod val="85000"/>
                      <a:lumOff val="15000"/>
                    </a:schemeClr>
                  </a:solidFill>
                </a:rPr>
                <a:t>Information</a:t>
              </a:r>
            </a:p>
            <a:p>
              <a:pPr algn="ctr" defTabSz="1223367">
                <a:defRPr sz="1100">
                  <a:latin typeface="Graphik Semibold"/>
                  <a:ea typeface="Graphik Semibold"/>
                  <a:cs typeface="Graphik Semibold"/>
                  <a:sym typeface="Graphik Semibold"/>
                </a:defRPr>
              </a:pPr>
              <a:endParaRPr sz="1200" dirty="0">
                <a:solidFill>
                  <a:schemeClr val="tx1">
                    <a:lumMod val="85000"/>
                    <a:lumOff val="15000"/>
                  </a:schemeClr>
                </a:solidFill>
              </a:endParaRPr>
            </a:p>
            <a:p>
              <a:pPr algn="ctr" defTabSz="1223367">
                <a:defRPr sz="1100">
                  <a:latin typeface="Graphik Semibold"/>
                  <a:ea typeface="Graphik Semibold"/>
                  <a:cs typeface="Graphik Semibold"/>
                  <a:sym typeface="Graphik Semibold"/>
                </a:defRPr>
              </a:pPr>
              <a:endParaRPr sz="1200" dirty="0">
                <a:solidFill>
                  <a:schemeClr val="tx1">
                    <a:lumMod val="85000"/>
                    <a:lumOff val="15000"/>
                  </a:schemeClr>
                </a:solidFill>
              </a:endParaRPr>
            </a:p>
            <a:p>
              <a:pPr algn="ctr" defTabSz="1223367">
                <a:defRPr sz="1100">
                  <a:latin typeface="Graphik Semibold"/>
                  <a:ea typeface="Graphik Semibold"/>
                  <a:cs typeface="Graphik Semibold"/>
                  <a:sym typeface="Graphik Semibold"/>
                </a:defRPr>
              </a:pPr>
              <a:endParaRPr sz="1200" dirty="0">
                <a:solidFill>
                  <a:schemeClr val="tx1">
                    <a:lumMod val="85000"/>
                    <a:lumOff val="15000"/>
                  </a:schemeClr>
                </a:solidFill>
              </a:endParaRPr>
            </a:p>
            <a:p>
              <a:pPr algn="ctr" defTabSz="1223367">
                <a:defRPr sz="1100">
                  <a:latin typeface="Graphik Semibold"/>
                  <a:ea typeface="Graphik Semibold"/>
                  <a:cs typeface="Graphik Semibold"/>
                  <a:sym typeface="Graphik Semibold"/>
                </a:defRPr>
              </a:pPr>
              <a:endParaRPr sz="1200" dirty="0">
                <a:solidFill>
                  <a:schemeClr val="tx1">
                    <a:lumMod val="85000"/>
                    <a:lumOff val="15000"/>
                  </a:schemeClr>
                </a:solidFill>
              </a:endParaRPr>
            </a:p>
            <a:p>
              <a:pPr algn="ctr" defTabSz="1223367">
                <a:defRPr sz="700">
                  <a:solidFill>
                    <a:srgbClr val="FFFFFF"/>
                  </a:solidFill>
                  <a:latin typeface="Graphik Semibold"/>
                  <a:ea typeface="Graphik Semibold"/>
                  <a:cs typeface="Graphik Semibold"/>
                  <a:sym typeface="Graphik Semibold"/>
                </a:defRPr>
              </a:pPr>
              <a:r>
                <a:rPr sz="800" dirty="0">
                  <a:solidFill>
                    <a:schemeClr val="tx1">
                      <a:lumMod val="85000"/>
                      <a:lumOff val="15000"/>
                    </a:schemeClr>
                  </a:solidFill>
                </a:rPr>
                <a:t>National Convention</a:t>
              </a:r>
            </a:p>
            <a:p>
              <a:pPr algn="ctr" defTabSz="1223367">
                <a:defRPr sz="700">
                  <a:solidFill>
                    <a:srgbClr val="FFFFFF"/>
                  </a:solidFill>
                  <a:latin typeface="Graphik Semibold"/>
                  <a:ea typeface="Graphik Semibold"/>
                  <a:cs typeface="Graphik Semibold"/>
                  <a:sym typeface="Graphik Semibold"/>
                </a:defRPr>
              </a:pPr>
              <a:r>
                <a:rPr sz="800" dirty="0">
                  <a:solidFill>
                    <a:schemeClr val="tx1">
                      <a:lumMod val="85000"/>
                      <a:lumOff val="15000"/>
                    </a:schemeClr>
                  </a:solidFill>
                </a:rPr>
                <a:t>Tampa, Florida</a:t>
              </a:r>
            </a:p>
            <a:p>
              <a:pPr algn="ctr" defTabSz="1223367">
                <a:defRPr sz="700">
                  <a:solidFill>
                    <a:srgbClr val="FFFFFF"/>
                  </a:solidFill>
                  <a:latin typeface="Graphik Semibold"/>
                  <a:ea typeface="Graphik Semibold"/>
                  <a:cs typeface="Graphik Semibold"/>
                  <a:sym typeface="Graphik Semibold"/>
                </a:defRPr>
              </a:pPr>
              <a:r>
                <a:rPr sz="800" dirty="0">
                  <a:solidFill>
                    <a:schemeClr val="tx1">
                      <a:lumMod val="85000"/>
                      <a:lumOff val="15000"/>
                    </a:schemeClr>
                  </a:solidFill>
                </a:rPr>
                <a:t>July 31 - August 3, 2021</a:t>
              </a:r>
            </a:p>
          </p:txBody>
        </p:sp>
        <p:sp>
          <p:nvSpPr>
            <p:cNvPr id="282" name="Rectangle"/>
            <p:cNvSpPr/>
            <p:nvPr/>
          </p:nvSpPr>
          <p:spPr>
            <a:xfrm>
              <a:off x="-1" y="-1"/>
              <a:ext cx="283362" cy="3058361"/>
            </a:xfrm>
            <a:prstGeom prst="rect">
              <a:avLst/>
            </a:prstGeom>
            <a:solidFill>
              <a:srgbClr val="FF2600"/>
            </a:solidFill>
            <a:ln w="3175" cap="flat">
              <a:solidFill>
                <a:srgbClr val="EE1D07"/>
              </a:solidFill>
              <a:prstDash val="solid"/>
              <a:round/>
            </a:ln>
            <a:effectLst/>
          </p:spPr>
          <p:txBody>
            <a:bodyPr wrap="square" lIns="35718" tIns="35718" rIns="35718" bIns="35718" numCol="1" anchor="ctr">
              <a:noAutofit/>
            </a:bodyPr>
            <a:lstStyle/>
            <a:p>
              <a:pPr algn="ctr" defTabSz="1223367">
                <a:defRPr sz="1100">
                  <a:solidFill>
                    <a:srgbClr val="FFFFFF"/>
                  </a:solidFill>
                  <a:latin typeface="Graphik Semibold"/>
                  <a:ea typeface="Graphik Semibold"/>
                  <a:cs typeface="Graphik Semibold"/>
                  <a:sym typeface="Graphik Semibold"/>
                </a:defRPr>
              </a:pPr>
              <a:endParaRPr/>
            </a:p>
          </p:txBody>
        </p:sp>
      </p:grpSp>
      <p:pic>
        <p:nvPicPr>
          <p:cNvPr id="284" name="Picture 8" descr="Picture 8"/>
          <p:cNvPicPr>
            <a:picLocks noChangeAspect="1"/>
          </p:cNvPicPr>
          <p:nvPr/>
        </p:nvPicPr>
        <p:blipFill>
          <a:blip r:embed="rId2"/>
          <a:stretch>
            <a:fillRect/>
          </a:stretch>
        </p:blipFill>
        <p:spPr>
          <a:xfrm>
            <a:off x="104318" y="51504"/>
            <a:ext cx="761427" cy="584776"/>
          </a:xfrm>
          <a:prstGeom prst="rect">
            <a:avLst/>
          </a:prstGeom>
          <a:ln w="12700">
            <a:miter lim="400000"/>
          </a:ln>
          <a:effectLst>
            <a:outerShdw blurRad="50800" dist="38100" dir="2700000" rotWithShape="0">
              <a:srgbClr val="000000">
                <a:alpha val="40000"/>
              </a:srgbClr>
            </a:outerShdw>
          </a:effectLst>
        </p:spPr>
      </p:pic>
      <p:sp>
        <p:nvSpPr>
          <p:cNvPr id="285" name="Title 6"/>
          <p:cNvSpPr txBox="1"/>
          <p:nvPr/>
        </p:nvSpPr>
        <p:spPr>
          <a:xfrm>
            <a:off x="2308901" y="51504"/>
            <a:ext cx="9236766" cy="584776"/>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lvl1pPr>
          </a:lstStyle>
          <a:p>
            <a:r>
              <a:rPr dirty="0"/>
              <a:t>Chapter Financial Management</a:t>
            </a:r>
          </a:p>
        </p:txBody>
      </p:sp>
      <p:grpSp>
        <p:nvGrpSpPr>
          <p:cNvPr id="288" name="Group"/>
          <p:cNvGrpSpPr/>
          <p:nvPr/>
        </p:nvGrpSpPr>
        <p:grpSpPr>
          <a:xfrm>
            <a:off x="1682200" y="814747"/>
            <a:ext cx="5031086" cy="2232016"/>
            <a:chOff x="0" y="0"/>
            <a:chExt cx="5031082" cy="2232014"/>
          </a:xfrm>
        </p:grpSpPr>
        <p:sp>
          <p:nvSpPr>
            <p:cNvPr id="286" name="Chapter…"/>
            <p:cNvSpPr/>
            <p:nvPr/>
          </p:nvSpPr>
          <p:spPr>
            <a:xfrm>
              <a:off x="0" y="0"/>
              <a:ext cx="5031082" cy="1762227"/>
            </a:xfrm>
            <a:prstGeom prst="rect">
              <a:avLst/>
            </a:prstGeom>
            <a:solidFill>
              <a:srgbClr val="44BEB6"/>
            </a:solidFill>
            <a:ln w="25400" cap="flat">
              <a:solidFill>
                <a:srgbClr val="FFFFFF"/>
              </a:solidFill>
              <a:prstDash val="solid"/>
              <a:round/>
            </a:ln>
            <a:effectLst>
              <a:outerShdw blurRad="177800" dist="88900" dir="162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normAutofit/>
            </a:bodyPr>
            <a:lstStyle/>
            <a:p>
              <a:pPr algn="ctr" defTabSz="914400">
                <a:lnSpc>
                  <a:spcPct val="90000"/>
                </a:lnSpc>
                <a:defRPr sz="3400">
                  <a:latin typeface="+mj-lt"/>
                  <a:ea typeface="+mj-ea"/>
                  <a:cs typeface="+mj-cs"/>
                  <a:sym typeface="Calibri"/>
                </a:defRPr>
              </a:pPr>
              <a:r>
                <a:rPr spc="100" dirty="0">
                  <a:latin typeface="Arial" panose="020B0604020202020204" pitchFamily="34" charset="0"/>
                  <a:cs typeface="Arial" panose="020B0604020202020204" pitchFamily="34" charset="0"/>
                </a:rPr>
                <a:t>Chapter </a:t>
              </a:r>
            </a:p>
            <a:p>
              <a:pPr algn="ctr" defTabSz="914400">
                <a:lnSpc>
                  <a:spcPct val="90000"/>
                </a:lnSpc>
                <a:defRPr sz="3400">
                  <a:latin typeface="+mj-lt"/>
                  <a:ea typeface="+mj-ea"/>
                  <a:cs typeface="+mj-cs"/>
                  <a:sym typeface="Calibri"/>
                </a:defRPr>
              </a:pPr>
              <a:r>
                <a:rPr spc="100" dirty="0">
                  <a:latin typeface="Arial" panose="020B0604020202020204" pitchFamily="34" charset="0"/>
                  <a:cs typeface="Arial" panose="020B0604020202020204" pitchFamily="34" charset="0"/>
                </a:rPr>
                <a:t>Constitution and Bylaws</a:t>
              </a:r>
            </a:p>
          </p:txBody>
        </p:sp>
        <p:sp>
          <p:nvSpPr>
            <p:cNvPr id="287" name="Structure and Practice"/>
            <p:cNvSpPr txBox="1"/>
            <p:nvPr/>
          </p:nvSpPr>
          <p:spPr>
            <a:xfrm>
              <a:off x="791318" y="1811148"/>
              <a:ext cx="3978649" cy="4208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2200" b="1">
                  <a:latin typeface="Arial"/>
                  <a:ea typeface="Arial"/>
                  <a:cs typeface="Arial"/>
                  <a:sym typeface="Arial"/>
                </a:defRPr>
              </a:lvl1pPr>
            </a:lstStyle>
            <a:p>
              <a:r>
                <a:rPr spc="100" dirty="0">
                  <a:solidFill>
                    <a:schemeClr val="tx1">
                      <a:lumMod val="85000"/>
                      <a:lumOff val="15000"/>
                    </a:schemeClr>
                  </a:solidFill>
                </a:rPr>
                <a:t>Structure and Practice</a:t>
              </a:r>
            </a:p>
          </p:txBody>
        </p:sp>
      </p:grpSp>
      <p:grpSp>
        <p:nvGrpSpPr>
          <p:cNvPr id="297" name="Group"/>
          <p:cNvGrpSpPr/>
          <p:nvPr/>
        </p:nvGrpSpPr>
        <p:grpSpPr>
          <a:xfrm>
            <a:off x="2405861" y="3405807"/>
            <a:ext cx="6357995" cy="2519019"/>
            <a:chOff x="0" y="-23193"/>
            <a:chExt cx="5839278" cy="2519017"/>
          </a:xfrm>
          <a:solidFill>
            <a:schemeClr val="accent1">
              <a:lumMod val="40000"/>
              <a:lumOff val="60000"/>
            </a:schemeClr>
          </a:solidFill>
        </p:grpSpPr>
        <p:sp>
          <p:nvSpPr>
            <p:cNvPr id="291" name="Arrow 7"/>
            <p:cNvSpPr/>
            <p:nvPr/>
          </p:nvSpPr>
          <p:spPr>
            <a:xfrm>
              <a:off x="0" y="8389"/>
              <a:ext cx="1254702" cy="1605642"/>
            </a:xfrm>
            <a:custGeom>
              <a:avLst/>
              <a:gdLst/>
              <a:ahLst/>
              <a:cxnLst>
                <a:cxn ang="0">
                  <a:pos x="wd2" y="hd2"/>
                </a:cxn>
                <a:cxn ang="5400000">
                  <a:pos x="wd2" y="hd2"/>
                </a:cxn>
                <a:cxn ang="10800000">
                  <a:pos x="wd2" y="hd2"/>
                </a:cxn>
                <a:cxn ang="16200000">
                  <a:pos x="wd2" y="hd2"/>
                </a:cxn>
              </a:cxnLst>
              <a:rect l="0" t="0"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grpFill/>
            <a:ln w="12700" cap="flat">
              <a:noFill/>
              <a:miter lim="400000"/>
            </a:ln>
            <a:effectLst>
              <a:reflection stA="26000" endPos="40000" dir="5400000" sy="-100000" algn="bl" rotWithShape="0"/>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92" name="Rectangle"/>
            <p:cNvSpPr/>
            <p:nvPr/>
          </p:nvSpPr>
          <p:spPr>
            <a:xfrm>
              <a:off x="1168734" y="0"/>
              <a:ext cx="4669493" cy="2495824"/>
            </a:xfrm>
            <a:prstGeom prst="rect">
              <a:avLst/>
            </a:prstGeom>
            <a:grpFill/>
            <a:ln w="12700" cap="flat">
              <a:noFill/>
              <a:miter lim="400000"/>
            </a:ln>
            <a:effectLst>
              <a:reflection stA="26000" endPos="40000" dir="5400000" sy="-100000" algn="bl" rotWithShape="0"/>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93" name="Board of Directors Composition"/>
            <p:cNvSpPr txBox="1"/>
            <p:nvPr/>
          </p:nvSpPr>
          <p:spPr>
            <a:xfrm>
              <a:off x="1169786" y="-23193"/>
              <a:ext cx="4602796" cy="810796"/>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spAutoFit/>
            </a:bodyPr>
            <a:lstStyle>
              <a:lvl1pPr defTabSz="321468">
                <a:defRPr sz="2400">
                  <a:solidFill>
                    <a:srgbClr val="2F2A2B"/>
                  </a:solidFill>
                  <a:latin typeface="Arial"/>
                  <a:ea typeface="Arial"/>
                  <a:cs typeface="Arial"/>
                  <a:sym typeface="Arial"/>
                </a:defRPr>
              </a:lvl1pPr>
            </a:lstStyle>
            <a:p>
              <a:r>
                <a:rPr spc="100" dirty="0">
                  <a:solidFill>
                    <a:schemeClr val="tx1">
                      <a:lumMod val="85000"/>
                      <a:lumOff val="15000"/>
                    </a:schemeClr>
                  </a:solidFill>
                </a:rPr>
                <a:t>Board of Directors Composition </a:t>
              </a:r>
            </a:p>
          </p:txBody>
        </p:sp>
        <p:sp>
          <p:nvSpPr>
            <p:cNvPr id="294" name="Treasurer Responsibilities"/>
            <p:cNvSpPr txBox="1"/>
            <p:nvPr/>
          </p:nvSpPr>
          <p:spPr>
            <a:xfrm>
              <a:off x="1169786" y="1162715"/>
              <a:ext cx="4667390" cy="441465"/>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spAutoFit/>
            </a:bodyPr>
            <a:lstStyle>
              <a:lvl1pPr defTabSz="321468">
                <a:defRPr sz="2400">
                  <a:solidFill>
                    <a:srgbClr val="2F2A2B"/>
                  </a:solidFill>
                  <a:latin typeface="Arial"/>
                  <a:ea typeface="Arial"/>
                  <a:cs typeface="Arial"/>
                  <a:sym typeface="Arial"/>
                </a:defRPr>
              </a:lvl1pPr>
            </a:lstStyle>
            <a:p>
              <a:r>
                <a:rPr spc="100" dirty="0">
                  <a:solidFill>
                    <a:schemeClr val="tx1">
                      <a:lumMod val="85000"/>
                      <a:lumOff val="15000"/>
                    </a:schemeClr>
                  </a:solidFill>
                </a:rPr>
                <a:t>Treasurer Responsibilities</a:t>
              </a:r>
            </a:p>
          </p:txBody>
        </p:sp>
        <p:sp>
          <p:nvSpPr>
            <p:cNvPr id="295" name="Budget &amp; Finance Committees"/>
            <p:cNvSpPr txBox="1"/>
            <p:nvPr/>
          </p:nvSpPr>
          <p:spPr>
            <a:xfrm>
              <a:off x="1169786" y="658796"/>
              <a:ext cx="4669492" cy="441465"/>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spAutoFit/>
            </a:bodyPr>
            <a:lstStyle>
              <a:lvl1pPr defTabSz="321468">
                <a:defRPr sz="2400">
                  <a:solidFill>
                    <a:srgbClr val="2F2A2B"/>
                  </a:solidFill>
                  <a:latin typeface="Arial"/>
                  <a:ea typeface="Arial"/>
                  <a:cs typeface="Arial"/>
                  <a:sym typeface="Arial"/>
                </a:defRPr>
              </a:lvl1pPr>
            </a:lstStyle>
            <a:p>
              <a:r>
                <a:rPr spc="100" dirty="0">
                  <a:solidFill>
                    <a:schemeClr val="tx1">
                      <a:lumMod val="85000"/>
                      <a:lumOff val="15000"/>
                    </a:schemeClr>
                  </a:solidFill>
                </a:rPr>
                <a:t>Budget &amp; Finance Committees</a:t>
              </a:r>
            </a:p>
          </p:txBody>
        </p:sp>
        <p:sp>
          <p:nvSpPr>
            <p:cNvPr id="296" name="Audit Committee"/>
            <p:cNvSpPr txBox="1"/>
            <p:nvPr/>
          </p:nvSpPr>
          <p:spPr>
            <a:xfrm>
              <a:off x="1169786" y="1666634"/>
              <a:ext cx="4602796" cy="441465"/>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ctr">
              <a:spAutoFit/>
            </a:bodyPr>
            <a:lstStyle>
              <a:lvl1pPr defTabSz="321468">
                <a:defRPr sz="2400">
                  <a:solidFill>
                    <a:srgbClr val="2F2A2B"/>
                  </a:solidFill>
                  <a:latin typeface="Arial"/>
                  <a:ea typeface="Arial"/>
                  <a:cs typeface="Arial"/>
                  <a:sym typeface="Arial"/>
                </a:defRPr>
              </a:lvl1pPr>
            </a:lstStyle>
            <a:p>
              <a:r>
                <a:rPr spc="100" dirty="0">
                  <a:solidFill>
                    <a:schemeClr val="tx1">
                      <a:lumMod val="85000"/>
                      <a:lumOff val="15000"/>
                    </a:schemeClr>
                  </a:solidFill>
                </a:rPr>
                <a:t>Audit Committee</a:t>
              </a:r>
            </a:p>
          </p:txBody>
        </p:sp>
      </p:grpSp>
      <p:sp>
        <p:nvSpPr>
          <p:cNvPr id="298" name="Guidance"/>
          <p:cNvSpPr txBox="1"/>
          <p:nvPr/>
        </p:nvSpPr>
        <p:spPr>
          <a:xfrm>
            <a:off x="9359542" y="4323080"/>
            <a:ext cx="1377812" cy="41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a:latin typeface="Arial"/>
                <a:ea typeface="Arial"/>
                <a:cs typeface="Arial"/>
                <a:sym typeface="Arial"/>
              </a:defRPr>
            </a:lvl1pPr>
          </a:lstStyle>
          <a:p>
            <a:r>
              <a:t>Guidance </a:t>
            </a:r>
          </a:p>
        </p:txBody>
      </p:sp>
      <p:sp>
        <p:nvSpPr>
          <p:cNvPr id="299" name="Double Arrow"/>
          <p:cNvSpPr/>
          <p:nvPr/>
        </p:nvSpPr>
        <p:spPr>
          <a:xfrm>
            <a:off x="6954119" y="1295754"/>
            <a:ext cx="1881656" cy="1270001"/>
          </a:xfrm>
          <a:prstGeom prst="leftRightArrow">
            <a:avLst>
              <a:gd name="adj1" fmla="val 32000"/>
              <a:gd name="adj2" fmla="val 44000"/>
            </a:avLst>
          </a:prstGeom>
          <a:solidFill>
            <a:schemeClr val="accent5">
              <a:lumMod val="60000"/>
              <a:lumOff val="40000"/>
            </a:schemeClr>
          </a:solidFill>
          <a:ln w="15875" cap="rnd">
            <a:solidFill>
              <a:srgbClr val="C00000"/>
            </a:solidFill>
          </a:ln>
        </p:spPr>
        <p:txBody>
          <a:bodyPr lIns="45719" rIns="45719" anchor="ctr"/>
          <a:lstStyle/>
          <a:p>
            <a:pPr>
              <a:defRPr>
                <a:latin typeface="Arial"/>
                <a:ea typeface="Arial"/>
                <a:cs typeface="Arial"/>
                <a:sym typeface="Arial"/>
              </a:defRPr>
            </a:pPr>
            <a:endParaRPr/>
          </a:p>
        </p:txBody>
      </p:sp>
      <p:sp>
        <p:nvSpPr>
          <p:cNvPr id="2" name="Slide Number Placeholder 1">
            <a:extLst>
              <a:ext uri="{FF2B5EF4-FFF2-40B4-BE49-F238E27FC236}">
                <a16:creationId xmlns:a16="http://schemas.microsoft.com/office/drawing/2014/main" id="{6E53E472-0CC9-4918-B18A-82BFB2872631}"/>
              </a:ext>
            </a:extLst>
          </p:cNvPr>
          <p:cNvSpPr>
            <a:spLocks noGrp="1"/>
          </p:cNvSpPr>
          <p:nvPr>
            <p:ph type="sldNum" sz="quarter" idx="2"/>
          </p:nvPr>
        </p:nvSpPr>
        <p:spPr>
          <a:xfrm>
            <a:off x="11806140" y="6484524"/>
            <a:ext cx="231141" cy="231141"/>
          </a:xfrm>
        </p:spPr>
        <p:txBody>
          <a:bodyPr/>
          <a:lstStyle/>
          <a:p>
            <a:fld id="{86CB4B4D-7CA3-9044-876B-883B54F8677D}" type="slidenum">
              <a:rPr lang="en-US" smtClean="0"/>
              <a:t>7</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lide Number"/>
          <p:cNvSpPr txBox="1">
            <a:spLocks noGrp="1"/>
          </p:cNvSpPr>
          <p:nvPr>
            <p:ph type="sldNum" sz="quarter" idx="2"/>
          </p:nvPr>
        </p:nvSpPr>
        <p:spPr>
          <a:xfrm>
            <a:off x="11897635" y="6598769"/>
            <a:ext cx="147638" cy="21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b"/>
          <a:lstStyle/>
          <a:p>
            <a:fld id="{86CB4B4D-7CA3-9044-876B-883B54F8677D}" type="slidenum">
              <a:rPr/>
              <a:t>8</a:t>
            </a:fld>
            <a:endParaRPr dirty="0"/>
          </a:p>
        </p:txBody>
      </p:sp>
      <p:sp>
        <p:nvSpPr>
          <p:cNvPr id="303" name="Quarterly Reports"/>
          <p:cNvSpPr txBox="1"/>
          <p:nvPr/>
        </p:nvSpPr>
        <p:spPr>
          <a:xfrm>
            <a:off x="1046677" y="3378709"/>
            <a:ext cx="3129061"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400">
                <a:latin typeface="Graphik"/>
                <a:ea typeface="Graphik"/>
                <a:cs typeface="Graphik"/>
                <a:sym typeface="Graphik"/>
              </a:defRPr>
            </a:lvl1pPr>
          </a:lstStyle>
          <a:p>
            <a:r>
              <a:rPr sz="2800" spc="100" dirty="0">
                <a:solidFill>
                  <a:schemeClr val="tx1">
                    <a:lumMod val="85000"/>
                    <a:lumOff val="15000"/>
                  </a:schemeClr>
                </a:solidFill>
                <a:latin typeface="Arial" panose="020B0604020202020204" pitchFamily="34" charset="0"/>
                <a:cs typeface="Arial" panose="020B0604020202020204" pitchFamily="34" charset="0"/>
              </a:rPr>
              <a:t>Quarterly Reports</a:t>
            </a:r>
          </a:p>
        </p:txBody>
      </p:sp>
      <p:sp>
        <p:nvSpPr>
          <p:cNvPr id="304" name="Checking Accounts"/>
          <p:cNvSpPr txBox="1"/>
          <p:nvPr/>
        </p:nvSpPr>
        <p:spPr>
          <a:xfrm>
            <a:off x="8155039" y="4093412"/>
            <a:ext cx="3367909"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Checking Accounts</a:t>
            </a:r>
          </a:p>
        </p:txBody>
      </p:sp>
      <p:sp>
        <p:nvSpPr>
          <p:cNvPr id="305" name="Credit Unions"/>
          <p:cNvSpPr txBox="1"/>
          <p:nvPr/>
        </p:nvSpPr>
        <p:spPr>
          <a:xfrm>
            <a:off x="8425921" y="1763263"/>
            <a:ext cx="2418931"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Credit Unions</a:t>
            </a:r>
          </a:p>
        </p:txBody>
      </p:sp>
      <p:sp>
        <p:nvSpPr>
          <p:cNvPr id="306" name="Bank Reconciliations"/>
          <p:cNvSpPr txBox="1"/>
          <p:nvPr/>
        </p:nvSpPr>
        <p:spPr>
          <a:xfrm>
            <a:off x="4518264" y="6264244"/>
            <a:ext cx="3667670"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Bank Reconciliations</a:t>
            </a:r>
          </a:p>
        </p:txBody>
      </p:sp>
      <p:sp>
        <p:nvSpPr>
          <p:cNvPr id="307" name="Emergency Relief"/>
          <p:cNvSpPr txBox="1"/>
          <p:nvPr/>
        </p:nvSpPr>
        <p:spPr>
          <a:xfrm>
            <a:off x="8372549" y="2552821"/>
            <a:ext cx="3116237"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Emergency Relief</a:t>
            </a:r>
          </a:p>
        </p:txBody>
      </p:sp>
      <p:sp>
        <p:nvSpPr>
          <p:cNvPr id="308" name="Expense Vouchers"/>
          <p:cNvSpPr txBox="1"/>
          <p:nvPr/>
        </p:nvSpPr>
        <p:spPr>
          <a:xfrm>
            <a:off x="1296352" y="2542542"/>
            <a:ext cx="3295773"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Expense Vouchers</a:t>
            </a:r>
          </a:p>
        </p:txBody>
      </p:sp>
      <p:sp>
        <p:nvSpPr>
          <p:cNvPr id="309" name="Banking"/>
          <p:cNvSpPr txBox="1"/>
          <p:nvPr/>
        </p:nvSpPr>
        <p:spPr>
          <a:xfrm>
            <a:off x="2404199" y="1122106"/>
            <a:ext cx="1461938"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Banking</a:t>
            </a:r>
          </a:p>
        </p:txBody>
      </p:sp>
      <p:sp>
        <p:nvSpPr>
          <p:cNvPr id="310" name="Fundraisers"/>
          <p:cNvSpPr txBox="1"/>
          <p:nvPr/>
        </p:nvSpPr>
        <p:spPr>
          <a:xfrm>
            <a:off x="5157167" y="861721"/>
            <a:ext cx="2114359"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Fundraisers</a:t>
            </a:r>
          </a:p>
        </p:txBody>
      </p:sp>
      <p:sp>
        <p:nvSpPr>
          <p:cNvPr id="311" name="990"/>
          <p:cNvSpPr txBox="1"/>
          <p:nvPr/>
        </p:nvSpPr>
        <p:spPr>
          <a:xfrm>
            <a:off x="2247408" y="4122511"/>
            <a:ext cx="1557130"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anchor="ctr">
            <a:spAutoFit/>
          </a:bodyPr>
          <a:lstStyle>
            <a:lvl1pPr algn="ctr" defTabSz="1223367">
              <a:defRPr sz="2800">
                <a:latin typeface="Graphik"/>
                <a:ea typeface="Graphik"/>
                <a:cs typeface="Graphik"/>
                <a:sym typeface="Graphik"/>
              </a:defRPr>
            </a:lvl1pPr>
          </a:lstStyle>
          <a:p>
            <a:r>
              <a:rPr lang="en-US" spc="100" dirty="0">
                <a:solidFill>
                  <a:schemeClr val="tx1">
                    <a:lumMod val="85000"/>
                    <a:lumOff val="15000"/>
                  </a:schemeClr>
                </a:solidFill>
                <a:latin typeface="Arial" panose="020B0604020202020204" pitchFamily="34" charset="0"/>
                <a:cs typeface="Arial" panose="020B0604020202020204" pitchFamily="34" charset="0"/>
              </a:rPr>
              <a:t>IRS </a:t>
            </a:r>
            <a:r>
              <a:rPr spc="100" dirty="0">
                <a:solidFill>
                  <a:schemeClr val="tx1">
                    <a:lumMod val="85000"/>
                    <a:lumOff val="15000"/>
                  </a:schemeClr>
                </a:solidFill>
                <a:latin typeface="Arial" panose="020B0604020202020204" pitchFamily="34" charset="0"/>
                <a:cs typeface="Arial" panose="020B0604020202020204" pitchFamily="34" charset="0"/>
              </a:rPr>
              <a:t>990</a:t>
            </a:r>
          </a:p>
        </p:txBody>
      </p:sp>
      <p:sp>
        <p:nvSpPr>
          <p:cNvPr id="312" name="Membership Distribution"/>
          <p:cNvSpPr txBox="1"/>
          <p:nvPr/>
        </p:nvSpPr>
        <p:spPr>
          <a:xfrm>
            <a:off x="7511407" y="5000732"/>
            <a:ext cx="4247957"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Membership Distribution</a:t>
            </a:r>
          </a:p>
        </p:txBody>
      </p:sp>
      <p:sp>
        <p:nvSpPr>
          <p:cNvPr id="313" name="Fundraiser Applications"/>
          <p:cNvSpPr txBox="1"/>
          <p:nvPr/>
        </p:nvSpPr>
        <p:spPr>
          <a:xfrm>
            <a:off x="1781189" y="5605595"/>
            <a:ext cx="4127731"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Fundraiser Applications</a:t>
            </a:r>
          </a:p>
        </p:txBody>
      </p:sp>
      <p:sp>
        <p:nvSpPr>
          <p:cNvPr id="314" name="Savings Accounts"/>
          <p:cNvSpPr txBox="1"/>
          <p:nvPr/>
        </p:nvSpPr>
        <p:spPr>
          <a:xfrm>
            <a:off x="7871542" y="1054501"/>
            <a:ext cx="3133870"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rPr>
              <a:t>Savings Accounts</a:t>
            </a:r>
          </a:p>
        </p:txBody>
      </p:sp>
      <p:sp>
        <p:nvSpPr>
          <p:cNvPr id="315" name="Certificate of Deposit"/>
          <p:cNvSpPr txBox="1"/>
          <p:nvPr/>
        </p:nvSpPr>
        <p:spPr>
          <a:xfrm>
            <a:off x="7153138" y="5669464"/>
            <a:ext cx="3691714"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Certificate of Deposit</a:t>
            </a:r>
          </a:p>
        </p:txBody>
      </p:sp>
      <p:sp>
        <p:nvSpPr>
          <p:cNvPr id="316" name="Letters of Receipt"/>
          <p:cNvSpPr txBox="1"/>
          <p:nvPr/>
        </p:nvSpPr>
        <p:spPr>
          <a:xfrm>
            <a:off x="1521261" y="4841873"/>
            <a:ext cx="3121046"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Letters of Receipt</a:t>
            </a:r>
          </a:p>
        </p:txBody>
      </p:sp>
      <p:sp>
        <p:nvSpPr>
          <p:cNvPr id="317" name="Annual Financial Reports"/>
          <p:cNvSpPr txBox="1"/>
          <p:nvPr/>
        </p:nvSpPr>
        <p:spPr>
          <a:xfrm>
            <a:off x="1571442" y="1758901"/>
            <a:ext cx="4400242"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Annual Financial Reports</a:t>
            </a:r>
          </a:p>
        </p:txBody>
      </p:sp>
      <p:sp>
        <p:nvSpPr>
          <p:cNvPr id="318" name="Golden Corral"/>
          <p:cNvSpPr txBox="1"/>
          <p:nvPr/>
        </p:nvSpPr>
        <p:spPr>
          <a:xfrm>
            <a:off x="8489121" y="3378710"/>
            <a:ext cx="2479845"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a:latin typeface="Graphik"/>
                <a:ea typeface="Graphik"/>
                <a:cs typeface="Graphik"/>
                <a:sym typeface="Graphik"/>
              </a:defRPr>
            </a:lvl1pPr>
          </a:lstStyle>
          <a:p>
            <a:r>
              <a:rPr spc="100" dirty="0">
                <a:solidFill>
                  <a:schemeClr val="tx1">
                    <a:lumMod val="85000"/>
                    <a:lumOff val="15000"/>
                  </a:schemeClr>
                </a:solidFill>
                <a:latin typeface="Arial" panose="020B0604020202020204" pitchFamily="34" charset="0"/>
                <a:cs typeface="Arial" panose="020B0604020202020204" pitchFamily="34" charset="0"/>
              </a:rPr>
              <a:t>Golden Corral</a:t>
            </a:r>
          </a:p>
        </p:txBody>
      </p:sp>
      <p:grpSp>
        <p:nvGrpSpPr>
          <p:cNvPr id="2" name="Group 1">
            <a:extLst>
              <a:ext uri="{FF2B5EF4-FFF2-40B4-BE49-F238E27FC236}">
                <a16:creationId xmlns:a16="http://schemas.microsoft.com/office/drawing/2014/main" id="{83E0F013-F87C-484F-8D7A-451FF986BA96}"/>
              </a:ext>
            </a:extLst>
          </p:cNvPr>
          <p:cNvGrpSpPr/>
          <p:nvPr/>
        </p:nvGrpSpPr>
        <p:grpSpPr>
          <a:xfrm>
            <a:off x="4713676" y="2243071"/>
            <a:ext cx="3081926" cy="3160697"/>
            <a:chOff x="4473641" y="1729589"/>
            <a:chExt cx="3081926" cy="3160697"/>
          </a:xfrm>
          <a:solidFill>
            <a:schemeClr val="accent2">
              <a:lumMod val="50000"/>
            </a:schemeClr>
          </a:solidFill>
        </p:grpSpPr>
        <p:sp>
          <p:nvSpPr>
            <p:cNvPr id="302" name="AFR"/>
            <p:cNvSpPr txBox="1"/>
            <p:nvPr/>
          </p:nvSpPr>
          <p:spPr>
            <a:xfrm>
              <a:off x="5549517" y="3192738"/>
              <a:ext cx="849591" cy="503021"/>
            </a:xfrm>
            <a:prstGeom prst="rect">
              <a:avLst/>
            </a:prstGeom>
            <a:solidFill>
              <a:schemeClr val="bg1"/>
            </a:solidFill>
            <a:ln w="12700">
              <a:solidFill>
                <a:schemeClr val="accent3">
                  <a:lumMod val="5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800" b="1">
                  <a:solidFill>
                    <a:srgbClr val="017100"/>
                  </a:solidFill>
                  <a:latin typeface="Graphik"/>
                  <a:ea typeface="Graphik"/>
                  <a:cs typeface="Graphik"/>
                  <a:sym typeface="Graphik"/>
                </a:defRPr>
              </a:lvl1pPr>
            </a:lstStyle>
            <a:p>
              <a:r>
                <a:rPr spc="100" dirty="0">
                  <a:latin typeface="Arial" panose="020B0604020202020204" pitchFamily="34" charset="0"/>
                  <a:cs typeface="Arial" panose="020B0604020202020204" pitchFamily="34" charset="0"/>
                </a:rPr>
                <a:t>AFR</a:t>
              </a:r>
            </a:p>
          </p:txBody>
        </p:sp>
        <p:sp>
          <p:nvSpPr>
            <p:cNvPr id="319" name="Arrow 5"/>
            <p:cNvSpPr/>
            <p:nvPr/>
          </p:nvSpPr>
          <p:spPr>
            <a:xfrm>
              <a:off x="4473641" y="1729589"/>
              <a:ext cx="3081926" cy="3160697"/>
            </a:xfrm>
            <a:custGeom>
              <a:avLst/>
              <a:gdLst/>
              <a:ahLst/>
              <a:cxnLst>
                <a:cxn ang="0">
                  <a:pos x="wd2" y="hd2"/>
                </a:cxn>
                <a:cxn ang="5400000">
                  <a:pos x="wd2" y="hd2"/>
                </a:cxn>
                <a:cxn ang="10800000">
                  <a:pos x="wd2" y="hd2"/>
                </a:cxn>
                <a:cxn ang="16200000">
                  <a:pos x="wd2" y="hd2"/>
                </a:cxn>
              </a:cxnLst>
              <a:rect l="0" t="0" r="r" b="b"/>
              <a:pathLst>
                <a:path w="21600" h="20713" extrusionOk="0">
                  <a:moveTo>
                    <a:pt x="10529" y="0"/>
                  </a:moveTo>
                  <a:lnTo>
                    <a:pt x="10529" y="2252"/>
                  </a:lnTo>
                  <a:cubicBezTo>
                    <a:pt x="6127" y="2290"/>
                    <a:pt x="2426" y="5063"/>
                    <a:pt x="1275" y="8842"/>
                  </a:cubicBezTo>
                  <a:lnTo>
                    <a:pt x="4596" y="10276"/>
                  </a:lnTo>
                  <a:cubicBezTo>
                    <a:pt x="5122" y="7645"/>
                    <a:pt x="7572" y="5648"/>
                    <a:pt x="10529" y="5607"/>
                  </a:cubicBezTo>
                  <a:lnTo>
                    <a:pt x="10529" y="7662"/>
                  </a:lnTo>
                  <a:lnTo>
                    <a:pt x="16091" y="3831"/>
                  </a:lnTo>
                  <a:lnTo>
                    <a:pt x="10529" y="0"/>
                  </a:lnTo>
                  <a:close/>
                  <a:moveTo>
                    <a:pt x="17685" y="4997"/>
                  </a:moveTo>
                  <a:lnTo>
                    <a:pt x="14789" y="7046"/>
                  </a:lnTo>
                  <a:cubicBezTo>
                    <a:pt x="16783" y="8706"/>
                    <a:pt x="17443" y="11456"/>
                    <a:pt x="16235" y="13805"/>
                  </a:cubicBezTo>
                  <a:lnTo>
                    <a:pt x="14269" y="12888"/>
                  </a:lnTo>
                  <a:lnTo>
                    <a:pt x="15451" y="19251"/>
                  </a:lnTo>
                  <a:lnTo>
                    <a:pt x="21600" y="16307"/>
                  </a:lnTo>
                  <a:lnTo>
                    <a:pt x="19446" y="15303"/>
                  </a:lnTo>
                  <a:cubicBezTo>
                    <a:pt x="21285" y="11775"/>
                    <a:pt x="20457" y="7668"/>
                    <a:pt x="17685" y="4997"/>
                  </a:cubicBezTo>
                  <a:close/>
                  <a:moveTo>
                    <a:pt x="972" y="10677"/>
                  </a:moveTo>
                  <a:lnTo>
                    <a:pt x="0" y="17074"/>
                  </a:lnTo>
                  <a:lnTo>
                    <a:pt x="2120" y="16006"/>
                  </a:lnTo>
                  <a:cubicBezTo>
                    <a:pt x="4403" y="19887"/>
                    <a:pt x="9288" y="21600"/>
                    <a:pt x="13647" y="20265"/>
                  </a:cubicBezTo>
                  <a:lnTo>
                    <a:pt x="12998" y="16913"/>
                  </a:lnTo>
                  <a:cubicBezTo>
                    <a:pt x="10149" y="18031"/>
                    <a:pt x="6810" y="16983"/>
                    <a:pt x="5281" y="14416"/>
                  </a:cubicBezTo>
                  <a:lnTo>
                    <a:pt x="7215" y="13443"/>
                  </a:lnTo>
                  <a:lnTo>
                    <a:pt x="972" y="10677"/>
                  </a:lnTo>
                  <a:close/>
                </a:path>
              </a:pathLst>
            </a:custGeom>
            <a:grpFill/>
            <a:ln w="12700">
              <a:miter lim="400000"/>
            </a:ln>
          </p:spPr>
          <p:txBody>
            <a:bodyPr lIns="35718" tIns="35718" rIns="35718" bIns="35718" anchor="ctr"/>
            <a:lstStyle/>
            <a:p>
              <a:pPr algn="ctr" defTabSz="321468">
                <a:defRPr sz="2800">
                  <a:solidFill>
                    <a:srgbClr val="FFFFFF"/>
                  </a:solidFill>
                  <a:latin typeface="Graphik Medium"/>
                  <a:ea typeface="Graphik Medium"/>
                  <a:cs typeface="Graphik Medium"/>
                  <a:sym typeface="Graphik Medium"/>
                </a:defRPr>
              </a:pPr>
              <a:endParaRPr/>
            </a:p>
          </p:txBody>
        </p:sp>
      </p:grpSp>
      <p:sp>
        <p:nvSpPr>
          <p:cNvPr id="21" name="Title 6">
            <a:extLst>
              <a:ext uri="{FF2B5EF4-FFF2-40B4-BE49-F238E27FC236}">
                <a16:creationId xmlns:a16="http://schemas.microsoft.com/office/drawing/2014/main" id="{24C1CEFF-55B2-439F-9656-440C113AA025}"/>
              </a:ext>
            </a:extLst>
          </p:cNvPr>
          <p:cNvSpPr txBox="1">
            <a:spLocks/>
          </p:cNvSpPr>
          <p:nvPr/>
        </p:nvSpPr>
        <p:spPr>
          <a:xfrm>
            <a:off x="1839895" y="160236"/>
            <a:ext cx="9236765" cy="584775"/>
          </a:xfrm>
          <a:prstGeom prst="rect">
            <a:avLst/>
          </a:prstGeom>
          <a:noFill/>
          <a:ln>
            <a:solidFill>
              <a:schemeClr val="accent1">
                <a:lumMod val="60000"/>
                <a:lumOff val="40000"/>
              </a:schemeClr>
            </a:solidFill>
          </a:ln>
        </p:spPr>
        <p:txBody>
          <a:bodyPr wrap="square" rtlCol="0">
            <a:spAutoFit/>
          </a:bodyPr>
          <a:lstStyle>
            <a:lvl1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1pPr>
            <a:lvl2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2pPr>
            <a:lvl3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3pPr>
            <a:lvl4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4pPr>
            <a:lvl5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5pPr>
            <a:lvl6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6pPr>
            <a:lvl7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7pPr>
            <a:lvl8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8pPr>
            <a:lvl9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Corbel"/>
                <a:ea typeface="Corbel"/>
                <a:cs typeface="Corbel"/>
                <a:sym typeface="Corbel"/>
              </a:defRPr>
            </a:lvl9pPr>
          </a:lstStyle>
          <a:p>
            <a:pPr hangingPunct="1"/>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Chapter Financial Management</a:t>
            </a:r>
          </a:p>
        </p:txBody>
      </p:sp>
      <p:pic>
        <p:nvPicPr>
          <p:cNvPr id="23" name="Picture 8" descr="Picture 8">
            <a:extLst>
              <a:ext uri="{FF2B5EF4-FFF2-40B4-BE49-F238E27FC236}">
                <a16:creationId xmlns:a16="http://schemas.microsoft.com/office/drawing/2014/main" id="{BFE731B8-2B28-4AA7-BB77-2D5C0CE55BDE}"/>
              </a:ext>
            </a:extLst>
          </p:cNvPr>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lide Number"/>
          <p:cNvSpPr txBox="1">
            <a:spLocks noGrp="1"/>
          </p:cNvSpPr>
          <p:nvPr>
            <p:ph type="sldNum" sz="quarter" idx="2"/>
          </p:nvPr>
        </p:nvSpPr>
        <p:spPr>
          <a:xfrm>
            <a:off x="11928458" y="6549694"/>
            <a:ext cx="147638" cy="21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b"/>
          <a:lstStyle/>
          <a:p>
            <a:fld id="{86CB4B4D-7CA3-9044-876B-883B54F8677D}" type="slidenum">
              <a:rPr/>
              <a:t>9</a:t>
            </a:fld>
            <a:endParaRPr dirty="0"/>
          </a:p>
        </p:txBody>
      </p:sp>
      <p:sp>
        <p:nvSpPr>
          <p:cNvPr id="322" name="National Executive Regulation 5"/>
          <p:cNvSpPr/>
          <p:nvPr/>
        </p:nvSpPr>
        <p:spPr>
          <a:xfrm>
            <a:off x="1699017" y="967785"/>
            <a:ext cx="9233591" cy="892970"/>
          </a:xfrm>
          <a:prstGeom prst="rect">
            <a:avLst/>
          </a:prstGeom>
          <a:solidFill>
            <a:srgbClr val="FFFFFF"/>
          </a:solidFill>
          <a:ln w="12700">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lgn="ctr" defTabSz="321468">
              <a:lnSpc>
                <a:spcPts val="2100"/>
              </a:lnSpc>
              <a:spcBef>
                <a:spcPts val="800"/>
              </a:spcBef>
              <a:buClr>
                <a:srgbClr val="000000"/>
              </a:buClr>
              <a:defRPr sz="3000" b="1">
                <a:solidFill>
                  <a:srgbClr val="231F20"/>
                </a:solidFill>
                <a:latin typeface="Arial"/>
                <a:ea typeface="Arial"/>
                <a:cs typeface="Arial"/>
                <a:sym typeface="Arial"/>
              </a:defRPr>
            </a:lvl1pPr>
          </a:lstStyle>
          <a:p>
            <a:r>
              <a:rPr spc="100" dirty="0">
                <a:solidFill>
                  <a:schemeClr val="tx1">
                    <a:lumMod val="85000"/>
                    <a:lumOff val="15000"/>
                  </a:schemeClr>
                </a:solidFill>
              </a:rPr>
              <a:t>National Executive </a:t>
            </a:r>
            <a:r>
              <a:rPr lang="en-US" spc="100" dirty="0">
                <a:solidFill>
                  <a:schemeClr val="tx1">
                    <a:lumMod val="85000"/>
                    <a:lumOff val="15000"/>
                  </a:schemeClr>
                </a:solidFill>
              </a:rPr>
              <a:t>Committee </a:t>
            </a:r>
            <a:r>
              <a:rPr spc="100" dirty="0">
                <a:solidFill>
                  <a:schemeClr val="tx1">
                    <a:lumMod val="85000"/>
                    <a:lumOff val="15000"/>
                  </a:schemeClr>
                </a:solidFill>
              </a:rPr>
              <a:t>Regulation 5</a:t>
            </a:r>
          </a:p>
        </p:txBody>
      </p:sp>
      <p:sp>
        <p:nvSpPr>
          <p:cNvPr id="323" name="Income from Fundraising is the hallmark of our efforts…"/>
          <p:cNvSpPr txBox="1"/>
          <p:nvPr/>
        </p:nvSpPr>
        <p:spPr>
          <a:xfrm>
            <a:off x="2214632" y="2071724"/>
            <a:ext cx="8346835" cy="4106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1223367">
              <a:defRPr sz="2200" b="1">
                <a:latin typeface="Arial"/>
                <a:ea typeface="Arial"/>
                <a:cs typeface="Arial"/>
                <a:sym typeface="Arial"/>
              </a:defRPr>
            </a:lvl1pPr>
          </a:lstStyle>
          <a:p>
            <a:r>
              <a:rPr spc="100" dirty="0">
                <a:solidFill>
                  <a:schemeClr val="tx1">
                    <a:lumMod val="85000"/>
                    <a:lumOff val="15000"/>
                  </a:schemeClr>
                </a:solidFill>
              </a:rPr>
              <a:t>Income from Fundraising is the hallmark of our efforts…</a:t>
            </a:r>
          </a:p>
        </p:txBody>
      </p:sp>
      <p:sp>
        <p:nvSpPr>
          <p:cNvPr id="324" name="Income from Forget-Me-Not drives shall be used   solely for service to disabled veterans, their   dependents and survivors and for no other purpose."/>
          <p:cNvSpPr/>
          <p:nvPr/>
        </p:nvSpPr>
        <p:spPr>
          <a:xfrm>
            <a:off x="1937301" y="3024008"/>
            <a:ext cx="9233591" cy="2749916"/>
          </a:xfrm>
          <a:prstGeom prst="roundRect">
            <a:avLst>
              <a:gd name="adj" fmla="val 4410"/>
            </a:avLst>
          </a:prstGeom>
          <a:solidFill>
            <a:schemeClr val="accent4">
              <a:lumMod val="50000"/>
            </a:schemeClr>
          </a:solidFill>
          <a:ln w="12700">
            <a:solidFill>
              <a:srgbClr val="0076B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lvl="1" indent="598487" algn="ctr" defTabSz="410765">
              <a:buClr>
                <a:srgbClr val="000000"/>
              </a:buClr>
              <a:defRPr sz="2600" b="1" i="1">
                <a:solidFill>
                  <a:srgbClr val="F3F729"/>
                </a:solidFill>
                <a:latin typeface="Arial"/>
                <a:ea typeface="Arial"/>
                <a:cs typeface="Arial"/>
                <a:sym typeface="Arial"/>
              </a:defRPr>
            </a:pPr>
            <a:r>
              <a:rPr spc="100" dirty="0"/>
              <a:t>Income from Forget-Me-Not drives shall be used </a:t>
            </a:r>
            <a:br>
              <a:rPr spc="100" dirty="0"/>
            </a:br>
            <a:br>
              <a:rPr spc="100" dirty="0"/>
            </a:br>
            <a:r>
              <a:rPr spc="100" dirty="0"/>
              <a:t>solely for service to disabled veterans, their </a:t>
            </a:r>
            <a:br>
              <a:rPr spc="100" dirty="0"/>
            </a:br>
            <a:br>
              <a:rPr spc="100" dirty="0"/>
            </a:br>
            <a:r>
              <a:rPr spc="100" dirty="0"/>
              <a:t>dependents and survivors and for </a:t>
            </a:r>
            <a:r>
              <a:rPr u="sng" spc="100" dirty="0"/>
              <a:t>no other purpose</a:t>
            </a:r>
            <a:r>
              <a:rPr spc="100" dirty="0"/>
              <a:t>.</a:t>
            </a:r>
          </a:p>
        </p:txBody>
      </p:sp>
      <p:pic>
        <p:nvPicPr>
          <p:cNvPr id="325" name="Picture 8" descr="Picture 8"/>
          <p:cNvPicPr>
            <a:picLocks noChangeAspect="1"/>
          </p:cNvPicPr>
          <p:nvPr/>
        </p:nvPicPr>
        <p:blipFill>
          <a:blip r:embed="rId2"/>
          <a:stretch>
            <a:fillRect/>
          </a:stretch>
        </p:blipFill>
        <p:spPr>
          <a:xfrm>
            <a:off x="56481" y="69778"/>
            <a:ext cx="761428" cy="584777"/>
          </a:xfrm>
          <a:prstGeom prst="rect">
            <a:avLst/>
          </a:prstGeom>
          <a:ln w="12700">
            <a:miter lim="400000"/>
          </a:ln>
          <a:effectLst>
            <a:outerShdw blurRad="50800" dist="38100" dir="2700000" rotWithShape="0">
              <a:srgbClr val="000000">
                <a:alpha val="40000"/>
              </a:srgbClr>
            </a:outerShdw>
          </a:effectLst>
        </p:spPr>
      </p:pic>
      <p:sp>
        <p:nvSpPr>
          <p:cNvPr id="326" name="Title 6"/>
          <p:cNvSpPr txBox="1"/>
          <p:nvPr/>
        </p:nvSpPr>
        <p:spPr>
          <a:xfrm>
            <a:off x="1937301" y="69778"/>
            <a:ext cx="9236766" cy="584777"/>
          </a:xfrm>
          <a:prstGeom prst="rect">
            <a:avLst/>
          </a:prstGeom>
          <a:ln>
            <a:solidFill>
              <a:srgbClr val="BCDA7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3200" b="1" spc="100">
                <a:solidFill>
                  <a:srgbClr val="404040"/>
                </a:solidFill>
                <a:effectLst>
                  <a:outerShdw blurRad="38100" dist="38100" dir="2700000" rotWithShape="0">
                    <a:srgbClr val="000000">
                      <a:alpha val="43137"/>
                    </a:srgbClr>
                  </a:outerShdw>
                </a:effectLst>
                <a:latin typeface="Arial"/>
                <a:ea typeface="Arial"/>
                <a:cs typeface="Arial"/>
                <a:sym typeface="Arial"/>
              </a:defRPr>
            </a:lvl1pPr>
          </a:lstStyle>
          <a:p>
            <a:r>
              <a:rPr spc="120" dirty="0"/>
              <a:t>National Constitution and Bylaws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Parallax">
  <a:themeElements>
    <a:clrScheme name="Parallax">
      <a:dk1>
        <a:srgbClr val="000000"/>
      </a:dk1>
      <a:lt1>
        <a:srgbClr val="FFFFFF"/>
      </a:lt1>
      <a:dk2>
        <a:srgbClr val="A7A7A7"/>
      </a:dk2>
      <a:lt2>
        <a:srgbClr val="535353"/>
      </a:lt2>
      <a:accent1>
        <a:srgbClr val="8BB434"/>
      </a:accent1>
      <a:accent2>
        <a:srgbClr val="33A583"/>
      </a:accent2>
      <a:accent3>
        <a:srgbClr val="3594B4"/>
      </a:accent3>
      <a:accent4>
        <a:srgbClr val="6063B4"/>
      </a:accent4>
      <a:accent5>
        <a:srgbClr val="D35731"/>
      </a:accent5>
      <a:accent6>
        <a:srgbClr val="EBAC4B"/>
      </a:accent6>
      <a:hlink>
        <a:srgbClr val="0000FF"/>
      </a:hlink>
      <a:folHlink>
        <a:srgbClr val="FF00FF"/>
      </a:folHlink>
    </a:clrScheme>
    <a:fontScheme name="Parallax">
      <a:majorFont>
        <a:latin typeface="Calibri"/>
        <a:ea typeface="Calibri"/>
        <a:cs typeface="Calibri"/>
      </a:majorFont>
      <a:minorFont>
        <a:latin typeface="Helvetica"/>
        <a:ea typeface="Helvetica"/>
        <a:cs typeface="Helvetica"/>
      </a:minorFont>
    </a:fontScheme>
    <a:fmtScheme name="Parallax">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reflection stA="26000" endPos="40000" dir="5400000" sy="-100000" algn="bl" rotWithShape="0"/>
          </a:effectLst>
        </a:effectStyle>
        <a:effectStyle>
          <a:effectLst>
            <a:reflection stA="26000" endPos="40000" dir="5400000" sy="-100000" algn="bl" rotWithShape="0"/>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rnd">
          <a:solidFill>
            <a:schemeClr val="accent1"/>
          </a:solidFill>
          <a:prstDash val="solid"/>
          <a:round/>
        </a:ln>
        <a:effectLst>
          <a:reflection stA="26000" endPos="40000" dir="5400000" sy="-100000" algn="bl" rotWithShape="0"/>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arallax">
  <a:themeElements>
    <a:clrScheme name="Parallax">
      <a:dk1>
        <a:srgbClr val="000000"/>
      </a:dk1>
      <a:lt1>
        <a:srgbClr val="FFFFFF"/>
      </a:lt1>
      <a:dk2>
        <a:srgbClr val="A7A7A7"/>
      </a:dk2>
      <a:lt2>
        <a:srgbClr val="535353"/>
      </a:lt2>
      <a:accent1>
        <a:srgbClr val="8BB434"/>
      </a:accent1>
      <a:accent2>
        <a:srgbClr val="33A583"/>
      </a:accent2>
      <a:accent3>
        <a:srgbClr val="3594B4"/>
      </a:accent3>
      <a:accent4>
        <a:srgbClr val="6063B4"/>
      </a:accent4>
      <a:accent5>
        <a:srgbClr val="D35731"/>
      </a:accent5>
      <a:accent6>
        <a:srgbClr val="EBAC4B"/>
      </a:accent6>
      <a:hlink>
        <a:srgbClr val="0000FF"/>
      </a:hlink>
      <a:folHlink>
        <a:srgbClr val="FF00FF"/>
      </a:folHlink>
    </a:clrScheme>
    <a:fontScheme name="Parallax">
      <a:majorFont>
        <a:latin typeface="Calibri"/>
        <a:ea typeface="Calibri"/>
        <a:cs typeface="Calibri"/>
      </a:majorFont>
      <a:minorFont>
        <a:latin typeface="Helvetica"/>
        <a:ea typeface="Helvetica"/>
        <a:cs typeface="Helvetica"/>
      </a:minorFont>
    </a:fontScheme>
    <a:fmtScheme name="Parallax">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reflection stA="26000" endPos="40000" dir="5400000" sy="-100000" algn="bl" rotWithShape="0"/>
          </a:effectLst>
        </a:effectStyle>
        <a:effectStyle>
          <a:effectLst>
            <a:reflection stA="26000" endPos="40000" dir="5400000" sy="-100000" algn="bl" rotWithShape="0"/>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rnd">
          <a:solidFill>
            <a:schemeClr val="accent1"/>
          </a:solidFill>
          <a:prstDash val="solid"/>
          <a:round/>
        </a:ln>
        <a:effectLst>
          <a:reflection stA="26000" endPos="40000" dir="5400000" sy="-100000" algn="bl" rotWithShape="0"/>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TotalTime>
  <Words>2042</Words>
  <Application>Microsoft Office PowerPoint</Application>
  <PresentationFormat>Widescreen</PresentationFormat>
  <Paragraphs>311</Paragraphs>
  <Slides>32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vt:lpstr>
      <vt:lpstr>Arial Nova</vt:lpstr>
      <vt:lpstr>Calibri</vt:lpstr>
      <vt:lpstr>Calibri Light</vt:lpstr>
      <vt:lpstr>Corbel</vt:lpstr>
      <vt:lpstr>Graphik</vt:lpstr>
      <vt:lpstr>Graphik Medium</vt:lpstr>
      <vt:lpstr>Graphik Semibold</vt:lpstr>
      <vt:lpstr>Helvetica</vt:lpstr>
      <vt:lpstr>Symbol</vt:lpstr>
      <vt:lpstr>Wingdings</vt:lpstr>
      <vt:lpstr>Parallax</vt:lpstr>
      <vt:lpstr>PowerPoint Presentation</vt:lpstr>
      <vt:lpstr>Chapter Financial Management</vt:lpstr>
      <vt:lpstr>Instructor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Forget-Me-Not Drives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Department of Virginia Disabled American Veterans P.O. Box 7176 Roanoke, VA  24019-0147  540-206-2575       toll free: 866-706-5889  www.VirginiaDAV.org                                                           @DAVVirginia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 laptop_2019</dc:creator>
  <cp:lastModifiedBy>James Procunier</cp:lastModifiedBy>
  <cp:revision>2</cp:revision>
  <dcterms:modified xsi:type="dcterms:W3CDTF">2022-03-08T12:58:37Z</dcterms:modified>
</cp:coreProperties>
</file>