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28"/>
  </p:notesMasterIdLst>
  <p:sldIdLst>
    <p:sldId id="373" r:id="rId2"/>
    <p:sldId id="264" r:id="rId3"/>
    <p:sldId id="263" r:id="rId4"/>
    <p:sldId id="399" r:id="rId5"/>
    <p:sldId id="381" r:id="rId6"/>
    <p:sldId id="382" r:id="rId7"/>
    <p:sldId id="383" r:id="rId8"/>
    <p:sldId id="384" r:id="rId9"/>
    <p:sldId id="385" r:id="rId10"/>
    <p:sldId id="386" r:id="rId11"/>
    <p:sldId id="387" r:id="rId12"/>
    <p:sldId id="388" r:id="rId13"/>
    <p:sldId id="389" r:id="rId14"/>
    <p:sldId id="378" r:id="rId15"/>
    <p:sldId id="390" r:id="rId16"/>
    <p:sldId id="391" r:id="rId17"/>
    <p:sldId id="392" r:id="rId18"/>
    <p:sldId id="393" r:id="rId19"/>
    <p:sldId id="394" r:id="rId20"/>
    <p:sldId id="395" r:id="rId21"/>
    <p:sldId id="396" r:id="rId22"/>
    <p:sldId id="397" r:id="rId23"/>
    <p:sldId id="377" r:id="rId24"/>
    <p:sldId id="292" r:id="rId25"/>
    <p:sldId id="257" r:id="rId26"/>
    <p:sldId id="3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4" autoAdjust="0"/>
    <p:restoredTop sz="94660"/>
  </p:normalViewPr>
  <p:slideViewPr>
    <p:cSldViewPr snapToGrid="0">
      <p:cViewPr varScale="1">
        <p:scale>
          <a:sx n="102" d="100"/>
          <a:sy n="102" d="100"/>
        </p:scale>
        <p:origin x="126" y="29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52197C-2BE1-4827-BD38-9918F1A0D47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174E6A3-5423-4D0F-8CCB-91B23B271E8B}">
      <dgm:prSet/>
      <dgm:spPr/>
      <dgm:t>
        <a:bodyPr/>
        <a:lstStyle/>
        <a:p>
          <a:r>
            <a:rPr lang="en-US" b="1"/>
            <a:t>James Smith Jr</a:t>
          </a:r>
          <a:endParaRPr lang="en-US"/>
        </a:p>
      </dgm:t>
    </dgm:pt>
    <dgm:pt modelId="{2FB90F15-C3C1-4482-835A-B7DC1D0E8ADE}" type="parTrans" cxnId="{0857E346-844A-427B-9CCB-0DCB833884D7}">
      <dgm:prSet/>
      <dgm:spPr/>
      <dgm:t>
        <a:bodyPr/>
        <a:lstStyle/>
        <a:p>
          <a:endParaRPr lang="en-US"/>
        </a:p>
      </dgm:t>
    </dgm:pt>
    <dgm:pt modelId="{6D80F758-16E3-411F-B82E-85C00771077C}" type="sibTrans" cxnId="{0857E346-844A-427B-9CCB-0DCB833884D7}">
      <dgm:prSet/>
      <dgm:spPr/>
      <dgm:t>
        <a:bodyPr/>
        <a:lstStyle/>
        <a:p>
          <a:endParaRPr lang="en-US"/>
        </a:p>
      </dgm:t>
    </dgm:pt>
    <dgm:pt modelId="{04DB4DF2-D1BE-4A7F-AA60-DE8AE8A5FD86}">
      <dgm:prSet/>
      <dgm:spPr/>
      <dgm:t>
        <a:bodyPr/>
        <a:lstStyle/>
        <a:p>
          <a:r>
            <a:rPr lang="en-US"/>
            <a:t>Senior Vice Commander </a:t>
          </a:r>
        </a:p>
      </dgm:t>
    </dgm:pt>
    <dgm:pt modelId="{52CA296F-2D22-4360-A196-4DC53A3F5F05}" type="parTrans" cxnId="{0AED6BF2-EB02-465C-95D8-B5F3E09B4685}">
      <dgm:prSet/>
      <dgm:spPr/>
      <dgm:t>
        <a:bodyPr/>
        <a:lstStyle/>
        <a:p>
          <a:endParaRPr lang="en-US"/>
        </a:p>
      </dgm:t>
    </dgm:pt>
    <dgm:pt modelId="{B922A658-4029-4794-A0C4-A6A0E7A799DA}" type="sibTrans" cxnId="{0AED6BF2-EB02-465C-95D8-B5F3E09B4685}">
      <dgm:prSet/>
      <dgm:spPr/>
      <dgm:t>
        <a:bodyPr/>
        <a:lstStyle/>
        <a:p>
          <a:endParaRPr lang="en-US"/>
        </a:p>
      </dgm:t>
    </dgm:pt>
    <dgm:pt modelId="{DAE832DF-B6A4-4577-B0ED-8F2B8DF02CF0}">
      <dgm:prSet/>
      <dgm:spPr/>
      <dgm:t>
        <a:bodyPr/>
        <a:lstStyle/>
        <a:p>
          <a:r>
            <a:rPr lang="en-US"/>
            <a:t>Department of Virginia</a:t>
          </a:r>
        </a:p>
      </dgm:t>
    </dgm:pt>
    <dgm:pt modelId="{8F737EDD-94E6-48B2-A221-599AEAE61CBD}" type="parTrans" cxnId="{092121A4-AFB2-47B2-A40D-CD57B836C259}">
      <dgm:prSet/>
      <dgm:spPr/>
      <dgm:t>
        <a:bodyPr/>
        <a:lstStyle/>
        <a:p>
          <a:endParaRPr lang="en-US"/>
        </a:p>
      </dgm:t>
    </dgm:pt>
    <dgm:pt modelId="{DCBDB63A-3FFF-46CB-ABC0-594092B9FFF4}" type="sibTrans" cxnId="{092121A4-AFB2-47B2-A40D-CD57B836C259}">
      <dgm:prSet/>
      <dgm:spPr/>
      <dgm:t>
        <a:bodyPr/>
        <a:lstStyle/>
        <a:p>
          <a:endParaRPr lang="en-US"/>
        </a:p>
      </dgm:t>
    </dgm:pt>
    <dgm:pt modelId="{8583189E-9ACD-4915-BE92-630E3A85C82F}" type="pres">
      <dgm:prSet presAssocID="{2052197C-2BE1-4827-BD38-9918F1A0D470}" presName="vert0" presStyleCnt="0">
        <dgm:presLayoutVars>
          <dgm:dir/>
          <dgm:animOne val="branch"/>
          <dgm:animLvl val="lvl"/>
        </dgm:presLayoutVars>
      </dgm:prSet>
      <dgm:spPr/>
    </dgm:pt>
    <dgm:pt modelId="{4408BDDA-E3A9-4C63-B130-4D34EE8291C1}" type="pres">
      <dgm:prSet presAssocID="{0174E6A3-5423-4D0F-8CCB-91B23B271E8B}" presName="thickLine" presStyleLbl="alignNode1" presStyleIdx="0" presStyleCnt="3"/>
      <dgm:spPr/>
    </dgm:pt>
    <dgm:pt modelId="{5BA6E052-6CA7-4AF4-BA02-E8A32E05BF65}" type="pres">
      <dgm:prSet presAssocID="{0174E6A3-5423-4D0F-8CCB-91B23B271E8B}" presName="horz1" presStyleCnt="0"/>
      <dgm:spPr/>
    </dgm:pt>
    <dgm:pt modelId="{A734ECF6-EA31-468C-B854-3ACF0C982A77}" type="pres">
      <dgm:prSet presAssocID="{0174E6A3-5423-4D0F-8CCB-91B23B271E8B}" presName="tx1" presStyleLbl="revTx" presStyleIdx="0" presStyleCnt="3"/>
      <dgm:spPr/>
    </dgm:pt>
    <dgm:pt modelId="{E801C630-9DE2-4C67-9783-303449F81F81}" type="pres">
      <dgm:prSet presAssocID="{0174E6A3-5423-4D0F-8CCB-91B23B271E8B}" presName="vert1" presStyleCnt="0"/>
      <dgm:spPr/>
    </dgm:pt>
    <dgm:pt modelId="{7DC9F6A6-8F0D-4275-B666-D87095AF96E0}" type="pres">
      <dgm:prSet presAssocID="{04DB4DF2-D1BE-4A7F-AA60-DE8AE8A5FD86}" presName="thickLine" presStyleLbl="alignNode1" presStyleIdx="1" presStyleCnt="3"/>
      <dgm:spPr/>
    </dgm:pt>
    <dgm:pt modelId="{0FA1DBD3-8EF1-4910-9B5D-157DC60F3129}" type="pres">
      <dgm:prSet presAssocID="{04DB4DF2-D1BE-4A7F-AA60-DE8AE8A5FD86}" presName="horz1" presStyleCnt="0"/>
      <dgm:spPr/>
    </dgm:pt>
    <dgm:pt modelId="{A71A9CFC-00C6-4DA5-8E8B-152A2D88FD43}" type="pres">
      <dgm:prSet presAssocID="{04DB4DF2-D1BE-4A7F-AA60-DE8AE8A5FD86}" presName="tx1" presStyleLbl="revTx" presStyleIdx="1" presStyleCnt="3"/>
      <dgm:spPr/>
    </dgm:pt>
    <dgm:pt modelId="{43DF4DC3-89EC-4B1B-AABD-0D7D7A454B4E}" type="pres">
      <dgm:prSet presAssocID="{04DB4DF2-D1BE-4A7F-AA60-DE8AE8A5FD86}" presName="vert1" presStyleCnt="0"/>
      <dgm:spPr/>
    </dgm:pt>
    <dgm:pt modelId="{2F39F30C-211F-4F8A-8348-DEAE1F7E9FA0}" type="pres">
      <dgm:prSet presAssocID="{DAE832DF-B6A4-4577-B0ED-8F2B8DF02CF0}" presName="thickLine" presStyleLbl="alignNode1" presStyleIdx="2" presStyleCnt="3"/>
      <dgm:spPr/>
    </dgm:pt>
    <dgm:pt modelId="{CA65B5F0-8192-4213-9F7C-2417BBBA2530}" type="pres">
      <dgm:prSet presAssocID="{DAE832DF-B6A4-4577-B0ED-8F2B8DF02CF0}" presName="horz1" presStyleCnt="0"/>
      <dgm:spPr/>
    </dgm:pt>
    <dgm:pt modelId="{4DC45A08-C8AB-4EF2-B3B4-E87F288EFB00}" type="pres">
      <dgm:prSet presAssocID="{DAE832DF-B6A4-4577-B0ED-8F2B8DF02CF0}" presName="tx1" presStyleLbl="revTx" presStyleIdx="2" presStyleCnt="3"/>
      <dgm:spPr/>
    </dgm:pt>
    <dgm:pt modelId="{5D928A15-4C63-4CE2-A5BE-8ECBDC48EF4A}" type="pres">
      <dgm:prSet presAssocID="{DAE832DF-B6A4-4577-B0ED-8F2B8DF02CF0}" presName="vert1" presStyleCnt="0"/>
      <dgm:spPr/>
    </dgm:pt>
  </dgm:ptLst>
  <dgm:cxnLst>
    <dgm:cxn modelId="{A573B610-F04C-4E88-841C-A3C0A6F6CCF5}" type="presOf" srcId="{0174E6A3-5423-4D0F-8CCB-91B23B271E8B}" destId="{A734ECF6-EA31-468C-B854-3ACF0C982A77}" srcOrd="0" destOrd="0" presId="urn:microsoft.com/office/officeart/2008/layout/LinedList"/>
    <dgm:cxn modelId="{75215039-BAB6-4E15-99C8-F97303D61DCD}" type="presOf" srcId="{2052197C-2BE1-4827-BD38-9918F1A0D470}" destId="{8583189E-9ACD-4915-BE92-630E3A85C82F}" srcOrd="0" destOrd="0" presId="urn:microsoft.com/office/officeart/2008/layout/LinedList"/>
    <dgm:cxn modelId="{8EFD1F65-A96E-4CDC-9C72-E7A033815967}" type="presOf" srcId="{04DB4DF2-D1BE-4A7F-AA60-DE8AE8A5FD86}" destId="{A71A9CFC-00C6-4DA5-8E8B-152A2D88FD43}" srcOrd="0" destOrd="0" presId="urn:microsoft.com/office/officeart/2008/layout/LinedList"/>
    <dgm:cxn modelId="{0857E346-844A-427B-9CCB-0DCB833884D7}" srcId="{2052197C-2BE1-4827-BD38-9918F1A0D470}" destId="{0174E6A3-5423-4D0F-8CCB-91B23B271E8B}" srcOrd="0" destOrd="0" parTransId="{2FB90F15-C3C1-4482-835A-B7DC1D0E8ADE}" sibTransId="{6D80F758-16E3-411F-B82E-85C00771077C}"/>
    <dgm:cxn modelId="{8584EE9F-93F3-47D3-8FA1-39BAA2A00948}" type="presOf" srcId="{DAE832DF-B6A4-4577-B0ED-8F2B8DF02CF0}" destId="{4DC45A08-C8AB-4EF2-B3B4-E87F288EFB00}" srcOrd="0" destOrd="0" presId="urn:microsoft.com/office/officeart/2008/layout/LinedList"/>
    <dgm:cxn modelId="{092121A4-AFB2-47B2-A40D-CD57B836C259}" srcId="{2052197C-2BE1-4827-BD38-9918F1A0D470}" destId="{DAE832DF-B6A4-4577-B0ED-8F2B8DF02CF0}" srcOrd="2" destOrd="0" parTransId="{8F737EDD-94E6-48B2-A221-599AEAE61CBD}" sibTransId="{DCBDB63A-3FFF-46CB-ABC0-594092B9FFF4}"/>
    <dgm:cxn modelId="{0AED6BF2-EB02-465C-95D8-B5F3E09B4685}" srcId="{2052197C-2BE1-4827-BD38-9918F1A0D470}" destId="{04DB4DF2-D1BE-4A7F-AA60-DE8AE8A5FD86}" srcOrd="1" destOrd="0" parTransId="{52CA296F-2D22-4360-A196-4DC53A3F5F05}" sibTransId="{B922A658-4029-4794-A0C4-A6A0E7A799DA}"/>
    <dgm:cxn modelId="{516AAF95-73D9-4C4D-B9A7-D3B0223356BE}" type="presParOf" srcId="{8583189E-9ACD-4915-BE92-630E3A85C82F}" destId="{4408BDDA-E3A9-4C63-B130-4D34EE8291C1}" srcOrd="0" destOrd="0" presId="urn:microsoft.com/office/officeart/2008/layout/LinedList"/>
    <dgm:cxn modelId="{B84EB026-5993-45CE-81E0-5A6C4A84E226}" type="presParOf" srcId="{8583189E-9ACD-4915-BE92-630E3A85C82F}" destId="{5BA6E052-6CA7-4AF4-BA02-E8A32E05BF65}" srcOrd="1" destOrd="0" presId="urn:microsoft.com/office/officeart/2008/layout/LinedList"/>
    <dgm:cxn modelId="{F77A0D6C-4209-482C-A0EA-6599DDF0AF7E}" type="presParOf" srcId="{5BA6E052-6CA7-4AF4-BA02-E8A32E05BF65}" destId="{A734ECF6-EA31-468C-B854-3ACF0C982A77}" srcOrd="0" destOrd="0" presId="urn:microsoft.com/office/officeart/2008/layout/LinedList"/>
    <dgm:cxn modelId="{109287E2-63B3-4DF6-A636-077DA759D972}" type="presParOf" srcId="{5BA6E052-6CA7-4AF4-BA02-E8A32E05BF65}" destId="{E801C630-9DE2-4C67-9783-303449F81F81}" srcOrd="1" destOrd="0" presId="urn:microsoft.com/office/officeart/2008/layout/LinedList"/>
    <dgm:cxn modelId="{4138D7D9-2412-4422-9006-CA06662CF8E2}" type="presParOf" srcId="{8583189E-9ACD-4915-BE92-630E3A85C82F}" destId="{7DC9F6A6-8F0D-4275-B666-D87095AF96E0}" srcOrd="2" destOrd="0" presId="urn:microsoft.com/office/officeart/2008/layout/LinedList"/>
    <dgm:cxn modelId="{3AC0B858-2852-4AA7-9C63-9D1AE1B49655}" type="presParOf" srcId="{8583189E-9ACD-4915-BE92-630E3A85C82F}" destId="{0FA1DBD3-8EF1-4910-9B5D-157DC60F3129}" srcOrd="3" destOrd="0" presId="urn:microsoft.com/office/officeart/2008/layout/LinedList"/>
    <dgm:cxn modelId="{087B3BD6-919C-4C23-9D54-E752CA489BAA}" type="presParOf" srcId="{0FA1DBD3-8EF1-4910-9B5D-157DC60F3129}" destId="{A71A9CFC-00C6-4DA5-8E8B-152A2D88FD43}" srcOrd="0" destOrd="0" presId="urn:microsoft.com/office/officeart/2008/layout/LinedList"/>
    <dgm:cxn modelId="{B2CEF4DF-73AB-499A-9C5D-9C45876119F6}" type="presParOf" srcId="{0FA1DBD3-8EF1-4910-9B5D-157DC60F3129}" destId="{43DF4DC3-89EC-4B1B-AABD-0D7D7A454B4E}" srcOrd="1" destOrd="0" presId="urn:microsoft.com/office/officeart/2008/layout/LinedList"/>
    <dgm:cxn modelId="{B073D62A-AB57-4B2D-B3B6-D075666F5A8B}" type="presParOf" srcId="{8583189E-9ACD-4915-BE92-630E3A85C82F}" destId="{2F39F30C-211F-4F8A-8348-DEAE1F7E9FA0}" srcOrd="4" destOrd="0" presId="urn:microsoft.com/office/officeart/2008/layout/LinedList"/>
    <dgm:cxn modelId="{92344B7C-FD12-4B27-82EF-3303C668E954}" type="presParOf" srcId="{8583189E-9ACD-4915-BE92-630E3A85C82F}" destId="{CA65B5F0-8192-4213-9F7C-2417BBBA2530}" srcOrd="5" destOrd="0" presId="urn:microsoft.com/office/officeart/2008/layout/LinedList"/>
    <dgm:cxn modelId="{FCFF92F3-0A9A-4244-B6E2-C9225A103F36}" type="presParOf" srcId="{CA65B5F0-8192-4213-9F7C-2417BBBA2530}" destId="{4DC45A08-C8AB-4EF2-B3B4-E87F288EFB00}" srcOrd="0" destOrd="0" presId="urn:microsoft.com/office/officeart/2008/layout/LinedList"/>
    <dgm:cxn modelId="{4C4B4F77-519E-49E8-858F-B26F28AF70F4}" type="presParOf" srcId="{CA65B5F0-8192-4213-9F7C-2417BBBA2530}" destId="{5D928A15-4C63-4CE2-A5BE-8ECBDC48EF4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440B3-9782-43F1-9C7A-FD850F1E334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189303A-6FFD-4BA8-9DF3-5CABEC8C03A0}">
      <dgm:prSet/>
      <dgm:spPr/>
      <dgm:t>
        <a:bodyPr/>
        <a:lstStyle/>
        <a:p>
          <a:r>
            <a:rPr lang="en-US" b="1" dirty="0"/>
            <a:t>John C. Simmons</a:t>
          </a:r>
          <a:endParaRPr lang="en-US" dirty="0"/>
        </a:p>
      </dgm:t>
    </dgm:pt>
    <dgm:pt modelId="{17F16037-6F56-41F1-9F78-8F33409B1C57}" type="parTrans" cxnId="{B011ABC7-D266-47F4-AAF9-7F2E8731C3D4}">
      <dgm:prSet/>
      <dgm:spPr/>
      <dgm:t>
        <a:bodyPr/>
        <a:lstStyle/>
        <a:p>
          <a:endParaRPr lang="en-US"/>
        </a:p>
      </dgm:t>
    </dgm:pt>
    <dgm:pt modelId="{6E44BCCA-0F63-4AA1-8535-486A39F060A3}" type="sibTrans" cxnId="{B011ABC7-D266-47F4-AAF9-7F2E8731C3D4}">
      <dgm:prSet/>
      <dgm:spPr/>
      <dgm:t>
        <a:bodyPr/>
        <a:lstStyle/>
        <a:p>
          <a:endParaRPr lang="en-US"/>
        </a:p>
      </dgm:t>
    </dgm:pt>
    <dgm:pt modelId="{9A2C7F95-F843-44D7-A825-7ABAC0DA4007}">
      <dgm:prSet/>
      <dgm:spPr/>
      <dgm:t>
        <a:bodyPr/>
        <a:lstStyle/>
        <a:p>
          <a:r>
            <a:rPr lang="en-US"/>
            <a:t>Past Department Commander </a:t>
          </a:r>
        </a:p>
      </dgm:t>
    </dgm:pt>
    <dgm:pt modelId="{13C238FD-4AE4-41B8-9A0E-FF9682F31FC2}" type="parTrans" cxnId="{3A20F406-9663-4CFB-A7BF-FE8C23647486}">
      <dgm:prSet/>
      <dgm:spPr/>
      <dgm:t>
        <a:bodyPr/>
        <a:lstStyle/>
        <a:p>
          <a:endParaRPr lang="en-US"/>
        </a:p>
      </dgm:t>
    </dgm:pt>
    <dgm:pt modelId="{7C116E20-67D4-4DCE-B05B-0BDDA9E8D8F4}" type="sibTrans" cxnId="{3A20F406-9663-4CFB-A7BF-FE8C23647486}">
      <dgm:prSet/>
      <dgm:spPr/>
      <dgm:t>
        <a:bodyPr/>
        <a:lstStyle/>
        <a:p>
          <a:endParaRPr lang="en-US"/>
        </a:p>
      </dgm:t>
    </dgm:pt>
    <dgm:pt modelId="{220561BA-47FC-4468-8CC0-0B9A3FFDFBC1}">
      <dgm:prSet/>
      <dgm:spPr/>
      <dgm:t>
        <a:bodyPr/>
        <a:lstStyle/>
        <a:p>
          <a:r>
            <a:rPr lang="en-US"/>
            <a:t>Department of Virginia</a:t>
          </a:r>
        </a:p>
      </dgm:t>
    </dgm:pt>
    <dgm:pt modelId="{B35EB015-10D5-4245-81BC-284DDBA56D97}" type="parTrans" cxnId="{E3FE2E81-2B1C-4BF6-8985-296063A64739}">
      <dgm:prSet/>
      <dgm:spPr/>
      <dgm:t>
        <a:bodyPr/>
        <a:lstStyle/>
        <a:p>
          <a:endParaRPr lang="en-US"/>
        </a:p>
      </dgm:t>
    </dgm:pt>
    <dgm:pt modelId="{EA06D072-C058-467E-8217-886D4C373E31}" type="sibTrans" cxnId="{E3FE2E81-2B1C-4BF6-8985-296063A64739}">
      <dgm:prSet/>
      <dgm:spPr/>
      <dgm:t>
        <a:bodyPr/>
        <a:lstStyle/>
        <a:p>
          <a:endParaRPr lang="en-US"/>
        </a:p>
      </dgm:t>
    </dgm:pt>
    <dgm:pt modelId="{E0986974-BA7B-4EF4-B230-F9F61719A081}" type="pres">
      <dgm:prSet presAssocID="{625440B3-9782-43F1-9C7A-FD850F1E3348}" presName="vert0" presStyleCnt="0">
        <dgm:presLayoutVars>
          <dgm:dir/>
          <dgm:animOne val="branch"/>
          <dgm:animLvl val="lvl"/>
        </dgm:presLayoutVars>
      </dgm:prSet>
      <dgm:spPr/>
    </dgm:pt>
    <dgm:pt modelId="{7D0D7447-4C26-4DAD-A52F-39D23F739F73}" type="pres">
      <dgm:prSet presAssocID="{2189303A-6FFD-4BA8-9DF3-5CABEC8C03A0}" presName="thickLine" presStyleLbl="alignNode1" presStyleIdx="0" presStyleCnt="3"/>
      <dgm:spPr/>
    </dgm:pt>
    <dgm:pt modelId="{E8705FD1-151A-4781-814E-966B1BC37F25}" type="pres">
      <dgm:prSet presAssocID="{2189303A-6FFD-4BA8-9DF3-5CABEC8C03A0}" presName="horz1" presStyleCnt="0"/>
      <dgm:spPr/>
    </dgm:pt>
    <dgm:pt modelId="{869946A7-8A0A-4861-AE9E-03B22EC23E1B}" type="pres">
      <dgm:prSet presAssocID="{2189303A-6FFD-4BA8-9DF3-5CABEC8C03A0}" presName="tx1" presStyleLbl="revTx" presStyleIdx="0" presStyleCnt="3"/>
      <dgm:spPr/>
    </dgm:pt>
    <dgm:pt modelId="{552CDCE0-CC12-4971-A2F4-202A4B53A588}" type="pres">
      <dgm:prSet presAssocID="{2189303A-6FFD-4BA8-9DF3-5CABEC8C03A0}" presName="vert1" presStyleCnt="0"/>
      <dgm:spPr/>
    </dgm:pt>
    <dgm:pt modelId="{E64BE427-2EC5-4AC3-A6AC-07B510598887}" type="pres">
      <dgm:prSet presAssocID="{9A2C7F95-F843-44D7-A825-7ABAC0DA4007}" presName="thickLine" presStyleLbl="alignNode1" presStyleIdx="1" presStyleCnt="3"/>
      <dgm:spPr/>
    </dgm:pt>
    <dgm:pt modelId="{24AC653C-A831-4126-8F6D-92B83B53163A}" type="pres">
      <dgm:prSet presAssocID="{9A2C7F95-F843-44D7-A825-7ABAC0DA4007}" presName="horz1" presStyleCnt="0"/>
      <dgm:spPr/>
    </dgm:pt>
    <dgm:pt modelId="{D972102A-CF04-44B8-9CC7-FA94925B62F8}" type="pres">
      <dgm:prSet presAssocID="{9A2C7F95-F843-44D7-A825-7ABAC0DA4007}" presName="tx1" presStyleLbl="revTx" presStyleIdx="1" presStyleCnt="3"/>
      <dgm:spPr/>
    </dgm:pt>
    <dgm:pt modelId="{A9BFA693-6FFD-4FD8-A512-AB3BA950096A}" type="pres">
      <dgm:prSet presAssocID="{9A2C7F95-F843-44D7-A825-7ABAC0DA4007}" presName="vert1" presStyleCnt="0"/>
      <dgm:spPr/>
    </dgm:pt>
    <dgm:pt modelId="{DE7A98BF-B112-4DD3-A307-3DEA2E243686}" type="pres">
      <dgm:prSet presAssocID="{220561BA-47FC-4468-8CC0-0B9A3FFDFBC1}" presName="thickLine" presStyleLbl="alignNode1" presStyleIdx="2" presStyleCnt="3"/>
      <dgm:spPr/>
    </dgm:pt>
    <dgm:pt modelId="{0D8A4D2D-37E1-4378-9E1C-B75B2664BF7D}" type="pres">
      <dgm:prSet presAssocID="{220561BA-47FC-4468-8CC0-0B9A3FFDFBC1}" presName="horz1" presStyleCnt="0"/>
      <dgm:spPr/>
    </dgm:pt>
    <dgm:pt modelId="{E0D531B1-5583-4294-A04B-2C3230F14C46}" type="pres">
      <dgm:prSet presAssocID="{220561BA-47FC-4468-8CC0-0B9A3FFDFBC1}" presName="tx1" presStyleLbl="revTx" presStyleIdx="2" presStyleCnt="3"/>
      <dgm:spPr/>
    </dgm:pt>
    <dgm:pt modelId="{818D7DED-D34B-47EF-A476-51C9453FAA1D}" type="pres">
      <dgm:prSet presAssocID="{220561BA-47FC-4468-8CC0-0B9A3FFDFBC1}" presName="vert1" presStyleCnt="0"/>
      <dgm:spPr/>
    </dgm:pt>
  </dgm:ptLst>
  <dgm:cxnLst>
    <dgm:cxn modelId="{3A20F406-9663-4CFB-A7BF-FE8C23647486}" srcId="{625440B3-9782-43F1-9C7A-FD850F1E3348}" destId="{9A2C7F95-F843-44D7-A825-7ABAC0DA4007}" srcOrd="1" destOrd="0" parTransId="{13C238FD-4AE4-41B8-9A0E-FF9682F31FC2}" sibTransId="{7C116E20-67D4-4DCE-B05B-0BDDA9E8D8F4}"/>
    <dgm:cxn modelId="{5CA50509-4538-4650-977D-5C35798C648B}" type="presOf" srcId="{220561BA-47FC-4468-8CC0-0B9A3FFDFBC1}" destId="{E0D531B1-5583-4294-A04B-2C3230F14C46}" srcOrd="0" destOrd="0" presId="urn:microsoft.com/office/officeart/2008/layout/LinedList"/>
    <dgm:cxn modelId="{62ED5C5A-6FAB-4580-BB02-4EC3B38F3EF1}" type="presOf" srcId="{2189303A-6FFD-4BA8-9DF3-5CABEC8C03A0}" destId="{869946A7-8A0A-4861-AE9E-03B22EC23E1B}" srcOrd="0" destOrd="0" presId="urn:microsoft.com/office/officeart/2008/layout/LinedList"/>
    <dgm:cxn modelId="{E3FE2E81-2B1C-4BF6-8985-296063A64739}" srcId="{625440B3-9782-43F1-9C7A-FD850F1E3348}" destId="{220561BA-47FC-4468-8CC0-0B9A3FFDFBC1}" srcOrd="2" destOrd="0" parTransId="{B35EB015-10D5-4245-81BC-284DDBA56D97}" sibTransId="{EA06D072-C058-467E-8217-886D4C373E31}"/>
    <dgm:cxn modelId="{F3B50596-CB46-402C-82B8-E78F5D1C548D}" type="presOf" srcId="{9A2C7F95-F843-44D7-A825-7ABAC0DA4007}" destId="{D972102A-CF04-44B8-9CC7-FA94925B62F8}" srcOrd="0" destOrd="0" presId="urn:microsoft.com/office/officeart/2008/layout/LinedList"/>
    <dgm:cxn modelId="{5283D89A-D7CB-4F5D-B8B6-B4DB6A0C8B9D}" type="presOf" srcId="{625440B3-9782-43F1-9C7A-FD850F1E3348}" destId="{E0986974-BA7B-4EF4-B230-F9F61719A081}" srcOrd="0" destOrd="0" presId="urn:microsoft.com/office/officeart/2008/layout/LinedList"/>
    <dgm:cxn modelId="{B011ABC7-D266-47F4-AAF9-7F2E8731C3D4}" srcId="{625440B3-9782-43F1-9C7A-FD850F1E3348}" destId="{2189303A-6FFD-4BA8-9DF3-5CABEC8C03A0}" srcOrd="0" destOrd="0" parTransId="{17F16037-6F56-41F1-9F78-8F33409B1C57}" sibTransId="{6E44BCCA-0F63-4AA1-8535-486A39F060A3}"/>
    <dgm:cxn modelId="{847F8703-8D42-4A7C-9BB4-EEA12967DD79}" type="presParOf" srcId="{E0986974-BA7B-4EF4-B230-F9F61719A081}" destId="{7D0D7447-4C26-4DAD-A52F-39D23F739F73}" srcOrd="0" destOrd="0" presId="urn:microsoft.com/office/officeart/2008/layout/LinedList"/>
    <dgm:cxn modelId="{46D73129-2426-46EC-BBF9-8E798BBB1ADC}" type="presParOf" srcId="{E0986974-BA7B-4EF4-B230-F9F61719A081}" destId="{E8705FD1-151A-4781-814E-966B1BC37F25}" srcOrd="1" destOrd="0" presId="urn:microsoft.com/office/officeart/2008/layout/LinedList"/>
    <dgm:cxn modelId="{2D7369AE-ED39-40A7-9B99-C9AE5E97EE89}" type="presParOf" srcId="{E8705FD1-151A-4781-814E-966B1BC37F25}" destId="{869946A7-8A0A-4861-AE9E-03B22EC23E1B}" srcOrd="0" destOrd="0" presId="urn:microsoft.com/office/officeart/2008/layout/LinedList"/>
    <dgm:cxn modelId="{F3AF4DA7-B5F6-4C37-9CC0-40BF19010AD1}" type="presParOf" srcId="{E8705FD1-151A-4781-814E-966B1BC37F25}" destId="{552CDCE0-CC12-4971-A2F4-202A4B53A588}" srcOrd="1" destOrd="0" presId="urn:microsoft.com/office/officeart/2008/layout/LinedList"/>
    <dgm:cxn modelId="{E5C6E637-31AA-4A62-84D5-9DD330B3F3C4}" type="presParOf" srcId="{E0986974-BA7B-4EF4-B230-F9F61719A081}" destId="{E64BE427-2EC5-4AC3-A6AC-07B510598887}" srcOrd="2" destOrd="0" presId="urn:microsoft.com/office/officeart/2008/layout/LinedList"/>
    <dgm:cxn modelId="{447BA650-8BED-4FF6-8327-0514199DBD45}" type="presParOf" srcId="{E0986974-BA7B-4EF4-B230-F9F61719A081}" destId="{24AC653C-A831-4126-8F6D-92B83B53163A}" srcOrd="3" destOrd="0" presId="urn:microsoft.com/office/officeart/2008/layout/LinedList"/>
    <dgm:cxn modelId="{0F5F2972-DEAA-4536-B1E1-B7A80AC310DB}" type="presParOf" srcId="{24AC653C-A831-4126-8F6D-92B83B53163A}" destId="{D972102A-CF04-44B8-9CC7-FA94925B62F8}" srcOrd="0" destOrd="0" presId="urn:microsoft.com/office/officeart/2008/layout/LinedList"/>
    <dgm:cxn modelId="{C1D40294-5198-47AE-9292-C26C59CC5005}" type="presParOf" srcId="{24AC653C-A831-4126-8F6D-92B83B53163A}" destId="{A9BFA693-6FFD-4FD8-A512-AB3BA950096A}" srcOrd="1" destOrd="0" presId="urn:microsoft.com/office/officeart/2008/layout/LinedList"/>
    <dgm:cxn modelId="{4659D428-07BD-4546-A84C-4D8A53284BF7}" type="presParOf" srcId="{E0986974-BA7B-4EF4-B230-F9F61719A081}" destId="{DE7A98BF-B112-4DD3-A307-3DEA2E243686}" srcOrd="4" destOrd="0" presId="urn:microsoft.com/office/officeart/2008/layout/LinedList"/>
    <dgm:cxn modelId="{3F0C165B-BA33-4931-B85E-154FAF2DDB54}" type="presParOf" srcId="{E0986974-BA7B-4EF4-B230-F9F61719A081}" destId="{0D8A4D2D-37E1-4378-9E1C-B75B2664BF7D}" srcOrd="5" destOrd="0" presId="urn:microsoft.com/office/officeart/2008/layout/LinedList"/>
    <dgm:cxn modelId="{E6603CB2-96DC-48B5-81DE-76F973B4E5D9}" type="presParOf" srcId="{0D8A4D2D-37E1-4378-9E1C-B75B2664BF7D}" destId="{E0D531B1-5583-4294-A04B-2C3230F14C46}" srcOrd="0" destOrd="0" presId="urn:microsoft.com/office/officeart/2008/layout/LinedList"/>
    <dgm:cxn modelId="{1032C0D7-BA0C-42DC-9212-15FD16EDA819}" type="presParOf" srcId="{0D8A4D2D-37E1-4378-9E1C-B75B2664BF7D}" destId="{818D7DED-D34B-47EF-A476-51C9453FAA1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8BDDA-E3A9-4C63-B130-4D34EE8291C1}">
      <dsp:nvSpPr>
        <dsp:cNvPr id="0" name=""/>
        <dsp:cNvSpPr/>
      </dsp:nvSpPr>
      <dsp:spPr>
        <a:xfrm>
          <a:off x="0" y="2492"/>
          <a:ext cx="6492875"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4ECF6-EA31-468C-B854-3ACF0C982A77}">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1" kern="1200"/>
            <a:t>James Smith Jr</a:t>
          </a:r>
          <a:endParaRPr lang="en-US" sz="4800" kern="1200"/>
        </a:p>
      </dsp:txBody>
      <dsp:txXfrm>
        <a:off x="0" y="2492"/>
        <a:ext cx="6492875" cy="1700138"/>
      </dsp:txXfrm>
    </dsp:sp>
    <dsp:sp modelId="{7DC9F6A6-8F0D-4275-B666-D87095AF96E0}">
      <dsp:nvSpPr>
        <dsp:cNvPr id="0" name=""/>
        <dsp:cNvSpPr/>
      </dsp:nvSpPr>
      <dsp:spPr>
        <a:xfrm>
          <a:off x="0" y="1702630"/>
          <a:ext cx="6492875" cy="0"/>
        </a:xfrm>
        <a:prstGeom prst="line">
          <a:avLst/>
        </a:prstGeom>
        <a:solidFill>
          <a:schemeClr val="accent2">
            <a:hueOff val="990335"/>
            <a:satOff val="863"/>
            <a:lumOff val="1667"/>
            <a:alphaOff val="0"/>
          </a:schemeClr>
        </a:solidFill>
        <a:ln w="15875" cap="rnd" cmpd="sng" algn="ctr">
          <a:solidFill>
            <a:schemeClr val="accent2">
              <a:hueOff val="990335"/>
              <a:satOff val="863"/>
              <a:lumOff val="1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A9CFC-00C6-4DA5-8E8B-152A2D88FD43}">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a:t>Senior Vice Commander </a:t>
          </a:r>
        </a:p>
      </dsp:txBody>
      <dsp:txXfrm>
        <a:off x="0" y="1702630"/>
        <a:ext cx="6492875" cy="1700138"/>
      </dsp:txXfrm>
    </dsp:sp>
    <dsp:sp modelId="{2F39F30C-211F-4F8A-8348-DEAE1F7E9FA0}">
      <dsp:nvSpPr>
        <dsp:cNvPr id="0" name=""/>
        <dsp:cNvSpPr/>
      </dsp:nvSpPr>
      <dsp:spPr>
        <a:xfrm>
          <a:off x="0" y="3402769"/>
          <a:ext cx="6492875" cy="0"/>
        </a:xfrm>
        <a:prstGeom prst="line">
          <a:avLst/>
        </a:prstGeom>
        <a:solidFill>
          <a:schemeClr val="accent2">
            <a:hueOff val="1980669"/>
            <a:satOff val="1727"/>
            <a:lumOff val="3334"/>
            <a:alphaOff val="0"/>
          </a:schemeClr>
        </a:solidFill>
        <a:ln w="15875" cap="rnd" cmpd="sng" algn="ctr">
          <a:solidFill>
            <a:schemeClr val="accent2">
              <a:hueOff val="1980669"/>
              <a:satOff val="1727"/>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C45A08-C8AB-4EF2-B3B4-E87F288EFB00}">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a:t>Department of Virginia</a:t>
          </a:r>
        </a:p>
      </dsp:txBody>
      <dsp:txXfrm>
        <a:off x="0" y="3402769"/>
        <a:ext cx="6492875" cy="1700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D7447-4C26-4DAD-A52F-39D23F739F73}">
      <dsp:nvSpPr>
        <dsp:cNvPr id="0" name=""/>
        <dsp:cNvSpPr/>
      </dsp:nvSpPr>
      <dsp:spPr>
        <a:xfrm>
          <a:off x="0" y="2492"/>
          <a:ext cx="6492875"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946A7-8A0A-4861-AE9E-03B22EC23E1B}">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b="1" kern="1200" dirty="0"/>
            <a:t>John C. Simmons</a:t>
          </a:r>
          <a:endParaRPr lang="en-US" sz="4700" kern="1200" dirty="0"/>
        </a:p>
      </dsp:txBody>
      <dsp:txXfrm>
        <a:off x="0" y="2492"/>
        <a:ext cx="6492875" cy="1700138"/>
      </dsp:txXfrm>
    </dsp:sp>
    <dsp:sp modelId="{E64BE427-2EC5-4AC3-A6AC-07B510598887}">
      <dsp:nvSpPr>
        <dsp:cNvPr id="0" name=""/>
        <dsp:cNvSpPr/>
      </dsp:nvSpPr>
      <dsp:spPr>
        <a:xfrm>
          <a:off x="0" y="1702630"/>
          <a:ext cx="6492875" cy="0"/>
        </a:xfrm>
        <a:prstGeom prst="line">
          <a:avLst/>
        </a:prstGeom>
        <a:solidFill>
          <a:schemeClr val="accent2">
            <a:hueOff val="990335"/>
            <a:satOff val="863"/>
            <a:lumOff val="1667"/>
            <a:alphaOff val="0"/>
          </a:schemeClr>
        </a:solidFill>
        <a:ln w="15875" cap="rnd" cmpd="sng" algn="ctr">
          <a:solidFill>
            <a:schemeClr val="accent2">
              <a:hueOff val="990335"/>
              <a:satOff val="863"/>
              <a:lumOff val="1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2102A-CF04-44B8-9CC7-FA94925B62F8}">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Past Department Commander </a:t>
          </a:r>
        </a:p>
      </dsp:txBody>
      <dsp:txXfrm>
        <a:off x="0" y="1702630"/>
        <a:ext cx="6492875" cy="1700138"/>
      </dsp:txXfrm>
    </dsp:sp>
    <dsp:sp modelId="{DE7A98BF-B112-4DD3-A307-3DEA2E243686}">
      <dsp:nvSpPr>
        <dsp:cNvPr id="0" name=""/>
        <dsp:cNvSpPr/>
      </dsp:nvSpPr>
      <dsp:spPr>
        <a:xfrm>
          <a:off x="0" y="3402769"/>
          <a:ext cx="6492875" cy="0"/>
        </a:xfrm>
        <a:prstGeom prst="line">
          <a:avLst/>
        </a:prstGeom>
        <a:solidFill>
          <a:schemeClr val="accent2">
            <a:hueOff val="1980669"/>
            <a:satOff val="1727"/>
            <a:lumOff val="3334"/>
            <a:alphaOff val="0"/>
          </a:schemeClr>
        </a:solidFill>
        <a:ln w="15875" cap="rnd" cmpd="sng" algn="ctr">
          <a:solidFill>
            <a:schemeClr val="accent2">
              <a:hueOff val="1980669"/>
              <a:satOff val="1727"/>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531B1-5583-4294-A04B-2C3230F14C46}">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Department of Virginia</a:t>
          </a:r>
        </a:p>
      </dsp:txBody>
      <dsp:txXfrm>
        <a:off x="0" y="3402769"/>
        <a:ext cx="6492875" cy="1700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B346D-E99E-40DD-AF03-46ED90281BEB}"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85A4F-9A75-41BF-B0FB-C3D49E33D0EA}" type="slidenum">
              <a:rPr lang="en-US" smtClean="0"/>
              <a:t>‹#›</a:t>
            </a:fld>
            <a:endParaRPr lang="en-US"/>
          </a:p>
        </p:txBody>
      </p:sp>
    </p:spTree>
    <p:extLst>
      <p:ext uri="{BB962C8B-B14F-4D97-AF65-F5344CB8AC3E}">
        <p14:creationId xmlns:p14="http://schemas.microsoft.com/office/powerpoint/2010/main" val="324748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696913"/>
            <a:ext cx="6502400" cy="36576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AE5C-F8C1-4380-B21E-53697951F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04045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4A6B4F-EB4A-46C8-8DBC-32BEDB60FDF7}" type="datetimeFigureOut">
              <a:rPr lang="en-US" smtClean="0"/>
              <a:t>4/3/2024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00675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4A6B4F-EB4A-46C8-8DBC-32BEDB60FDF7}"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78746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12731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703262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34827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321762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1270444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A6B4F-EB4A-46C8-8DBC-32BEDB60FDF7}"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604520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A6B4F-EB4A-46C8-8DBC-32BEDB60FDF7}"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78571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A6B4F-EB4A-46C8-8DBC-32BEDB60FDF7}"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95702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A6B4F-EB4A-46C8-8DBC-32BEDB60FDF7}"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60703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4A6B4F-EB4A-46C8-8DBC-32BEDB60FDF7}"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362042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4A6B4F-EB4A-46C8-8DBC-32BEDB60FDF7}"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405101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4A6B4F-EB4A-46C8-8DBC-32BEDB60FDF7}"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88921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A6B4F-EB4A-46C8-8DBC-32BEDB60FDF7}"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246269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4A6B4F-EB4A-46C8-8DBC-32BEDB60FDF7}"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169526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4A6B4F-EB4A-46C8-8DBC-32BEDB60FDF7}"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6FE4-DAF2-4F66-BC08-DB0577742C11}" type="slidenum">
              <a:rPr lang="en-US" smtClean="0"/>
              <a:t>‹#›</a:t>
            </a:fld>
            <a:endParaRPr lang="en-US"/>
          </a:p>
        </p:txBody>
      </p:sp>
    </p:spTree>
    <p:extLst>
      <p:ext uri="{BB962C8B-B14F-4D97-AF65-F5344CB8AC3E}">
        <p14:creationId xmlns:p14="http://schemas.microsoft.com/office/powerpoint/2010/main" val="48371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4A6B4F-EB4A-46C8-8DBC-32BEDB60FDF7}" type="datetimeFigureOut">
              <a:rPr lang="en-US" smtClean="0"/>
              <a:t>4/3/2024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C86FE4-DAF2-4F66-BC08-DB0577742C11}" type="slidenum">
              <a:rPr lang="en-US" smtClean="0"/>
              <a:t>‹#›</a:t>
            </a:fld>
            <a:endParaRPr lang="en-US"/>
          </a:p>
        </p:txBody>
      </p:sp>
    </p:spTree>
    <p:extLst>
      <p:ext uri="{BB962C8B-B14F-4D97-AF65-F5344CB8AC3E}">
        <p14:creationId xmlns:p14="http://schemas.microsoft.com/office/powerpoint/2010/main" val="369946787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17/06/relationships/model3d" Target="../media/model3d1.glb"/></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3.wdp"/><Relationship Id="rId7"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25000"/>
              </a:schemeClr>
            </a:gs>
            <a:gs pos="64000">
              <a:schemeClr val="bg1">
                <a:shade val="64000"/>
                <a:lumMod val="98000"/>
              </a:schemeClr>
            </a:gs>
          </a:gsLst>
          <a:lin ang="13500000" scaled="1"/>
          <a:tileRect/>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A6E5540-546A-4FE7-B738-0CBF94E97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4" name="Rounded Rectangle 16">
            <a:extLst>
              <a:ext uri="{FF2B5EF4-FFF2-40B4-BE49-F238E27FC236}">
                <a16:creationId xmlns:a16="http://schemas.microsoft.com/office/drawing/2014/main" id="{865ADA62-317E-475C-846E-136EAC4EF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8930"/>
            <a:ext cx="10859557" cy="5565601"/>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10243" name="Picture 2" descr="2012_Annual_Report_C3.pdf"/>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598690" y="980524"/>
            <a:ext cx="7526957" cy="4896951"/>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2" name="Slide Number Placeholder 1"/>
          <p:cNvSpPr>
            <a:spLocks noGrp="1"/>
          </p:cNvSpPr>
          <p:nvPr>
            <p:ph type="sldNum" sz="quarter" idx="12"/>
          </p:nvPr>
        </p:nvSpPr>
        <p:spPr bwMode="auto">
          <a:xfrm>
            <a:off x="11640833" y="6492875"/>
            <a:ext cx="551167"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90000"/>
              </a:lnSpc>
              <a:spcBef>
                <a:spcPct val="0"/>
              </a:spcBef>
              <a:spcAft>
                <a:spcPts val="600"/>
              </a:spcAft>
              <a:buClrTx/>
              <a:buSzTx/>
              <a:buFont typeface="Arial" charset="0"/>
              <a:buNone/>
              <a:tabLst/>
              <a:defRPr/>
            </a:pPr>
            <a:fld id="{859FA26B-1C3E-4442-A94E-819A4C75D4EF}" type="slidenum">
              <a:rPr kumimoji="0" lang="en-US" altLang="en-US" sz="900" b="0" i="0" u="none" strike="noStrike" kern="1200" cap="none" spc="0" normalizeH="0" baseline="0" noProof="0">
                <a:ln>
                  <a:noFill/>
                </a:ln>
                <a:solidFill>
                  <a:prstClr val="black"/>
                </a:solidFill>
                <a:effectLst/>
                <a:uLnTx/>
                <a:uFillTx/>
                <a:latin typeface="Arial Nova" panose="020B0504020202020204" pitchFamily="34" charset="0"/>
              </a:rPr>
              <a:pPr marL="0" marR="0" lvl="0" indent="0" algn="r" defTabSz="914400" rtl="0" eaLnBrk="1" fontAlgn="auto" latinLnBrk="0" hangingPunct="1">
                <a:lnSpc>
                  <a:spcPct val="90000"/>
                </a:lnSpc>
                <a:spcBef>
                  <a:spcPct val="0"/>
                </a:spcBef>
                <a:spcAft>
                  <a:spcPts val="600"/>
                </a:spcAft>
                <a:buClrTx/>
                <a:buSzTx/>
                <a:buFont typeface="Arial" charset="0"/>
                <a:buNone/>
                <a:tabLst/>
                <a:defRPr/>
              </a:pPr>
              <a:t>1</a:t>
            </a:fld>
            <a:endParaRPr kumimoji="0" lang="en-US" altLang="en-US" sz="900" b="0" i="0" u="none" strike="noStrike" kern="1200" cap="none" spc="0" normalizeH="0" baseline="0" noProof="0" dirty="0">
              <a:ln>
                <a:noFill/>
              </a:ln>
              <a:solidFill>
                <a:prstClr val="black"/>
              </a:solidFill>
              <a:effectLst/>
              <a:uLnTx/>
              <a:uFillTx/>
              <a:latin typeface="Arial Nova" panose="020B0504020202020204" pitchFamily="34" charset="0"/>
            </a:endParaRPr>
          </a:p>
        </p:txBody>
      </p:sp>
      <p:pic>
        <p:nvPicPr>
          <p:cNvPr id="6" name="Picture 5" descr="Logo&#10;&#10;Description automatically generated">
            <a:extLst>
              <a:ext uri="{FF2B5EF4-FFF2-40B4-BE49-F238E27FC236}">
                <a16:creationId xmlns:a16="http://schemas.microsoft.com/office/drawing/2014/main" id="{AB2FF6E3-795D-4665-BF23-F7BC9E1D51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872" y="2743200"/>
            <a:ext cx="2353011" cy="1194421"/>
          </a:xfrm>
          <a:prstGeom prst="rect">
            <a:avLst/>
          </a:prstGeom>
          <a:effectLst/>
        </p:spPr>
      </p:pic>
    </p:spTree>
    <p:extLst>
      <p:ext uri="{BB962C8B-B14F-4D97-AF65-F5344CB8AC3E}">
        <p14:creationId xmlns:p14="http://schemas.microsoft.com/office/powerpoint/2010/main" val="35487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 calcmode="lin" valueType="num">
                                      <p:cBhvr>
                                        <p:cTn id="9" dur="1500" fill="hold"/>
                                        <p:tgtEl>
                                          <p:spTgt spid="6"/>
                                        </p:tgtEl>
                                        <p:attrNameLst>
                                          <p:attrName>style.rotation</p:attrName>
                                        </p:attrNameLst>
                                      </p:cBhvr>
                                      <p:tavLst>
                                        <p:tav tm="0">
                                          <p:val>
                                            <p:fltVal val="90"/>
                                          </p:val>
                                        </p:tav>
                                        <p:tav tm="100000">
                                          <p:val>
                                            <p:fltVal val="0"/>
                                          </p:val>
                                        </p:tav>
                                      </p:tavLst>
                                    </p:anim>
                                    <p:animEffect transition="in" filter="fade">
                                      <p:cBhvr>
                                        <p:cTn id="10"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EAAD9-5FDD-0781-368C-167165EDBFD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AFF98FB-8313-DC1C-F10D-F3286A065B1E}"/>
              </a:ext>
            </a:extLst>
          </p:cNvPr>
          <p:cNvSpPr txBox="1">
            <a:spLocks noGrp="1"/>
          </p:cNvSpPr>
          <p:nvPr>
            <p:ph type="title"/>
          </p:nvPr>
        </p:nvSpPr>
        <p:spPr>
          <a:xfrm>
            <a:off x="2017821" y="69574"/>
            <a:ext cx="9164530" cy="584775"/>
          </a:xfrm>
          <a:prstGeom prst="rect">
            <a:avLst/>
          </a:prstGeom>
          <a:noFill/>
          <a:ln>
            <a:solidFill>
              <a:schemeClr val="accent1">
                <a:lumMod val="60000"/>
                <a:lumOff val="40000"/>
              </a:schemeClr>
            </a:solidFill>
          </a:ln>
        </p:spPr>
        <p:txBody>
          <a:bodyPr wrap="square" rtlCol="0">
            <a:spAutoFit/>
          </a:bodyPr>
          <a:lstStyle/>
          <a:p>
            <a:pPr algn="ctr"/>
            <a:r>
              <a:rPr lang="en-US" sz="3200" b="1" spc="15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Election Day</a:t>
            </a:r>
          </a:p>
        </p:txBody>
      </p:sp>
      <p:sp>
        <p:nvSpPr>
          <p:cNvPr id="5" name="Slide Number Placeholder 4">
            <a:extLst>
              <a:ext uri="{FF2B5EF4-FFF2-40B4-BE49-F238E27FC236}">
                <a16:creationId xmlns:a16="http://schemas.microsoft.com/office/drawing/2014/main" id="{E3E2AEF9-B4EB-C029-51E3-B4848E1B38C6}"/>
              </a:ext>
            </a:extLst>
          </p:cNvPr>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10</a:t>
            </a:fld>
            <a:endParaRPr lang="en-US" dirty="0">
              <a:solidFill>
                <a:prstClr val="black">
                  <a:tint val="75000"/>
                </a:prstClr>
              </a:solidFill>
              <a:latin typeface="Calibri" panose="020F0502020204030204"/>
            </a:endParaRPr>
          </a:p>
        </p:txBody>
      </p:sp>
      <p:sp>
        <p:nvSpPr>
          <p:cNvPr id="8" name="Footer Placeholder 3">
            <a:extLst>
              <a:ext uri="{FF2B5EF4-FFF2-40B4-BE49-F238E27FC236}">
                <a16:creationId xmlns:a16="http://schemas.microsoft.com/office/drawing/2014/main" id="{C26E77BA-1A8D-F8B5-6E08-4E28BA428A4B}"/>
              </a:ext>
            </a:extLst>
          </p:cNvPr>
          <p:cNvSpPr>
            <a:spLocks noGrp="1"/>
          </p:cNvSpPr>
          <p:nvPr>
            <p:ph type="ftr" sz="quarter" idx="11"/>
          </p:nvPr>
        </p:nvSpPr>
        <p:spPr>
          <a:xfrm>
            <a:off x="0" y="6528090"/>
            <a:ext cx="12192000" cy="365125"/>
          </a:xfrm>
        </p:spPr>
        <p:txBody>
          <a:bodyPr/>
          <a:lstStyle/>
          <a:p>
            <a:pPr algn="ctr" defTabSz="914400">
              <a:defRPr/>
            </a:pPr>
            <a:r>
              <a:rPr lang="en-US" dirty="0">
                <a:solidFill>
                  <a:schemeClr val="bg2">
                    <a:lumMod val="90000"/>
                  </a:schemeClr>
                </a:solidFill>
                <a:latin typeface="Calibri" panose="020F0502020204030204"/>
              </a:rPr>
              <a:t>Department of Virginia</a:t>
            </a:r>
          </a:p>
        </p:txBody>
      </p:sp>
      <p:pic>
        <p:nvPicPr>
          <p:cNvPr id="6" name="Picture 5">
            <a:extLst>
              <a:ext uri="{FF2B5EF4-FFF2-40B4-BE49-F238E27FC236}">
                <a16:creationId xmlns:a16="http://schemas.microsoft.com/office/drawing/2014/main" id="{0A44BA97-6C7C-EA41-FA1A-2863235E21C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EFE25AD6-2264-1362-C1AB-844276E1AD10}"/>
              </a:ext>
            </a:extLst>
          </p:cNvPr>
          <p:cNvSpPr/>
          <p:nvPr/>
        </p:nvSpPr>
        <p:spPr>
          <a:xfrm>
            <a:off x="1905000" y="474345"/>
            <a:ext cx="9648825" cy="6032421"/>
          </a:xfrm>
          <a:prstGeom prst="rect">
            <a:avLst/>
          </a:prstGeom>
        </p:spPr>
        <p:txBody>
          <a:bodyPr wrap="square">
            <a:spAutoFit/>
          </a:bodyPr>
          <a:lstStyle/>
          <a:p>
            <a:pPr>
              <a:buClr>
                <a:schemeClr val="accent3">
                  <a:lumMod val="50000"/>
                </a:schemeClr>
              </a:buClr>
              <a:buSzPct val="90000"/>
            </a:pPr>
            <a:endParaRPr lang="en-US" b="1" spc="100" dirty="0">
              <a:solidFill>
                <a:schemeClr val="tx1">
                  <a:lumMod val="85000"/>
                  <a:lumOff val="15000"/>
                </a:schemeClr>
              </a:solidFill>
              <a:latin typeface="Arial" panose="020B0604020202020204" pitchFamily="34" charset="0"/>
              <a:cs typeface="Arial" panose="020B0604020202020204" pitchFamily="34" charset="0"/>
            </a:endParaRPr>
          </a:p>
          <a:p>
            <a:pPr>
              <a:buClr>
                <a:schemeClr val="accent3">
                  <a:lumMod val="50000"/>
                </a:schemeClr>
              </a:buClr>
              <a:buSzPct val="90000"/>
            </a:pPr>
            <a:r>
              <a:rPr lang="en-US" sz="2000" b="1" spc="100" dirty="0">
                <a:solidFill>
                  <a:schemeClr val="tx1">
                    <a:lumMod val="85000"/>
                    <a:lumOff val="15000"/>
                  </a:schemeClr>
                </a:solidFill>
                <a:latin typeface="Arial" panose="020B0604020202020204" pitchFamily="34" charset="0"/>
                <a:cs typeface="Arial" panose="020B0604020202020204" pitchFamily="34" charset="0"/>
              </a:rPr>
              <a:t> </a:t>
            </a:r>
            <a:r>
              <a:rPr lang="en-US" sz="2200" b="1" spc="100" dirty="0">
                <a:solidFill>
                  <a:schemeClr val="tx1">
                    <a:lumMod val="85000"/>
                    <a:lumOff val="15000"/>
                  </a:schemeClr>
                </a:solidFill>
                <a:latin typeface="Arial" panose="020B0604020202020204" pitchFamily="34" charset="0"/>
                <a:cs typeface="Arial" panose="020B0604020202020204" pitchFamily="34" charset="0"/>
              </a:rPr>
              <a:t>Sergeant at Arms </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Ensure eligibility and accurate count of the members present to vote.  </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Check each person entering the meeting place against the most current Chapter roster.  Each voter must be in good standing - - no disciplinary action pending and no indebtedness to the Chapter, Department or National.</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Report the number of eligible voters to the Officiating Officer, when asked.</a:t>
            </a:r>
          </a:p>
          <a:p>
            <a:pPr>
              <a:buClr>
                <a:schemeClr val="accent3">
                  <a:lumMod val="50000"/>
                </a:schemeClr>
              </a:buClr>
              <a:buSzPct val="90000"/>
            </a:pPr>
            <a:endParaRPr lang="en-US" sz="2000" spc="100" dirty="0">
              <a:solidFill>
                <a:schemeClr val="tx1">
                  <a:lumMod val="85000"/>
                  <a:lumOff val="15000"/>
                </a:schemeClr>
              </a:solidFill>
              <a:latin typeface="Arial" panose="020B0604020202020204" pitchFamily="34" charset="0"/>
              <a:cs typeface="Arial" panose="020B0604020202020204" pitchFamily="34" charset="0"/>
            </a:endParaRPr>
          </a:p>
          <a:p>
            <a:pPr>
              <a:buClr>
                <a:schemeClr val="accent3">
                  <a:lumMod val="50000"/>
                </a:schemeClr>
              </a:buClr>
              <a:buSzPct val="90000"/>
            </a:pPr>
            <a:r>
              <a:rPr lang="en-US" sz="2000" b="1" spc="100" dirty="0">
                <a:solidFill>
                  <a:schemeClr val="tx1">
                    <a:lumMod val="85000"/>
                    <a:lumOff val="15000"/>
                  </a:schemeClr>
                </a:solidFill>
                <a:latin typeface="Arial" panose="020B0604020202020204" pitchFamily="34" charset="0"/>
                <a:cs typeface="Arial" panose="020B0604020202020204" pitchFamily="34" charset="0"/>
              </a:rPr>
              <a:t> </a:t>
            </a:r>
            <a:r>
              <a:rPr lang="en-US" sz="2200" b="1" spc="100" dirty="0">
                <a:solidFill>
                  <a:schemeClr val="tx1">
                    <a:lumMod val="85000"/>
                    <a:lumOff val="15000"/>
                  </a:schemeClr>
                </a:solidFill>
                <a:latin typeface="Arial" panose="020B0604020202020204" pitchFamily="34" charset="0"/>
                <a:cs typeface="Arial" panose="020B0604020202020204" pitchFamily="34" charset="0"/>
              </a:rPr>
              <a:t>Visitors.  </a:t>
            </a:r>
            <a:r>
              <a:rPr lang="en-US" sz="2000" spc="100" dirty="0">
                <a:solidFill>
                  <a:schemeClr val="tx1">
                    <a:lumMod val="85000"/>
                    <a:lumOff val="15000"/>
                  </a:schemeClr>
                </a:solidFill>
                <a:latin typeface="Arial" panose="020B0604020202020204" pitchFamily="34" charset="0"/>
                <a:cs typeface="Arial" panose="020B0604020202020204" pitchFamily="34" charset="0"/>
              </a:rPr>
              <a:t>Recommend that only visitors from the Department or another Chapter attending to observe the process, be allowed in the room during the election process.  Other visitors may be invited into the room for the installation of officers.</a:t>
            </a:r>
          </a:p>
          <a:p>
            <a:pPr>
              <a:buClr>
                <a:schemeClr val="accent3">
                  <a:lumMod val="50000"/>
                </a:schemeClr>
              </a:buClr>
              <a:buSzPct val="90000"/>
            </a:pPr>
            <a:endParaRPr lang="en-US" sz="2000" b="1" spc="100" dirty="0">
              <a:solidFill>
                <a:schemeClr val="tx1">
                  <a:lumMod val="85000"/>
                  <a:lumOff val="15000"/>
                </a:schemeClr>
              </a:solidFill>
              <a:latin typeface="Arial" panose="020B0604020202020204" pitchFamily="34" charset="0"/>
              <a:cs typeface="Arial" panose="020B0604020202020204" pitchFamily="34" charset="0"/>
            </a:endParaRPr>
          </a:p>
          <a:p>
            <a:pPr>
              <a:buClr>
                <a:schemeClr val="accent3">
                  <a:lumMod val="50000"/>
                </a:schemeClr>
              </a:buClr>
              <a:buSzPct val="90000"/>
            </a:pPr>
            <a:r>
              <a:rPr lang="en-US" sz="2000" b="1" spc="100" dirty="0">
                <a:solidFill>
                  <a:schemeClr val="tx1">
                    <a:lumMod val="85000"/>
                    <a:lumOff val="15000"/>
                  </a:schemeClr>
                </a:solidFill>
                <a:latin typeface="Arial" panose="020B0604020202020204" pitchFamily="34" charset="0"/>
                <a:cs typeface="Arial" panose="020B0604020202020204" pitchFamily="34" charset="0"/>
              </a:rPr>
              <a:t> </a:t>
            </a:r>
            <a:r>
              <a:rPr lang="en-US" sz="2200" b="1" spc="100" dirty="0">
                <a:solidFill>
                  <a:schemeClr val="tx1">
                    <a:lumMod val="85000"/>
                    <a:lumOff val="15000"/>
                  </a:schemeClr>
                </a:solidFill>
                <a:latin typeface="Arial" panose="020B0604020202020204" pitchFamily="34" charset="0"/>
                <a:cs typeface="Arial" panose="020B0604020202020204" pitchFamily="34" charset="0"/>
              </a:rPr>
              <a:t>Meeting facility layout</a:t>
            </a:r>
            <a:r>
              <a:rPr lang="en-US" sz="2000" b="1" spc="100" dirty="0">
                <a:solidFill>
                  <a:schemeClr val="tx1">
                    <a:lumMod val="85000"/>
                    <a:lumOff val="15000"/>
                  </a:schemeClr>
                </a:solidFill>
                <a:latin typeface="Arial" panose="020B0604020202020204" pitchFamily="34" charset="0"/>
                <a:cs typeface="Arial" panose="020B0604020202020204" pitchFamily="34" charset="0"/>
              </a:rPr>
              <a:t>.  </a:t>
            </a:r>
            <a:r>
              <a:rPr lang="en-US" sz="2000" spc="100" dirty="0">
                <a:solidFill>
                  <a:schemeClr val="tx1">
                    <a:lumMod val="85000"/>
                    <a:lumOff val="15000"/>
                  </a:schemeClr>
                </a:solidFill>
                <a:latin typeface="Arial" panose="020B0604020202020204" pitchFamily="34" charset="0"/>
                <a:cs typeface="Arial" panose="020B0604020202020204" pitchFamily="34" charset="0"/>
              </a:rPr>
              <a:t>Enough space for a swearing-in formation, and a desk for the Tellers to work. </a:t>
            </a:r>
          </a:p>
          <a:p>
            <a:pPr>
              <a:buClr>
                <a:schemeClr val="accent3">
                  <a:lumMod val="50000"/>
                </a:schemeClr>
              </a:buClr>
              <a:buSzPct val="90000"/>
            </a:pPr>
            <a:endParaRPr lang="en-US" sz="2000" spc="100" dirty="0">
              <a:solidFill>
                <a:schemeClr val="tx1">
                  <a:lumMod val="85000"/>
                  <a:lumOff val="15000"/>
                </a:schemeClr>
              </a:solidFill>
              <a:latin typeface="Arial" panose="020B0604020202020204" pitchFamily="34" charset="0"/>
              <a:cs typeface="Arial" panose="020B0604020202020204" pitchFamily="34" charset="0"/>
            </a:endParaRPr>
          </a:p>
          <a:p>
            <a:pPr>
              <a:buClr>
                <a:schemeClr val="accent3">
                  <a:lumMod val="50000"/>
                </a:schemeClr>
              </a:buClr>
              <a:buSzPct val="90000"/>
            </a:pPr>
            <a:r>
              <a:rPr lang="en-US" sz="2000" b="1" spc="100" dirty="0">
                <a:solidFill>
                  <a:schemeClr val="tx1">
                    <a:lumMod val="85000"/>
                    <a:lumOff val="15000"/>
                  </a:schemeClr>
                </a:solidFill>
                <a:latin typeface="Arial"/>
                <a:cs typeface="Arial"/>
              </a:rPr>
              <a:t> </a:t>
            </a:r>
            <a:r>
              <a:rPr lang="en-US" sz="2200" b="1" spc="100" dirty="0">
                <a:solidFill>
                  <a:schemeClr val="tx1">
                    <a:lumMod val="85000"/>
                    <a:lumOff val="15000"/>
                  </a:schemeClr>
                </a:solidFill>
                <a:latin typeface="Arial"/>
                <a:cs typeface="Arial"/>
              </a:rPr>
              <a:t>Start the meeting on time!  </a:t>
            </a:r>
          </a:p>
        </p:txBody>
      </p:sp>
    </p:spTree>
    <p:extLst>
      <p:ext uri="{BB962C8B-B14F-4D97-AF65-F5344CB8AC3E}">
        <p14:creationId xmlns:p14="http://schemas.microsoft.com/office/powerpoint/2010/main" val="10559171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5D300-E81F-4B37-AAD7-6FF521E8F1C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71842A4-B81C-A48C-249B-F1C185CB1B1E}"/>
              </a:ext>
            </a:extLst>
          </p:cNvPr>
          <p:cNvSpPr txBox="1">
            <a:spLocks noGrp="1"/>
          </p:cNvSpPr>
          <p:nvPr>
            <p:ph type="title"/>
          </p:nvPr>
        </p:nvSpPr>
        <p:spPr>
          <a:xfrm>
            <a:off x="1937302" y="69779"/>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5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Election Process</a:t>
            </a:r>
          </a:p>
        </p:txBody>
      </p:sp>
      <p:sp>
        <p:nvSpPr>
          <p:cNvPr id="5" name="Slide Number Placeholder 4">
            <a:extLst>
              <a:ext uri="{FF2B5EF4-FFF2-40B4-BE49-F238E27FC236}">
                <a16:creationId xmlns:a16="http://schemas.microsoft.com/office/drawing/2014/main" id="{20FA4318-D68C-86F1-FC04-F0C8DBE7233C}"/>
              </a:ext>
            </a:extLst>
          </p:cNvPr>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11</a:t>
            </a:fld>
            <a:endParaRPr lang="en-US" dirty="0">
              <a:solidFill>
                <a:prstClr val="black">
                  <a:tint val="75000"/>
                </a:prstClr>
              </a:solidFill>
              <a:latin typeface="Calibri" panose="020F0502020204030204"/>
            </a:endParaRPr>
          </a:p>
        </p:txBody>
      </p:sp>
      <p:sp>
        <p:nvSpPr>
          <p:cNvPr id="8" name="Footer Placeholder 3">
            <a:extLst>
              <a:ext uri="{FF2B5EF4-FFF2-40B4-BE49-F238E27FC236}">
                <a16:creationId xmlns:a16="http://schemas.microsoft.com/office/drawing/2014/main" id="{78F877C1-A6E4-2EB0-1183-4DAC58468B9F}"/>
              </a:ext>
            </a:extLst>
          </p:cNvPr>
          <p:cNvSpPr>
            <a:spLocks noGrp="1"/>
          </p:cNvSpPr>
          <p:nvPr>
            <p:ph type="ftr" sz="quarter" idx="11"/>
          </p:nvPr>
        </p:nvSpPr>
        <p:spPr>
          <a:xfrm>
            <a:off x="0" y="6675437"/>
            <a:ext cx="12192000" cy="365125"/>
          </a:xfrm>
        </p:spPr>
        <p:txBody>
          <a:bodyPr/>
          <a:lstStyle/>
          <a:p>
            <a:pPr algn="ctr" defTabSz="914400">
              <a:defRPr/>
            </a:pPr>
            <a:r>
              <a:rPr lang="en-US" dirty="0">
                <a:solidFill>
                  <a:schemeClr val="bg2">
                    <a:lumMod val="90000"/>
                  </a:schemeClr>
                </a:solidFill>
                <a:latin typeface="Calibri" panose="020F0502020204030204"/>
              </a:rPr>
              <a:t>Department of Virginia</a:t>
            </a:r>
          </a:p>
        </p:txBody>
      </p:sp>
      <p:pic>
        <p:nvPicPr>
          <p:cNvPr id="9" name="Picture 8">
            <a:extLst>
              <a:ext uri="{FF2B5EF4-FFF2-40B4-BE49-F238E27FC236}">
                <a16:creationId xmlns:a16="http://schemas.microsoft.com/office/drawing/2014/main" id="{00EDC0BA-4DFF-7F1E-060F-7A347C44C9E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463E37B8-A2B6-AB00-6AAE-32F72266EA3F}"/>
              </a:ext>
            </a:extLst>
          </p:cNvPr>
          <p:cNvSpPr/>
          <p:nvPr/>
        </p:nvSpPr>
        <p:spPr>
          <a:xfrm>
            <a:off x="1942602" y="595338"/>
            <a:ext cx="9231465" cy="5724644"/>
          </a:xfrm>
          <a:prstGeom prst="rect">
            <a:avLst/>
          </a:prstGeom>
        </p:spPr>
        <p:txBody>
          <a:bodyPr wrap="square">
            <a:spAutoFit/>
          </a:bodyPr>
          <a:lstStyle/>
          <a:p>
            <a:pPr>
              <a:buClr>
                <a:schemeClr val="accent3">
                  <a:lumMod val="50000"/>
                </a:schemeClr>
              </a:buClr>
              <a:buSzPct val="96000"/>
            </a:pPr>
            <a:endParaRPr lang="en-US" b="1" spc="100" dirty="0">
              <a:solidFill>
                <a:schemeClr val="tx1">
                  <a:lumMod val="85000"/>
                  <a:lumOff val="15000"/>
                </a:schemeClr>
              </a:solidFill>
              <a:latin typeface="Arial"/>
              <a:cs typeface="Arial"/>
            </a:endParaRPr>
          </a:p>
          <a:p>
            <a:pPr>
              <a:buClr>
                <a:schemeClr val="accent3">
                  <a:lumMod val="50000"/>
                </a:schemeClr>
              </a:buClr>
              <a:buSzPct val="96000"/>
            </a:pPr>
            <a:r>
              <a:rPr lang="en-US" sz="2000" b="1" spc="100" dirty="0">
                <a:solidFill>
                  <a:schemeClr val="tx1">
                    <a:lumMod val="85000"/>
                    <a:lumOff val="15000"/>
                  </a:schemeClr>
                </a:solidFill>
                <a:latin typeface="Arial"/>
                <a:cs typeface="Arial"/>
              </a:rPr>
              <a:t> </a:t>
            </a:r>
            <a:r>
              <a:rPr lang="en-US" sz="2000" b="1" spc="100" dirty="0">
                <a:solidFill>
                  <a:schemeClr val="tx1">
                    <a:lumMod val="85000"/>
                    <a:lumOff val="15000"/>
                  </a:schemeClr>
                </a:solidFill>
                <a:latin typeface="Arial" panose="020B0604020202020204" pitchFamily="34" charset="0"/>
                <a:cs typeface="Arial" panose="020B0604020202020204" pitchFamily="34" charset="0"/>
              </a:rPr>
              <a:t>Open the meeting with the routine DAV Ritual</a:t>
            </a:r>
            <a:r>
              <a:rPr lang="en-US" sz="2000" spc="100" dirty="0">
                <a:solidFill>
                  <a:schemeClr val="tx1">
                    <a:lumMod val="85000"/>
                    <a:lumOff val="15000"/>
                  </a:schemeClr>
                </a:solidFill>
                <a:latin typeface="Arial" panose="020B0604020202020204" pitchFamily="34" charset="0"/>
                <a:cs typeface="Arial" panose="020B0604020202020204" pitchFamily="34" charset="0"/>
              </a:rPr>
              <a:t> (Call to Order, Pledge, Prayer, Roll Call of the Officers, </a:t>
            </a:r>
            <a:r>
              <a:rPr lang="en-US" sz="2000" u="sng" spc="100" dirty="0">
                <a:solidFill>
                  <a:schemeClr val="tx1">
                    <a:lumMod val="85000"/>
                    <a:lumOff val="15000"/>
                  </a:schemeClr>
                </a:solidFill>
                <a:latin typeface="Arial" panose="020B0604020202020204" pitchFamily="34" charset="0"/>
                <a:cs typeface="Arial" panose="020B0604020202020204" pitchFamily="34" charset="0"/>
              </a:rPr>
              <a:t>Quorum must be established</a:t>
            </a:r>
            <a:r>
              <a:rPr lang="en-US" sz="2000" spc="100" dirty="0">
                <a:solidFill>
                  <a:schemeClr val="tx1">
                    <a:lumMod val="85000"/>
                    <a:lumOff val="15000"/>
                  </a:schemeClr>
                </a:solidFill>
                <a:latin typeface="Arial" panose="020B0604020202020204" pitchFamily="34" charset="0"/>
                <a:cs typeface="Arial" panose="020B0604020202020204" pitchFamily="34" charset="0"/>
              </a:rPr>
              <a:t>, Introduce Visitors, Recognition of POW/MIA’s and Mission Statement).</a:t>
            </a:r>
          </a:p>
          <a:p>
            <a:pPr>
              <a:buClr>
                <a:schemeClr val="accent3">
                  <a:lumMod val="50000"/>
                </a:schemeClr>
              </a:buClr>
              <a:buSzPct val="96000"/>
            </a:pPr>
            <a:endParaRPr lang="en-US" sz="1200" spc="100" dirty="0">
              <a:solidFill>
                <a:schemeClr val="tx1">
                  <a:lumMod val="85000"/>
                  <a:lumOff val="15000"/>
                </a:schemeClr>
              </a:solidFill>
              <a:latin typeface="Arial" panose="020B0604020202020204" pitchFamily="34" charset="0"/>
              <a:cs typeface="Arial" panose="020B0604020202020204" pitchFamily="34" charset="0"/>
            </a:endParaRPr>
          </a:p>
          <a:p>
            <a:pPr>
              <a:buClr>
                <a:schemeClr val="accent3">
                  <a:lumMod val="50000"/>
                </a:schemeClr>
              </a:buClr>
              <a:buSzPct val="96000"/>
            </a:pPr>
            <a:r>
              <a:rPr lang="en-US" sz="2000" b="1" spc="100" dirty="0">
                <a:solidFill>
                  <a:schemeClr val="tx1">
                    <a:lumMod val="85000"/>
                    <a:lumOff val="15000"/>
                  </a:schemeClr>
                </a:solidFill>
                <a:latin typeface="Arial"/>
                <a:cs typeface="Arial"/>
              </a:rPr>
              <a:t> Suspend routine business, </a:t>
            </a:r>
            <a:r>
              <a:rPr lang="en-US" sz="2000" spc="100" dirty="0">
                <a:solidFill>
                  <a:schemeClr val="tx1">
                    <a:lumMod val="85000"/>
                    <a:lumOff val="15000"/>
                  </a:schemeClr>
                </a:solidFill>
                <a:latin typeface="Arial"/>
                <a:cs typeface="Arial"/>
              </a:rPr>
              <a:t>for the purpose of the election.</a:t>
            </a:r>
          </a:p>
          <a:p>
            <a:pPr>
              <a:buClr>
                <a:schemeClr val="accent3">
                  <a:lumMod val="50000"/>
                </a:schemeClr>
              </a:buClr>
              <a:buSzPct val="96000"/>
            </a:pPr>
            <a:endParaRPr lang="en-US" sz="1200" spc="100" dirty="0">
              <a:solidFill>
                <a:schemeClr val="tx1">
                  <a:lumMod val="85000"/>
                  <a:lumOff val="15000"/>
                </a:schemeClr>
              </a:solidFill>
              <a:latin typeface="Arial"/>
              <a:cs typeface="Arial"/>
            </a:endParaRPr>
          </a:p>
          <a:p>
            <a:pPr>
              <a:buClr>
                <a:schemeClr val="accent3">
                  <a:lumMod val="50000"/>
                </a:schemeClr>
              </a:buClr>
              <a:buSzPct val="96000"/>
            </a:pPr>
            <a:r>
              <a:rPr lang="en-US" sz="2000" b="1" spc="100" dirty="0">
                <a:solidFill>
                  <a:schemeClr val="tx1">
                    <a:lumMod val="85000"/>
                    <a:lumOff val="15000"/>
                  </a:schemeClr>
                </a:solidFill>
                <a:latin typeface="Arial"/>
                <a:cs typeface="Arial"/>
              </a:rPr>
              <a:t> Introduce the Officiating Officer, </a:t>
            </a:r>
            <a:r>
              <a:rPr lang="en-US" sz="2000" spc="100" dirty="0">
                <a:solidFill>
                  <a:schemeClr val="tx1">
                    <a:lumMod val="85000"/>
                    <a:lumOff val="15000"/>
                  </a:schemeClr>
                </a:solidFill>
                <a:latin typeface="Arial"/>
                <a:cs typeface="Arial"/>
              </a:rPr>
              <a:t>and request a motion from the floor to allow the Officiating Officer to conduct the election.(And installation?)</a:t>
            </a:r>
          </a:p>
          <a:p>
            <a:pPr>
              <a:buClr>
                <a:schemeClr val="accent3">
                  <a:lumMod val="50000"/>
                </a:schemeClr>
              </a:buClr>
              <a:buSzPct val="96000"/>
            </a:pPr>
            <a:endParaRPr lang="en-US" sz="1200" spc="100" dirty="0">
              <a:solidFill>
                <a:schemeClr val="tx1">
                  <a:lumMod val="85000"/>
                  <a:lumOff val="15000"/>
                </a:schemeClr>
              </a:solidFill>
              <a:latin typeface="Arial"/>
              <a:cs typeface="Arial"/>
            </a:endParaRPr>
          </a:p>
          <a:p>
            <a:pPr>
              <a:buClr>
                <a:schemeClr val="accent3">
                  <a:lumMod val="50000"/>
                </a:schemeClr>
              </a:buClr>
              <a:buSzPct val="96000"/>
            </a:pPr>
            <a:r>
              <a:rPr lang="en-US" sz="2000" spc="100" dirty="0">
                <a:solidFill>
                  <a:schemeClr val="tx1">
                    <a:lumMod val="85000"/>
                    <a:lumOff val="15000"/>
                  </a:schemeClr>
                </a:solidFill>
                <a:latin typeface="Arial"/>
                <a:cs typeface="Arial"/>
              </a:rPr>
              <a:t> </a:t>
            </a:r>
            <a:r>
              <a:rPr lang="en-US" sz="2000" b="1" spc="100" dirty="0">
                <a:solidFill>
                  <a:schemeClr val="tx1">
                    <a:lumMod val="85000"/>
                    <a:lumOff val="15000"/>
                  </a:schemeClr>
                </a:solidFill>
                <a:latin typeface="Arial"/>
                <a:cs typeface="Arial"/>
              </a:rPr>
              <a:t>Commander:  </a:t>
            </a:r>
            <a:r>
              <a:rPr lang="en-US" sz="2000" spc="100" dirty="0">
                <a:solidFill>
                  <a:schemeClr val="tx1">
                    <a:lumMod val="85000"/>
                    <a:lumOff val="15000"/>
                  </a:schemeClr>
                </a:solidFill>
                <a:latin typeface="Arial"/>
                <a:cs typeface="Arial"/>
              </a:rPr>
              <a:t>Present the gavel to the Officiating Officer.</a:t>
            </a:r>
          </a:p>
          <a:p>
            <a:pPr>
              <a:buClr>
                <a:schemeClr val="accent3">
                  <a:lumMod val="50000"/>
                </a:schemeClr>
              </a:buClr>
              <a:buSzPct val="96000"/>
            </a:pPr>
            <a:endParaRPr lang="en-US" sz="1200" b="1" spc="100" dirty="0">
              <a:solidFill>
                <a:schemeClr val="tx1">
                  <a:lumMod val="85000"/>
                  <a:lumOff val="15000"/>
                </a:schemeClr>
              </a:solidFill>
              <a:latin typeface="Arial"/>
              <a:cs typeface="Arial"/>
            </a:endParaRPr>
          </a:p>
          <a:p>
            <a:pPr>
              <a:buClr>
                <a:schemeClr val="accent3">
                  <a:lumMod val="50000"/>
                </a:schemeClr>
              </a:buClr>
              <a:buSzPct val="96000"/>
            </a:pPr>
            <a:r>
              <a:rPr lang="en-US" sz="2000" b="1" spc="100" dirty="0">
                <a:solidFill>
                  <a:schemeClr val="tx1">
                    <a:lumMod val="85000"/>
                    <a:lumOff val="15000"/>
                  </a:schemeClr>
                </a:solidFill>
                <a:latin typeface="Arial"/>
                <a:cs typeface="Arial"/>
              </a:rPr>
              <a:t> Officiating Officer begins the ELECTION:</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Order the Sergeant at Arms to report the number eligible voters present.</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Order the Adjutant to enter the number of eligible voters in the minutes.</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Introduce the TELLERs, and ask if they understand their duties?</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Announce, “All positions are vacant.  The floor is open for the election of officers.”</a:t>
            </a:r>
            <a:endParaRPr lang="en-US" sz="2000" dirty="0">
              <a:solidFill>
                <a:schemeClr val="tx1">
                  <a:lumMod val="85000"/>
                  <a:lumOff val="15000"/>
                </a:schemeClr>
              </a:solidFill>
            </a:endParaRPr>
          </a:p>
        </p:txBody>
      </p:sp>
    </p:spTree>
    <p:extLst>
      <p:ext uri="{BB962C8B-B14F-4D97-AF65-F5344CB8AC3E}">
        <p14:creationId xmlns:p14="http://schemas.microsoft.com/office/powerpoint/2010/main" val="39456907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844F2-B707-AC96-0BDE-F2C3DF1C758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36A49F9-DBBD-D3AD-CFDC-4E2D0BE6663A}"/>
              </a:ext>
            </a:extLst>
          </p:cNvPr>
          <p:cNvSpPr txBox="1">
            <a:spLocks noGrp="1"/>
          </p:cNvSpPr>
          <p:nvPr>
            <p:ph type="title"/>
          </p:nvPr>
        </p:nvSpPr>
        <p:spPr>
          <a:xfrm>
            <a:off x="1937302" y="69779"/>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5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Election Process</a:t>
            </a:r>
          </a:p>
        </p:txBody>
      </p:sp>
      <p:sp>
        <p:nvSpPr>
          <p:cNvPr id="5" name="Slide Number Placeholder 4">
            <a:extLst>
              <a:ext uri="{FF2B5EF4-FFF2-40B4-BE49-F238E27FC236}">
                <a16:creationId xmlns:a16="http://schemas.microsoft.com/office/drawing/2014/main" id="{1BDD4AE5-E2B7-D90A-6D6D-A8835A65D22E}"/>
              </a:ext>
            </a:extLst>
          </p:cNvPr>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12</a:t>
            </a:fld>
            <a:endParaRPr lang="en-US" dirty="0">
              <a:solidFill>
                <a:prstClr val="black">
                  <a:tint val="75000"/>
                </a:prstClr>
              </a:solidFill>
              <a:latin typeface="Calibri" panose="020F0502020204030204"/>
            </a:endParaRPr>
          </a:p>
        </p:txBody>
      </p:sp>
      <p:sp>
        <p:nvSpPr>
          <p:cNvPr id="8" name="Footer Placeholder 3">
            <a:extLst>
              <a:ext uri="{FF2B5EF4-FFF2-40B4-BE49-F238E27FC236}">
                <a16:creationId xmlns:a16="http://schemas.microsoft.com/office/drawing/2014/main" id="{FFC7C78A-5DD3-B584-027B-342E01036326}"/>
              </a:ext>
            </a:extLst>
          </p:cNvPr>
          <p:cNvSpPr>
            <a:spLocks noGrp="1"/>
          </p:cNvSpPr>
          <p:nvPr>
            <p:ph type="ftr" sz="quarter" idx="11"/>
          </p:nvPr>
        </p:nvSpPr>
        <p:spPr>
          <a:xfrm>
            <a:off x="0" y="6528090"/>
            <a:ext cx="12192000" cy="365125"/>
          </a:xfrm>
        </p:spPr>
        <p:txBody>
          <a:bodyPr/>
          <a:lstStyle/>
          <a:p>
            <a:pPr algn="ctr" defTabSz="914400">
              <a:defRPr/>
            </a:pPr>
            <a:r>
              <a:rPr lang="en-US" dirty="0">
                <a:solidFill>
                  <a:schemeClr val="bg2">
                    <a:lumMod val="90000"/>
                  </a:schemeClr>
                </a:solidFill>
                <a:latin typeface="Calibri" panose="020F0502020204030204"/>
              </a:rPr>
              <a:t>Department of Virginia</a:t>
            </a:r>
          </a:p>
        </p:txBody>
      </p:sp>
      <p:pic>
        <p:nvPicPr>
          <p:cNvPr id="9" name="Picture 8">
            <a:extLst>
              <a:ext uri="{FF2B5EF4-FFF2-40B4-BE49-F238E27FC236}">
                <a16:creationId xmlns:a16="http://schemas.microsoft.com/office/drawing/2014/main" id="{DBAA9EAF-2D13-5F22-1E8B-16DB3075A1B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B08A255-15A1-3F24-7BF9-AE385A88D958}"/>
              </a:ext>
            </a:extLst>
          </p:cNvPr>
          <p:cNvSpPr/>
          <p:nvPr/>
        </p:nvSpPr>
        <p:spPr>
          <a:xfrm>
            <a:off x="1956021" y="474345"/>
            <a:ext cx="9231465" cy="369332"/>
          </a:xfrm>
          <a:prstGeom prst="rect">
            <a:avLst/>
          </a:prstGeom>
        </p:spPr>
        <p:txBody>
          <a:bodyPr wrap="square">
            <a:spAutoFit/>
          </a:bodyPr>
          <a:lstStyle/>
          <a:p>
            <a:pPr>
              <a:buClr>
                <a:schemeClr val="accent3">
                  <a:lumMod val="50000"/>
                </a:schemeClr>
              </a:buClr>
              <a:buSzPct val="96000"/>
            </a:pPr>
            <a:endParaRPr lang="en-US" b="1" spc="100" dirty="0">
              <a:solidFill>
                <a:schemeClr val="tx1">
                  <a:lumMod val="85000"/>
                  <a:lumOff val="15000"/>
                </a:schemeClr>
              </a:solidFill>
              <a:latin typeface="Arial"/>
              <a:cs typeface="Arial"/>
            </a:endParaRPr>
          </a:p>
        </p:txBody>
      </p:sp>
      <p:sp>
        <p:nvSpPr>
          <p:cNvPr id="3" name="Rectangle 2">
            <a:extLst>
              <a:ext uri="{FF2B5EF4-FFF2-40B4-BE49-F238E27FC236}">
                <a16:creationId xmlns:a16="http://schemas.microsoft.com/office/drawing/2014/main" id="{1E1C47EC-31BD-2C8F-58CB-1F50DDAE6076}"/>
              </a:ext>
            </a:extLst>
          </p:cNvPr>
          <p:cNvSpPr/>
          <p:nvPr/>
        </p:nvSpPr>
        <p:spPr>
          <a:xfrm>
            <a:off x="1956021" y="901011"/>
            <a:ext cx="9231465" cy="5047536"/>
          </a:xfrm>
          <a:prstGeom prst="rect">
            <a:avLst/>
          </a:prstGeom>
        </p:spPr>
        <p:txBody>
          <a:bodyPr wrap="square">
            <a:spAutoFit/>
          </a:bodyPr>
          <a:lstStyle/>
          <a:p>
            <a:pPr>
              <a:buClr>
                <a:schemeClr val="accent3">
                  <a:lumMod val="50000"/>
                </a:schemeClr>
              </a:buClr>
              <a:buSzPct val="90000"/>
            </a:pPr>
            <a:r>
              <a:rPr lang="en-US" sz="2200" b="1" spc="100" dirty="0">
                <a:solidFill>
                  <a:schemeClr val="tx1">
                    <a:lumMod val="85000"/>
                    <a:lumOff val="15000"/>
                  </a:schemeClr>
                </a:solidFill>
                <a:latin typeface="Arial"/>
                <a:cs typeface="Arial"/>
              </a:rPr>
              <a:t>Officiating Officer </a:t>
            </a:r>
            <a:r>
              <a:rPr lang="en-US" sz="2200" spc="100" dirty="0">
                <a:solidFill>
                  <a:schemeClr val="tx1">
                    <a:lumMod val="85000"/>
                    <a:lumOff val="15000"/>
                  </a:schemeClr>
                </a:solidFill>
                <a:latin typeface="Arial"/>
                <a:cs typeface="Arial"/>
              </a:rPr>
              <a:t>	</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Order the Nominating Committee Chair to present the written report.</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Ask for a motion from the floor to dismiss the Nominating Committee with appreciation for a job well done.</a:t>
            </a:r>
          </a:p>
          <a:p>
            <a:pPr marL="342900" indent="-342900">
              <a:buClr>
                <a:schemeClr val="accent3">
                  <a:lumMod val="50000"/>
                </a:schemeClr>
              </a:buClr>
              <a:buSzPct val="95000"/>
              <a:buFont typeface="Wingdings" panose="05000000000000000000" pitchFamily="2" charset="2"/>
              <a:buChar char="Ø"/>
            </a:pPr>
            <a:r>
              <a:rPr lang="en-US" sz="2000" u="sng" spc="100" dirty="0">
                <a:solidFill>
                  <a:schemeClr val="tx1">
                    <a:lumMod val="85000"/>
                    <a:lumOff val="15000"/>
                  </a:schemeClr>
                </a:solidFill>
                <a:latin typeface="Arial"/>
                <a:cs typeface="Arial"/>
              </a:rPr>
              <a:t>Starting with the most JUNIOR  elective position</a:t>
            </a:r>
            <a:r>
              <a:rPr lang="en-US" sz="2000" spc="100" dirty="0">
                <a:solidFill>
                  <a:schemeClr val="tx1">
                    <a:lumMod val="85000"/>
                    <a:lumOff val="15000"/>
                  </a:schemeClr>
                </a:solidFill>
                <a:latin typeface="Arial"/>
                <a:cs typeface="Arial"/>
              </a:rPr>
              <a:t>; Announce the Nominating Committee’s candidate(s) for that position only.</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Ask THREE times: “Are there any further nominations?”  (Accept nominations from the floor, if any.)  If no further nominations, announce, “Nominations are closed.”</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Ask the nominee(s):  “Comrade(s), you have been nominated for the position of (_______). Do you accept the nomination, and will you execute the responsibilities of the position if elected? Nominees respond, individually.</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IF only ONE person is nominated for the position; Order the Adjutant to cast one unanimous ballot for the nominee.</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Announce and congratulate the ONE candidate as the winner.</a:t>
            </a:r>
          </a:p>
        </p:txBody>
      </p:sp>
    </p:spTree>
    <p:extLst>
      <p:ext uri="{BB962C8B-B14F-4D97-AF65-F5344CB8AC3E}">
        <p14:creationId xmlns:p14="http://schemas.microsoft.com/office/powerpoint/2010/main" val="27440516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CAB39-184F-242E-C9D4-94DA735969A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103FFD3-F9E5-64B9-7272-A525F88BBA55}"/>
              </a:ext>
            </a:extLst>
          </p:cNvPr>
          <p:cNvSpPr txBox="1">
            <a:spLocks noGrp="1"/>
          </p:cNvSpPr>
          <p:nvPr>
            <p:ph type="title"/>
          </p:nvPr>
        </p:nvSpPr>
        <p:spPr>
          <a:xfrm>
            <a:off x="1937302" y="69779"/>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5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Election Process</a:t>
            </a:r>
          </a:p>
        </p:txBody>
      </p:sp>
      <p:sp>
        <p:nvSpPr>
          <p:cNvPr id="5" name="Slide Number Placeholder 4">
            <a:extLst>
              <a:ext uri="{FF2B5EF4-FFF2-40B4-BE49-F238E27FC236}">
                <a16:creationId xmlns:a16="http://schemas.microsoft.com/office/drawing/2014/main" id="{4601C9DD-89A2-DD56-EB7E-6118CC1DDF53}"/>
              </a:ext>
            </a:extLst>
          </p:cNvPr>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13</a:t>
            </a:fld>
            <a:endParaRPr lang="en-US" dirty="0">
              <a:solidFill>
                <a:prstClr val="black">
                  <a:tint val="75000"/>
                </a:prstClr>
              </a:solidFill>
              <a:latin typeface="Calibri" panose="020F0502020204030204"/>
            </a:endParaRPr>
          </a:p>
        </p:txBody>
      </p:sp>
      <p:sp>
        <p:nvSpPr>
          <p:cNvPr id="8" name="Footer Placeholder 3">
            <a:extLst>
              <a:ext uri="{FF2B5EF4-FFF2-40B4-BE49-F238E27FC236}">
                <a16:creationId xmlns:a16="http://schemas.microsoft.com/office/drawing/2014/main" id="{F010564F-569E-AC31-53F9-6DF42BE1AD95}"/>
              </a:ext>
            </a:extLst>
          </p:cNvPr>
          <p:cNvSpPr>
            <a:spLocks noGrp="1"/>
          </p:cNvSpPr>
          <p:nvPr>
            <p:ph type="ftr" sz="quarter" idx="11"/>
          </p:nvPr>
        </p:nvSpPr>
        <p:spPr>
          <a:xfrm>
            <a:off x="0" y="6528090"/>
            <a:ext cx="12192000" cy="365125"/>
          </a:xfrm>
        </p:spPr>
        <p:txBody>
          <a:bodyPr/>
          <a:lstStyle/>
          <a:p>
            <a:pPr algn="ctr" defTabSz="914400">
              <a:defRPr/>
            </a:pPr>
            <a:r>
              <a:rPr lang="en-US" dirty="0">
                <a:solidFill>
                  <a:schemeClr val="bg2">
                    <a:lumMod val="90000"/>
                  </a:schemeClr>
                </a:solidFill>
                <a:latin typeface="Calibri" panose="020F0502020204030204"/>
              </a:rPr>
              <a:t>Department of Virginia</a:t>
            </a:r>
          </a:p>
        </p:txBody>
      </p:sp>
      <p:pic>
        <p:nvPicPr>
          <p:cNvPr id="9" name="Picture 8">
            <a:extLst>
              <a:ext uri="{FF2B5EF4-FFF2-40B4-BE49-F238E27FC236}">
                <a16:creationId xmlns:a16="http://schemas.microsoft.com/office/drawing/2014/main" id="{DCB622FF-C205-0AF1-AC6B-C886F7B5918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244A5356-C303-447D-B6FB-4FBE993FB19E}"/>
              </a:ext>
            </a:extLst>
          </p:cNvPr>
          <p:cNvSpPr/>
          <p:nvPr/>
        </p:nvSpPr>
        <p:spPr>
          <a:xfrm>
            <a:off x="1956021" y="474345"/>
            <a:ext cx="9231465" cy="369332"/>
          </a:xfrm>
          <a:prstGeom prst="rect">
            <a:avLst/>
          </a:prstGeom>
        </p:spPr>
        <p:txBody>
          <a:bodyPr wrap="square">
            <a:spAutoFit/>
          </a:bodyPr>
          <a:lstStyle/>
          <a:p>
            <a:pPr>
              <a:buClr>
                <a:schemeClr val="accent3">
                  <a:lumMod val="50000"/>
                </a:schemeClr>
              </a:buClr>
              <a:buSzPct val="96000"/>
            </a:pPr>
            <a:endParaRPr lang="en-US" b="1" spc="100" dirty="0">
              <a:solidFill>
                <a:schemeClr val="tx1">
                  <a:lumMod val="85000"/>
                  <a:lumOff val="15000"/>
                </a:schemeClr>
              </a:solidFill>
              <a:latin typeface="Arial"/>
              <a:cs typeface="Arial"/>
            </a:endParaRPr>
          </a:p>
        </p:txBody>
      </p:sp>
      <p:sp>
        <p:nvSpPr>
          <p:cNvPr id="3" name="Rectangle 2">
            <a:extLst>
              <a:ext uri="{FF2B5EF4-FFF2-40B4-BE49-F238E27FC236}">
                <a16:creationId xmlns:a16="http://schemas.microsoft.com/office/drawing/2014/main" id="{CF7C2EC5-D829-2DCE-97D4-9255EB683CFA}"/>
              </a:ext>
            </a:extLst>
          </p:cNvPr>
          <p:cNvSpPr/>
          <p:nvPr/>
        </p:nvSpPr>
        <p:spPr>
          <a:xfrm>
            <a:off x="1956021" y="43458"/>
            <a:ext cx="9231465" cy="923330"/>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4" name="Rectangle 3">
            <a:extLst>
              <a:ext uri="{FF2B5EF4-FFF2-40B4-BE49-F238E27FC236}">
                <a16:creationId xmlns:a16="http://schemas.microsoft.com/office/drawing/2014/main" id="{FF3850EC-24C6-0707-F48C-0C53A164F45E}"/>
              </a:ext>
            </a:extLst>
          </p:cNvPr>
          <p:cNvSpPr/>
          <p:nvPr/>
        </p:nvSpPr>
        <p:spPr>
          <a:xfrm>
            <a:off x="1956021" y="474345"/>
            <a:ext cx="9231465" cy="6201698"/>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r>
              <a:rPr lang="en-US" sz="2200" b="1" spc="100" dirty="0">
                <a:solidFill>
                  <a:schemeClr val="tx1">
                    <a:lumMod val="85000"/>
                    <a:lumOff val="15000"/>
                  </a:schemeClr>
                </a:solidFill>
                <a:latin typeface="Arial"/>
                <a:cs typeface="Arial"/>
              </a:rPr>
              <a:t>Officiating Officer:  </a:t>
            </a:r>
            <a:r>
              <a:rPr lang="en-US" sz="2000" spc="100" dirty="0">
                <a:solidFill>
                  <a:schemeClr val="tx1">
                    <a:lumMod val="85000"/>
                    <a:lumOff val="15000"/>
                  </a:schemeClr>
                </a:solidFill>
                <a:latin typeface="Arial"/>
                <a:cs typeface="Arial"/>
              </a:rPr>
              <a:t>IF TWO or more members are nominated for the position; </a:t>
            </a:r>
          </a:p>
          <a:p>
            <a:pPr>
              <a:buClr>
                <a:schemeClr val="accent3">
                  <a:lumMod val="50000"/>
                </a:schemeClr>
              </a:buClr>
              <a:buSzPct val="90000"/>
            </a:pPr>
            <a:endParaRPr lang="en-US" sz="1100" b="1" spc="100" dirty="0">
              <a:solidFill>
                <a:schemeClr val="tx1">
                  <a:lumMod val="85000"/>
                  <a:lumOff val="15000"/>
                </a:schemeClr>
              </a:solidFill>
              <a:latin typeface="Arial"/>
              <a:cs typeface="Arial"/>
            </a:endParaRPr>
          </a:p>
          <a:p>
            <a:pPr marL="342900" indent="-342900">
              <a:buClr>
                <a:schemeClr val="accent3">
                  <a:lumMod val="50000"/>
                </a:schemeClr>
              </a:buClr>
              <a:buSzPct val="94000"/>
              <a:buFont typeface="Wingdings" panose="05000000000000000000" pitchFamily="2" charset="2"/>
              <a:buChar char="Ø"/>
            </a:pPr>
            <a:r>
              <a:rPr lang="en-US" sz="2000" spc="100" dirty="0">
                <a:solidFill>
                  <a:schemeClr val="tx1">
                    <a:lumMod val="95000"/>
                    <a:lumOff val="5000"/>
                  </a:schemeClr>
                </a:solidFill>
                <a:latin typeface="Arial"/>
                <a:cs typeface="Arial"/>
              </a:rPr>
              <a:t>Announce the names (from the Committee Report and the floor), and ask THREE times: “Are there any further nominations?”  Hearing none, announce, “Nominations are closed.”</a:t>
            </a:r>
          </a:p>
          <a:p>
            <a:pPr marL="342900" indent="-342900">
              <a:buClr>
                <a:schemeClr val="accent3">
                  <a:lumMod val="50000"/>
                </a:schemeClr>
              </a:buClr>
              <a:buSzPct val="94000"/>
              <a:buFont typeface="Wingdings" panose="05000000000000000000" pitchFamily="2" charset="2"/>
              <a:buChar char="Ø"/>
            </a:pPr>
            <a:endParaRPr lang="en-US" sz="1200" spc="100" dirty="0">
              <a:solidFill>
                <a:schemeClr val="tx1">
                  <a:lumMod val="95000"/>
                  <a:lumOff val="5000"/>
                </a:schemeClr>
              </a:solidFill>
              <a:latin typeface="Arial"/>
              <a:cs typeface="Arial"/>
            </a:endParaRPr>
          </a:p>
          <a:p>
            <a:pPr marL="342900" indent="-342900">
              <a:buClr>
                <a:schemeClr val="accent3">
                  <a:lumMod val="50000"/>
                </a:schemeClr>
              </a:buClr>
              <a:buSzPct val="94000"/>
              <a:buFont typeface="Wingdings" panose="05000000000000000000" pitchFamily="2" charset="2"/>
              <a:buChar char="Ø"/>
            </a:pPr>
            <a:r>
              <a:rPr lang="en-US" sz="2000" spc="100" dirty="0">
                <a:solidFill>
                  <a:schemeClr val="tx1">
                    <a:lumMod val="95000"/>
                    <a:lumOff val="5000"/>
                  </a:schemeClr>
                </a:solidFill>
                <a:latin typeface="Arial"/>
                <a:cs typeface="Arial"/>
              </a:rPr>
              <a:t>Ask each nominee:  “Comrade, you have been nominated for the position of (_______).  Do you accept the nomination, and will you execute the responsibilities of the position if elected? Nominees response individually.</a:t>
            </a:r>
          </a:p>
          <a:p>
            <a:pPr marL="342900" indent="-342900">
              <a:buClr>
                <a:schemeClr val="accent3">
                  <a:lumMod val="50000"/>
                </a:schemeClr>
              </a:buClr>
              <a:buSzPct val="94000"/>
              <a:buFont typeface="Wingdings" panose="05000000000000000000" pitchFamily="2" charset="2"/>
              <a:buChar char="Ø"/>
            </a:pPr>
            <a:endParaRPr lang="en-US" sz="1100" spc="100" dirty="0">
              <a:solidFill>
                <a:schemeClr val="tx1">
                  <a:lumMod val="95000"/>
                  <a:lumOff val="5000"/>
                </a:schemeClr>
              </a:solidFill>
              <a:latin typeface="Arial"/>
              <a:cs typeface="Arial"/>
            </a:endParaRPr>
          </a:p>
          <a:p>
            <a:pPr marL="342900" indent="-342900">
              <a:buClr>
                <a:schemeClr val="accent3">
                  <a:lumMod val="50000"/>
                </a:schemeClr>
              </a:buClr>
              <a:buSzPct val="94000"/>
              <a:buFont typeface="Wingdings" panose="05000000000000000000" pitchFamily="2" charset="2"/>
              <a:buChar char="Ø"/>
            </a:pPr>
            <a:r>
              <a:rPr lang="en-US" sz="2000" spc="100" dirty="0">
                <a:solidFill>
                  <a:schemeClr val="tx1">
                    <a:lumMod val="95000"/>
                    <a:lumOff val="5000"/>
                  </a:schemeClr>
                </a:solidFill>
                <a:latin typeface="Arial"/>
                <a:cs typeface="Arial"/>
              </a:rPr>
              <a:t>Order the Sergeant at Arms to escort the candidates from the room.</a:t>
            </a:r>
          </a:p>
          <a:p>
            <a:pPr marL="342900" indent="-342900">
              <a:buClr>
                <a:schemeClr val="accent3">
                  <a:lumMod val="50000"/>
                </a:schemeClr>
              </a:buClr>
              <a:buSzPct val="94000"/>
              <a:buFont typeface="Wingdings" panose="05000000000000000000" pitchFamily="2" charset="2"/>
              <a:buChar char="Ø"/>
            </a:pPr>
            <a:endParaRPr lang="en-US" sz="1200" spc="100" dirty="0">
              <a:solidFill>
                <a:schemeClr val="tx1">
                  <a:lumMod val="95000"/>
                  <a:lumOff val="5000"/>
                </a:schemeClr>
              </a:solidFill>
              <a:latin typeface="Arial"/>
              <a:cs typeface="Arial"/>
            </a:endParaRPr>
          </a:p>
          <a:p>
            <a:pPr marL="342900" indent="-342900">
              <a:buClr>
                <a:schemeClr val="accent3">
                  <a:lumMod val="50000"/>
                </a:schemeClr>
              </a:buClr>
              <a:buSzPct val="94000"/>
              <a:buFont typeface="Wingdings" panose="05000000000000000000" pitchFamily="2" charset="2"/>
              <a:buChar char="Ø"/>
            </a:pPr>
            <a:r>
              <a:rPr lang="en-US" sz="2000" spc="100" dirty="0">
                <a:solidFill>
                  <a:schemeClr val="tx1">
                    <a:lumMod val="95000"/>
                    <a:lumOff val="5000"/>
                  </a:schemeClr>
                </a:solidFill>
                <a:latin typeface="Arial"/>
                <a:cs typeface="Arial"/>
              </a:rPr>
              <a:t>Ask, “Does anyone have anything to say, pro or con, about the</a:t>
            </a:r>
          </a:p>
          <a:p>
            <a:pPr>
              <a:buClr>
                <a:schemeClr val="accent3">
                  <a:lumMod val="50000"/>
                </a:schemeClr>
              </a:buClr>
              <a:buSzPct val="94000"/>
            </a:pPr>
            <a:r>
              <a:rPr lang="en-US" sz="2000" spc="100" dirty="0">
                <a:solidFill>
                  <a:schemeClr val="tx1">
                    <a:lumMod val="95000"/>
                    <a:lumOff val="5000"/>
                  </a:schemeClr>
                </a:solidFill>
                <a:latin typeface="Arial"/>
                <a:cs typeface="Arial"/>
              </a:rPr>
              <a:t>    candidates?  Limit your comments to 3 minutes.”</a:t>
            </a:r>
          </a:p>
          <a:p>
            <a:pPr>
              <a:buClr>
                <a:schemeClr val="accent3">
                  <a:lumMod val="50000"/>
                </a:schemeClr>
              </a:buClr>
              <a:buSzPct val="94000"/>
            </a:pPr>
            <a:endParaRPr lang="en-US" sz="1100" spc="100" dirty="0">
              <a:solidFill>
                <a:schemeClr val="tx1">
                  <a:lumMod val="95000"/>
                  <a:lumOff val="5000"/>
                </a:schemeClr>
              </a:solidFill>
              <a:latin typeface="Arial"/>
              <a:cs typeface="Arial"/>
            </a:endParaRPr>
          </a:p>
          <a:p>
            <a:pPr marL="342900" indent="-342900">
              <a:buClr>
                <a:schemeClr val="accent3">
                  <a:lumMod val="50000"/>
                </a:schemeClr>
              </a:buClr>
              <a:buSzPct val="94000"/>
              <a:buFont typeface="Wingdings" panose="05000000000000000000" pitchFamily="2" charset="2"/>
              <a:buChar char="Ø"/>
            </a:pPr>
            <a:r>
              <a:rPr lang="en-US" sz="2000" spc="100" dirty="0">
                <a:solidFill>
                  <a:schemeClr val="tx1">
                    <a:lumMod val="95000"/>
                    <a:lumOff val="5000"/>
                  </a:schemeClr>
                </a:solidFill>
                <a:latin typeface="Arial"/>
                <a:cs typeface="Arial"/>
              </a:rPr>
              <a:t>Order the TELLERS to provide 1 blank ballot to each eligible voter.</a:t>
            </a:r>
          </a:p>
          <a:p>
            <a:pPr marL="342900" indent="-342900">
              <a:buClr>
                <a:schemeClr val="accent3">
                  <a:lumMod val="50000"/>
                </a:schemeClr>
              </a:buClr>
              <a:buSzPct val="94000"/>
              <a:buFont typeface="Wingdings" panose="05000000000000000000" pitchFamily="2" charset="2"/>
              <a:buChar char="Ø"/>
            </a:pPr>
            <a:endParaRPr lang="en-US" sz="1200" spc="100" dirty="0">
              <a:solidFill>
                <a:schemeClr val="tx1">
                  <a:lumMod val="95000"/>
                  <a:lumOff val="5000"/>
                </a:schemeClr>
              </a:solidFill>
              <a:latin typeface="Arial"/>
              <a:cs typeface="Arial"/>
            </a:endParaRPr>
          </a:p>
          <a:p>
            <a:pPr marL="342900" indent="-342900">
              <a:buClr>
                <a:schemeClr val="accent3">
                  <a:lumMod val="50000"/>
                </a:schemeClr>
              </a:buClr>
              <a:buSzPct val="94000"/>
              <a:buFont typeface="Wingdings" panose="05000000000000000000" pitchFamily="2" charset="2"/>
              <a:buChar char="Ø"/>
            </a:pPr>
            <a:r>
              <a:rPr lang="en-US" sz="2000" spc="100" dirty="0">
                <a:solidFill>
                  <a:schemeClr val="tx1">
                    <a:lumMod val="95000"/>
                    <a:lumOff val="5000"/>
                  </a:schemeClr>
                </a:solidFill>
                <a:latin typeface="Arial"/>
                <a:cs typeface="Arial"/>
              </a:rPr>
              <a:t>State the position and name of each candidate, and direct the members to mark, or write the name of their choice, on the ballot.</a:t>
            </a:r>
          </a:p>
        </p:txBody>
      </p:sp>
    </p:spTree>
    <p:extLst>
      <p:ext uri="{BB962C8B-B14F-4D97-AF65-F5344CB8AC3E}">
        <p14:creationId xmlns:p14="http://schemas.microsoft.com/office/powerpoint/2010/main" val="11509879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5989F-6AC5-E6F2-9A5B-5E3CABEA65B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05C37D1-54B4-A4FF-00A6-65F5D141CBF1}"/>
              </a:ext>
            </a:extLst>
          </p:cNvPr>
          <p:cNvSpPr txBox="1">
            <a:spLocks noGrp="1"/>
          </p:cNvSpPr>
          <p:nvPr>
            <p:ph type="title"/>
          </p:nvPr>
        </p:nvSpPr>
        <p:spPr>
          <a:xfrm>
            <a:off x="1937302" y="69779"/>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5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Election Process</a:t>
            </a:r>
          </a:p>
        </p:txBody>
      </p:sp>
      <p:sp>
        <p:nvSpPr>
          <p:cNvPr id="5" name="Slide Number Placeholder 4">
            <a:extLst>
              <a:ext uri="{FF2B5EF4-FFF2-40B4-BE49-F238E27FC236}">
                <a16:creationId xmlns:a16="http://schemas.microsoft.com/office/drawing/2014/main" id="{964ABE8F-AD88-0E45-1F4E-2EDCCB4D4024}"/>
              </a:ext>
            </a:extLst>
          </p:cNvPr>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14</a:t>
            </a:fld>
            <a:endParaRPr lang="en-US" dirty="0">
              <a:solidFill>
                <a:prstClr val="black">
                  <a:tint val="75000"/>
                </a:prstClr>
              </a:solidFill>
              <a:latin typeface="Calibri" panose="020F0502020204030204"/>
            </a:endParaRPr>
          </a:p>
        </p:txBody>
      </p:sp>
      <p:sp>
        <p:nvSpPr>
          <p:cNvPr id="8" name="Footer Placeholder 3">
            <a:extLst>
              <a:ext uri="{FF2B5EF4-FFF2-40B4-BE49-F238E27FC236}">
                <a16:creationId xmlns:a16="http://schemas.microsoft.com/office/drawing/2014/main" id="{02668C4C-A801-8EE9-6D3F-81C3DE9CD78A}"/>
              </a:ext>
            </a:extLst>
          </p:cNvPr>
          <p:cNvSpPr>
            <a:spLocks noGrp="1"/>
          </p:cNvSpPr>
          <p:nvPr>
            <p:ph type="ftr" sz="quarter" idx="11"/>
          </p:nvPr>
        </p:nvSpPr>
        <p:spPr>
          <a:xfrm>
            <a:off x="0" y="6528090"/>
            <a:ext cx="12192000" cy="365125"/>
          </a:xfrm>
        </p:spPr>
        <p:txBody>
          <a:bodyPr/>
          <a:lstStyle/>
          <a:p>
            <a:pPr algn="ctr" defTabSz="914400">
              <a:defRPr/>
            </a:pPr>
            <a:r>
              <a:rPr lang="en-US" dirty="0">
                <a:solidFill>
                  <a:schemeClr val="bg2">
                    <a:lumMod val="90000"/>
                  </a:schemeClr>
                </a:solidFill>
                <a:latin typeface="Calibri" panose="020F0502020204030204"/>
              </a:rPr>
              <a:t>Department of Virginia</a:t>
            </a:r>
          </a:p>
        </p:txBody>
      </p:sp>
      <p:pic>
        <p:nvPicPr>
          <p:cNvPr id="9" name="Picture 8">
            <a:extLst>
              <a:ext uri="{FF2B5EF4-FFF2-40B4-BE49-F238E27FC236}">
                <a16:creationId xmlns:a16="http://schemas.microsoft.com/office/drawing/2014/main" id="{0008B088-383F-413F-5351-8F4F2AA04B5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E46DE14-5BAA-AD18-19C1-F25A174AA652}"/>
              </a:ext>
            </a:extLst>
          </p:cNvPr>
          <p:cNvSpPr/>
          <p:nvPr/>
        </p:nvSpPr>
        <p:spPr>
          <a:xfrm>
            <a:off x="1956021" y="474345"/>
            <a:ext cx="9231465" cy="369332"/>
          </a:xfrm>
          <a:prstGeom prst="rect">
            <a:avLst/>
          </a:prstGeom>
        </p:spPr>
        <p:txBody>
          <a:bodyPr wrap="square">
            <a:spAutoFit/>
          </a:bodyPr>
          <a:lstStyle/>
          <a:p>
            <a:pPr>
              <a:buClr>
                <a:schemeClr val="accent3">
                  <a:lumMod val="50000"/>
                </a:schemeClr>
              </a:buClr>
              <a:buSzPct val="96000"/>
            </a:pPr>
            <a:endParaRPr lang="en-US" b="1" spc="100" dirty="0">
              <a:solidFill>
                <a:schemeClr val="tx1">
                  <a:lumMod val="85000"/>
                  <a:lumOff val="15000"/>
                </a:schemeClr>
              </a:solidFill>
              <a:latin typeface="Arial"/>
              <a:cs typeface="Arial"/>
            </a:endParaRPr>
          </a:p>
        </p:txBody>
      </p:sp>
      <p:sp>
        <p:nvSpPr>
          <p:cNvPr id="3" name="Rectangle 2">
            <a:extLst>
              <a:ext uri="{FF2B5EF4-FFF2-40B4-BE49-F238E27FC236}">
                <a16:creationId xmlns:a16="http://schemas.microsoft.com/office/drawing/2014/main" id="{7146C825-47F0-0F6C-2B6E-1A1C05C76A9A}"/>
              </a:ext>
            </a:extLst>
          </p:cNvPr>
          <p:cNvSpPr/>
          <p:nvPr/>
        </p:nvSpPr>
        <p:spPr>
          <a:xfrm>
            <a:off x="1956021" y="43458"/>
            <a:ext cx="9231465" cy="923330"/>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4" name="Rectangle 3">
            <a:extLst>
              <a:ext uri="{FF2B5EF4-FFF2-40B4-BE49-F238E27FC236}">
                <a16:creationId xmlns:a16="http://schemas.microsoft.com/office/drawing/2014/main" id="{F6F873C6-9AD6-F43F-7D5F-2A59CBF12824}"/>
              </a:ext>
            </a:extLst>
          </p:cNvPr>
          <p:cNvSpPr/>
          <p:nvPr/>
        </p:nvSpPr>
        <p:spPr>
          <a:xfrm>
            <a:off x="1956021" y="474345"/>
            <a:ext cx="9231465" cy="646331"/>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6" name="Rectangle 5">
            <a:extLst>
              <a:ext uri="{FF2B5EF4-FFF2-40B4-BE49-F238E27FC236}">
                <a16:creationId xmlns:a16="http://schemas.microsoft.com/office/drawing/2014/main" id="{D2307F6F-6217-C7FF-9B61-3236F3C3B9FA}"/>
              </a:ext>
            </a:extLst>
          </p:cNvPr>
          <p:cNvSpPr/>
          <p:nvPr/>
        </p:nvSpPr>
        <p:spPr>
          <a:xfrm>
            <a:off x="1956021" y="680875"/>
            <a:ext cx="9231465" cy="5878532"/>
          </a:xfrm>
          <a:prstGeom prst="rect">
            <a:avLst/>
          </a:prstGeom>
        </p:spPr>
        <p:txBody>
          <a:bodyPr wrap="square">
            <a:spAutoFit/>
          </a:bodyPr>
          <a:lstStyle/>
          <a:p>
            <a:endParaRPr lang="en-US" b="1" dirty="0">
              <a:latin typeface="Arial"/>
              <a:cs typeface="Arial"/>
            </a:endParaRPr>
          </a:p>
          <a:p>
            <a:r>
              <a:rPr lang="en-US" sz="2000" b="1" dirty="0">
                <a:latin typeface="Arial"/>
                <a:cs typeface="Arial"/>
              </a:rPr>
              <a:t> </a:t>
            </a:r>
            <a:r>
              <a:rPr lang="en-US" sz="2000" b="1" spc="100" dirty="0">
                <a:solidFill>
                  <a:schemeClr val="tx1">
                    <a:lumMod val="85000"/>
                    <a:lumOff val="15000"/>
                  </a:schemeClr>
                </a:solidFill>
                <a:latin typeface="Arial"/>
                <a:cs typeface="Arial"/>
              </a:rPr>
              <a:t>Officiating Officer </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Allow 2-3 minutes for members to mark the ballot.  Members shall vote for only 1 candidate, or abstain by writing “abstain” on the ballot.  Members shall not refuse to return the ballot.</a:t>
            </a:r>
          </a:p>
          <a:p>
            <a:pPr marL="342900" indent="-342900">
              <a:buClr>
                <a:schemeClr val="accent3">
                  <a:lumMod val="50000"/>
                </a:schemeClr>
              </a:buClr>
              <a:buSzPct val="95000"/>
              <a:buFont typeface="Wingdings" panose="05000000000000000000" pitchFamily="2" charset="2"/>
              <a:buChar char="Ø"/>
            </a:pPr>
            <a:endParaRPr lang="en-US" spc="100" dirty="0">
              <a:solidFill>
                <a:schemeClr val="tx1">
                  <a:lumMod val="85000"/>
                  <a:lumOff val="15000"/>
                </a:schemeClr>
              </a:solidFill>
              <a:latin typeface="Arial"/>
              <a:cs typeface="Arial"/>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Order the TELLERS to collect and count the ballots.</a:t>
            </a:r>
          </a:p>
          <a:p>
            <a:endParaRPr lang="en-US" sz="2000" spc="100" dirty="0">
              <a:solidFill>
                <a:schemeClr val="tx1">
                  <a:lumMod val="85000"/>
                  <a:lumOff val="15000"/>
                </a:schemeClr>
              </a:solidFill>
              <a:latin typeface="Arial"/>
              <a:cs typeface="Arial"/>
            </a:endParaRPr>
          </a:p>
          <a:p>
            <a:r>
              <a:rPr lang="en-US" sz="2000" b="1" spc="100" dirty="0">
                <a:solidFill>
                  <a:schemeClr val="tx1">
                    <a:lumMod val="85000"/>
                    <a:lumOff val="15000"/>
                  </a:schemeClr>
                </a:solidFill>
                <a:latin typeface="Arial"/>
                <a:cs typeface="Arial"/>
              </a:rPr>
              <a:t> TELLERS  </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Provide one ballot to each eligible voter.  The total number of ballots provided must equal the total number of eligible voters present, as reported by the Sergeant at Arms.  When ordered, collect the ballots</a:t>
            </a:r>
          </a:p>
          <a:p>
            <a:pPr marL="342900" indent="-342900">
              <a:buClr>
                <a:schemeClr val="accent3">
                  <a:lumMod val="50000"/>
                </a:schemeClr>
              </a:buClr>
              <a:buSzPct val="95000"/>
              <a:buFont typeface="Wingdings" panose="05000000000000000000" pitchFamily="2" charset="2"/>
              <a:buChar char="Ø"/>
            </a:pPr>
            <a:endParaRPr lang="en-US" spc="100" dirty="0">
              <a:solidFill>
                <a:schemeClr val="tx1">
                  <a:lumMod val="85000"/>
                  <a:lumOff val="15000"/>
                </a:schemeClr>
              </a:solidFill>
              <a:latin typeface="Arial"/>
              <a:cs typeface="Arial"/>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Provide a written “Teller’s Report” to the Officiating Officer.  The report will contain the position/office, total eligible voters, total votes cast, each candidate’s name and votes received, and total abstentions.  The ballots shall be retained by the Chapter until the next election cycle, or until reasonably sure there will be no challenges to the outcome.</a:t>
            </a:r>
          </a:p>
        </p:txBody>
      </p:sp>
    </p:spTree>
    <p:extLst>
      <p:ext uri="{BB962C8B-B14F-4D97-AF65-F5344CB8AC3E}">
        <p14:creationId xmlns:p14="http://schemas.microsoft.com/office/powerpoint/2010/main" val="20350728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4AC0D-1D23-1EB4-1943-CD3AE15BC8A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5D6B932-9E7B-491B-551A-5BAFDE63C4C9}"/>
              </a:ext>
            </a:extLst>
          </p:cNvPr>
          <p:cNvSpPr txBox="1">
            <a:spLocks noGrp="1"/>
          </p:cNvSpPr>
          <p:nvPr>
            <p:ph type="title"/>
          </p:nvPr>
        </p:nvSpPr>
        <p:spPr>
          <a:xfrm>
            <a:off x="1937302" y="69779"/>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5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Election Process</a:t>
            </a:r>
          </a:p>
        </p:txBody>
      </p:sp>
      <p:sp>
        <p:nvSpPr>
          <p:cNvPr id="5" name="Slide Number Placeholder 4">
            <a:extLst>
              <a:ext uri="{FF2B5EF4-FFF2-40B4-BE49-F238E27FC236}">
                <a16:creationId xmlns:a16="http://schemas.microsoft.com/office/drawing/2014/main" id="{BDF7B702-8215-B2FE-ACEB-64F13C9E95F1}"/>
              </a:ext>
            </a:extLst>
          </p:cNvPr>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15</a:t>
            </a:fld>
            <a:endParaRPr lang="en-US" dirty="0">
              <a:solidFill>
                <a:prstClr val="black">
                  <a:tint val="75000"/>
                </a:prstClr>
              </a:solidFill>
              <a:latin typeface="Calibri" panose="020F0502020204030204"/>
            </a:endParaRPr>
          </a:p>
        </p:txBody>
      </p:sp>
      <p:sp>
        <p:nvSpPr>
          <p:cNvPr id="8" name="Footer Placeholder 3">
            <a:extLst>
              <a:ext uri="{FF2B5EF4-FFF2-40B4-BE49-F238E27FC236}">
                <a16:creationId xmlns:a16="http://schemas.microsoft.com/office/drawing/2014/main" id="{D9C96CCF-86AD-6037-411F-AAFFB8CCC918}"/>
              </a:ext>
            </a:extLst>
          </p:cNvPr>
          <p:cNvSpPr>
            <a:spLocks noGrp="1"/>
          </p:cNvSpPr>
          <p:nvPr>
            <p:ph type="ftr" sz="quarter" idx="11"/>
          </p:nvPr>
        </p:nvSpPr>
        <p:spPr>
          <a:xfrm>
            <a:off x="0" y="6528090"/>
            <a:ext cx="12192000" cy="365125"/>
          </a:xfrm>
        </p:spPr>
        <p:txBody>
          <a:bodyPr/>
          <a:lstStyle/>
          <a:p>
            <a:pPr algn="ctr" defTabSz="914400">
              <a:defRPr/>
            </a:pPr>
            <a:r>
              <a:rPr lang="en-US" dirty="0">
                <a:solidFill>
                  <a:schemeClr val="bg2">
                    <a:lumMod val="90000"/>
                  </a:schemeClr>
                </a:solidFill>
                <a:latin typeface="Calibri" panose="020F0502020204030204"/>
              </a:rPr>
              <a:t>Department of Virginia</a:t>
            </a:r>
          </a:p>
        </p:txBody>
      </p:sp>
      <p:pic>
        <p:nvPicPr>
          <p:cNvPr id="9" name="Picture 8">
            <a:extLst>
              <a:ext uri="{FF2B5EF4-FFF2-40B4-BE49-F238E27FC236}">
                <a16:creationId xmlns:a16="http://schemas.microsoft.com/office/drawing/2014/main" id="{A2A57941-4176-F144-7AD4-DFC043A3A35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1D3D7773-DCBB-1A56-FC6A-806CD0FA66F2}"/>
              </a:ext>
            </a:extLst>
          </p:cNvPr>
          <p:cNvSpPr/>
          <p:nvPr/>
        </p:nvSpPr>
        <p:spPr>
          <a:xfrm>
            <a:off x="1956021" y="474345"/>
            <a:ext cx="9231465" cy="369332"/>
          </a:xfrm>
          <a:prstGeom prst="rect">
            <a:avLst/>
          </a:prstGeom>
        </p:spPr>
        <p:txBody>
          <a:bodyPr wrap="square">
            <a:spAutoFit/>
          </a:bodyPr>
          <a:lstStyle/>
          <a:p>
            <a:pPr>
              <a:buClr>
                <a:schemeClr val="accent3">
                  <a:lumMod val="50000"/>
                </a:schemeClr>
              </a:buClr>
              <a:buSzPct val="96000"/>
            </a:pPr>
            <a:endParaRPr lang="en-US" b="1" spc="100" dirty="0">
              <a:solidFill>
                <a:schemeClr val="tx1">
                  <a:lumMod val="85000"/>
                  <a:lumOff val="15000"/>
                </a:schemeClr>
              </a:solidFill>
              <a:latin typeface="Arial"/>
              <a:cs typeface="Arial"/>
            </a:endParaRPr>
          </a:p>
        </p:txBody>
      </p:sp>
      <p:sp>
        <p:nvSpPr>
          <p:cNvPr id="3" name="Rectangle 2">
            <a:extLst>
              <a:ext uri="{FF2B5EF4-FFF2-40B4-BE49-F238E27FC236}">
                <a16:creationId xmlns:a16="http://schemas.microsoft.com/office/drawing/2014/main" id="{A163BDC4-D6A9-D539-0A30-A4F279435B19}"/>
              </a:ext>
            </a:extLst>
          </p:cNvPr>
          <p:cNvSpPr/>
          <p:nvPr/>
        </p:nvSpPr>
        <p:spPr>
          <a:xfrm>
            <a:off x="1956021" y="43458"/>
            <a:ext cx="9231465" cy="923330"/>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4" name="Rectangle 3">
            <a:extLst>
              <a:ext uri="{FF2B5EF4-FFF2-40B4-BE49-F238E27FC236}">
                <a16:creationId xmlns:a16="http://schemas.microsoft.com/office/drawing/2014/main" id="{26E20895-748A-3E33-ADCE-44F20CC34F3B}"/>
              </a:ext>
            </a:extLst>
          </p:cNvPr>
          <p:cNvSpPr/>
          <p:nvPr/>
        </p:nvSpPr>
        <p:spPr>
          <a:xfrm>
            <a:off x="1956021" y="474345"/>
            <a:ext cx="9231465" cy="646331"/>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10" name="Rectangle 9">
            <a:extLst>
              <a:ext uri="{FF2B5EF4-FFF2-40B4-BE49-F238E27FC236}">
                <a16:creationId xmlns:a16="http://schemas.microsoft.com/office/drawing/2014/main" id="{FD807F6E-EE00-181E-5EA0-F46F229F6D46}"/>
              </a:ext>
            </a:extLst>
          </p:cNvPr>
          <p:cNvSpPr/>
          <p:nvPr/>
        </p:nvSpPr>
        <p:spPr>
          <a:xfrm>
            <a:off x="1937302" y="946672"/>
            <a:ext cx="9231465" cy="5201424"/>
          </a:xfrm>
          <a:prstGeom prst="rect">
            <a:avLst/>
          </a:prstGeom>
        </p:spPr>
        <p:txBody>
          <a:bodyPr wrap="square">
            <a:spAutoFit/>
          </a:bodyPr>
          <a:lstStyle/>
          <a:p>
            <a:r>
              <a:rPr lang="en-US" sz="2200" b="1" spc="100" dirty="0">
                <a:solidFill>
                  <a:schemeClr val="tx1">
                    <a:lumMod val="75000"/>
                    <a:lumOff val="25000"/>
                  </a:schemeClr>
                </a:solidFill>
                <a:latin typeface="Arial"/>
                <a:cs typeface="Arial"/>
              </a:rPr>
              <a:t>Officiating Officer</a:t>
            </a:r>
          </a:p>
          <a:p>
            <a:endParaRPr lang="en-US" sz="1200" b="1" spc="100" dirty="0">
              <a:solidFill>
                <a:schemeClr val="tx1">
                  <a:lumMod val="75000"/>
                  <a:lumOff val="25000"/>
                </a:schemeClr>
              </a:solidFill>
              <a:latin typeface="Arial"/>
              <a:cs typeface="Arial"/>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75000"/>
                    <a:lumOff val="25000"/>
                  </a:schemeClr>
                </a:solidFill>
                <a:latin typeface="Arial"/>
                <a:cs typeface="Arial"/>
              </a:rPr>
              <a:t>Order the Sergeant at Arms to escort the candidates back into the room.  Candidates return to their respective seat.</a:t>
            </a:r>
          </a:p>
          <a:p>
            <a:pPr marL="171450" indent="-171450">
              <a:buClr>
                <a:schemeClr val="accent3">
                  <a:lumMod val="50000"/>
                </a:schemeClr>
              </a:buClr>
              <a:buSzPct val="95000"/>
              <a:buFont typeface="Wingdings" panose="05000000000000000000" pitchFamily="2" charset="2"/>
              <a:buChar char="Ø"/>
            </a:pPr>
            <a:endParaRPr lang="en-US" sz="1200" spc="100" dirty="0">
              <a:solidFill>
                <a:schemeClr val="tx1">
                  <a:lumMod val="75000"/>
                  <a:lumOff val="25000"/>
                </a:schemeClr>
              </a:solidFill>
              <a:latin typeface="Arial"/>
              <a:cs typeface="Arial"/>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75000"/>
                    <a:lumOff val="25000"/>
                  </a:schemeClr>
                </a:solidFill>
                <a:latin typeface="Arial"/>
                <a:cs typeface="Arial"/>
              </a:rPr>
              <a:t>Announce and congratulate the winner.</a:t>
            </a:r>
          </a:p>
          <a:p>
            <a:pPr marL="171450" indent="-171450">
              <a:buClr>
                <a:schemeClr val="accent3">
                  <a:lumMod val="50000"/>
                </a:schemeClr>
              </a:buClr>
              <a:buSzPct val="95000"/>
              <a:buFont typeface="Wingdings" panose="05000000000000000000" pitchFamily="2" charset="2"/>
              <a:buChar char="Ø"/>
            </a:pPr>
            <a:endParaRPr lang="en-US" sz="1200" spc="100" dirty="0">
              <a:solidFill>
                <a:schemeClr val="tx1">
                  <a:lumMod val="75000"/>
                  <a:lumOff val="25000"/>
                </a:schemeClr>
              </a:solidFill>
              <a:latin typeface="Arial"/>
              <a:cs typeface="Arial"/>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75000"/>
                    <a:lumOff val="25000"/>
                  </a:schemeClr>
                </a:solidFill>
                <a:latin typeface="Arial"/>
                <a:cs typeface="Arial"/>
              </a:rPr>
              <a:t>Continue on with the next SENIOR position (up the line), and repeat the process until all elective positions are filled.  (The Commander is the last position voted.)</a:t>
            </a:r>
          </a:p>
          <a:p>
            <a:pPr marL="171450" indent="-171450">
              <a:buClr>
                <a:schemeClr val="accent3">
                  <a:lumMod val="50000"/>
                </a:schemeClr>
              </a:buClr>
              <a:buSzPct val="95000"/>
              <a:buFont typeface="Wingdings" panose="05000000000000000000" pitchFamily="2" charset="2"/>
              <a:buChar char="Ø"/>
            </a:pPr>
            <a:endParaRPr lang="en-US" sz="1200" spc="100" dirty="0">
              <a:solidFill>
                <a:schemeClr val="tx1">
                  <a:lumMod val="75000"/>
                  <a:lumOff val="25000"/>
                </a:schemeClr>
              </a:solidFill>
              <a:latin typeface="Arial"/>
              <a:cs typeface="Arial"/>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75000"/>
                    <a:lumOff val="25000"/>
                  </a:schemeClr>
                </a:solidFill>
                <a:latin typeface="Arial"/>
                <a:cs typeface="Arial"/>
              </a:rPr>
              <a:t>Ask for a motion from the floor to dismiss the Tellers with appreciation for a job well done.</a:t>
            </a:r>
          </a:p>
          <a:p>
            <a:pPr marL="171450" indent="-171450">
              <a:buClr>
                <a:schemeClr val="accent3">
                  <a:lumMod val="50000"/>
                </a:schemeClr>
              </a:buClr>
              <a:buSzPct val="95000"/>
              <a:buFont typeface="Wingdings" panose="05000000000000000000" pitchFamily="2" charset="2"/>
              <a:buChar char="Ø"/>
            </a:pPr>
            <a:endParaRPr lang="en-US" sz="1200" spc="100" dirty="0">
              <a:solidFill>
                <a:schemeClr val="tx1">
                  <a:lumMod val="75000"/>
                  <a:lumOff val="25000"/>
                </a:schemeClr>
              </a:solidFill>
              <a:latin typeface="Arial"/>
              <a:cs typeface="Arial"/>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75000"/>
                    <a:lumOff val="25000"/>
                  </a:schemeClr>
                </a:solidFill>
                <a:latin typeface="Arial"/>
                <a:cs typeface="Arial"/>
              </a:rPr>
              <a:t>Dismiss the Tellers.</a:t>
            </a:r>
          </a:p>
          <a:p>
            <a:pPr marL="171450" indent="-171450">
              <a:buClr>
                <a:schemeClr val="accent3">
                  <a:lumMod val="50000"/>
                </a:schemeClr>
              </a:buClr>
              <a:buSzPct val="95000"/>
              <a:buFont typeface="Wingdings" panose="05000000000000000000" pitchFamily="2" charset="2"/>
              <a:buChar char="Ø"/>
            </a:pPr>
            <a:endParaRPr lang="en-US" sz="1200" spc="100" dirty="0">
              <a:solidFill>
                <a:schemeClr val="tx1">
                  <a:lumMod val="75000"/>
                  <a:lumOff val="25000"/>
                </a:schemeClr>
              </a:solidFill>
              <a:latin typeface="Arial"/>
              <a:cs typeface="Arial"/>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75000"/>
                    <a:lumOff val="25000"/>
                  </a:schemeClr>
                </a:solidFill>
                <a:latin typeface="Arial"/>
                <a:cs typeface="Arial"/>
              </a:rPr>
              <a:t>Installation of the Elected Officers may immediately follow the election or be held another day.  </a:t>
            </a:r>
          </a:p>
          <a:p>
            <a:endParaRPr lang="en-US" sz="1200" dirty="0">
              <a:latin typeface="Arial"/>
              <a:cs typeface="Arial"/>
            </a:endParaRPr>
          </a:p>
        </p:txBody>
      </p:sp>
    </p:spTree>
    <p:extLst>
      <p:ext uri="{BB962C8B-B14F-4D97-AF65-F5344CB8AC3E}">
        <p14:creationId xmlns:p14="http://schemas.microsoft.com/office/powerpoint/2010/main" val="34610665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80892-03B1-E48E-7EC4-EEE3D142E6E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ED5F2BC-8CA3-938E-3B45-E1C15D326A96}"/>
              </a:ext>
            </a:extLst>
          </p:cNvPr>
          <p:cNvSpPr txBox="1">
            <a:spLocks noGrp="1"/>
          </p:cNvSpPr>
          <p:nvPr>
            <p:ph type="title"/>
          </p:nvPr>
        </p:nvSpPr>
        <p:spPr>
          <a:xfrm>
            <a:off x="1937302" y="69779"/>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5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Installation of Officers</a:t>
            </a:r>
          </a:p>
        </p:txBody>
      </p:sp>
      <p:sp>
        <p:nvSpPr>
          <p:cNvPr id="5" name="Slide Number Placeholder 4">
            <a:extLst>
              <a:ext uri="{FF2B5EF4-FFF2-40B4-BE49-F238E27FC236}">
                <a16:creationId xmlns:a16="http://schemas.microsoft.com/office/drawing/2014/main" id="{703FE750-FC05-DB5D-1C5B-F2CDAA1F6666}"/>
              </a:ext>
            </a:extLst>
          </p:cNvPr>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16</a:t>
            </a:fld>
            <a:endParaRPr lang="en-US" dirty="0">
              <a:solidFill>
                <a:prstClr val="black">
                  <a:tint val="75000"/>
                </a:prstClr>
              </a:solidFill>
              <a:latin typeface="Calibri" panose="020F0502020204030204"/>
            </a:endParaRPr>
          </a:p>
        </p:txBody>
      </p:sp>
      <p:sp>
        <p:nvSpPr>
          <p:cNvPr id="8" name="Footer Placeholder 3">
            <a:extLst>
              <a:ext uri="{FF2B5EF4-FFF2-40B4-BE49-F238E27FC236}">
                <a16:creationId xmlns:a16="http://schemas.microsoft.com/office/drawing/2014/main" id="{146F6CA7-E8A0-2903-FCD5-6626F6C27E41}"/>
              </a:ext>
            </a:extLst>
          </p:cNvPr>
          <p:cNvSpPr>
            <a:spLocks noGrp="1"/>
          </p:cNvSpPr>
          <p:nvPr>
            <p:ph type="ftr" sz="quarter" idx="11"/>
          </p:nvPr>
        </p:nvSpPr>
        <p:spPr>
          <a:xfrm>
            <a:off x="0" y="6528090"/>
            <a:ext cx="12192000" cy="365125"/>
          </a:xfrm>
        </p:spPr>
        <p:txBody>
          <a:bodyPr/>
          <a:lstStyle/>
          <a:p>
            <a:pPr algn="ctr" defTabSz="914400">
              <a:defRPr/>
            </a:pPr>
            <a:r>
              <a:rPr lang="en-US" dirty="0">
                <a:solidFill>
                  <a:schemeClr val="bg2">
                    <a:lumMod val="90000"/>
                  </a:schemeClr>
                </a:solidFill>
                <a:latin typeface="Calibri" panose="020F0502020204030204"/>
              </a:rPr>
              <a:t>Department of Virginia</a:t>
            </a:r>
          </a:p>
        </p:txBody>
      </p:sp>
      <p:pic>
        <p:nvPicPr>
          <p:cNvPr id="9" name="Picture 8">
            <a:extLst>
              <a:ext uri="{FF2B5EF4-FFF2-40B4-BE49-F238E27FC236}">
                <a16:creationId xmlns:a16="http://schemas.microsoft.com/office/drawing/2014/main" id="{4074602D-E96D-2E10-39EC-5CB749C3550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EBEF35E0-3AB5-571D-54C3-A8EF30E2365E}"/>
              </a:ext>
            </a:extLst>
          </p:cNvPr>
          <p:cNvSpPr/>
          <p:nvPr/>
        </p:nvSpPr>
        <p:spPr>
          <a:xfrm>
            <a:off x="1956021" y="474345"/>
            <a:ext cx="9231465" cy="369332"/>
          </a:xfrm>
          <a:prstGeom prst="rect">
            <a:avLst/>
          </a:prstGeom>
        </p:spPr>
        <p:txBody>
          <a:bodyPr wrap="square">
            <a:spAutoFit/>
          </a:bodyPr>
          <a:lstStyle/>
          <a:p>
            <a:pPr>
              <a:buClr>
                <a:schemeClr val="accent3">
                  <a:lumMod val="50000"/>
                </a:schemeClr>
              </a:buClr>
              <a:buSzPct val="96000"/>
            </a:pPr>
            <a:endParaRPr lang="en-US" b="1" spc="100" dirty="0">
              <a:solidFill>
                <a:schemeClr val="tx1">
                  <a:lumMod val="85000"/>
                  <a:lumOff val="15000"/>
                </a:schemeClr>
              </a:solidFill>
              <a:latin typeface="Arial"/>
              <a:cs typeface="Arial"/>
            </a:endParaRPr>
          </a:p>
        </p:txBody>
      </p:sp>
      <p:sp>
        <p:nvSpPr>
          <p:cNvPr id="3" name="Rectangle 2">
            <a:extLst>
              <a:ext uri="{FF2B5EF4-FFF2-40B4-BE49-F238E27FC236}">
                <a16:creationId xmlns:a16="http://schemas.microsoft.com/office/drawing/2014/main" id="{BF5E860B-3D26-E199-2E52-45F6066B3A4A}"/>
              </a:ext>
            </a:extLst>
          </p:cNvPr>
          <p:cNvSpPr/>
          <p:nvPr/>
        </p:nvSpPr>
        <p:spPr>
          <a:xfrm>
            <a:off x="1956021" y="43458"/>
            <a:ext cx="9231465" cy="923330"/>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4" name="Rectangle 3">
            <a:extLst>
              <a:ext uri="{FF2B5EF4-FFF2-40B4-BE49-F238E27FC236}">
                <a16:creationId xmlns:a16="http://schemas.microsoft.com/office/drawing/2014/main" id="{5E41D1D2-3DD0-E680-B8C9-BCDE5E7D92D8}"/>
              </a:ext>
            </a:extLst>
          </p:cNvPr>
          <p:cNvSpPr/>
          <p:nvPr/>
        </p:nvSpPr>
        <p:spPr>
          <a:xfrm>
            <a:off x="1956021" y="474345"/>
            <a:ext cx="9231465" cy="646331"/>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10" name="Rectangle 9">
            <a:extLst>
              <a:ext uri="{FF2B5EF4-FFF2-40B4-BE49-F238E27FC236}">
                <a16:creationId xmlns:a16="http://schemas.microsoft.com/office/drawing/2014/main" id="{4A09B61A-86E9-47AB-EC8B-0768AD4BB09E}"/>
              </a:ext>
            </a:extLst>
          </p:cNvPr>
          <p:cNvSpPr/>
          <p:nvPr/>
        </p:nvSpPr>
        <p:spPr>
          <a:xfrm>
            <a:off x="1956021" y="1549271"/>
            <a:ext cx="9231465" cy="276999"/>
          </a:xfrm>
          <a:prstGeom prst="rect">
            <a:avLst/>
          </a:prstGeom>
        </p:spPr>
        <p:txBody>
          <a:bodyPr wrap="square">
            <a:spAutoFit/>
          </a:bodyPr>
          <a:lstStyle/>
          <a:p>
            <a:endParaRPr lang="en-US" sz="1200" dirty="0">
              <a:latin typeface="Arial"/>
              <a:cs typeface="Arial"/>
            </a:endParaRPr>
          </a:p>
        </p:txBody>
      </p:sp>
      <p:sp>
        <p:nvSpPr>
          <p:cNvPr id="6" name="Rectangle 5">
            <a:extLst>
              <a:ext uri="{FF2B5EF4-FFF2-40B4-BE49-F238E27FC236}">
                <a16:creationId xmlns:a16="http://schemas.microsoft.com/office/drawing/2014/main" id="{47CDD0C7-6319-8718-968B-1223D8F4C951}"/>
              </a:ext>
            </a:extLst>
          </p:cNvPr>
          <p:cNvSpPr/>
          <p:nvPr/>
        </p:nvSpPr>
        <p:spPr>
          <a:xfrm>
            <a:off x="1942602" y="1120676"/>
            <a:ext cx="9231465" cy="4185761"/>
          </a:xfrm>
          <a:prstGeom prst="rect">
            <a:avLst/>
          </a:prstGeom>
        </p:spPr>
        <p:txBody>
          <a:bodyPr wrap="square">
            <a:spAutoFit/>
          </a:bodyPr>
          <a:lstStyle/>
          <a:p>
            <a:r>
              <a:rPr lang="en-US" sz="2200" b="1" spc="100" dirty="0">
                <a:solidFill>
                  <a:schemeClr val="tx1">
                    <a:lumMod val="85000"/>
                    <a:lumOff val="15000"/>
                  </a:schemeClr>
                </a:solidFill>
                <a:latin typeface="Arial"/>
                <a:cs typeface="Arial"/>
              </a:rPr>
              <a:t>Officiating Officer</a:t>
            </a:r>
          </a:p>
          <a:p>
            <a:endParaRPr lang="en-US" sz="1200" spc="100" dirty="0">
              <a:solidFill>
                <a:schemeClr val="tx1">
                  <a:lumMod val="85000"/>
                  <a:lumOff val="15000"/>
                </a:schemeClr>
              </a:solidFill>
              <a:latin typeface="Arial"/>
              <a:cs typeface="Arial"/>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Order the Officer of the Day (OOD) to escort the newly elected officers to stand in front of the podium.</a:t>
            </a:r>
          </a:p>
          <a:p>
            <a:endParaRPr lang="en-US" sz="1200" spc="100" dirty="0">
              <a:solidFill>
                <a:schemeClr val="tx1">
                  <a:lumMod val="85000"/>
                  <a:lumOff val="15000"/>
                </a:schemeClr>
              </a:solidFill>
              <a:latin typeface="Arial"/>
              <a:cs typeface="Arial"/>
            </a:endParaRPr>
          </a:p>
          <a:p>
            <a:r>
              <a:rPr lang="en-US" sz="2200" b="1" spc="100" dirty="0">
                <a:solidFill>
                  <a:schemeClr val="tx1">
                    <a:lumMod val="85000"/>
                    <a:lumOff val="15000"/>
                  </a:schemeClr>
                </a:solidFill>
                <a:latin typeface="Arial"/>
                <a:cs typeface="Arial"/>
              </a:rPr>
              <a:t>OOD</a:t>
            </a:r>
          </a:p>
          <a:p>
            <a:endParaRPr lang="en-US" sz="1200" b="1" spc="100" dirty="0">
              <a:solidFill>
                <a:schemeClr val="tx1">
                  <a:lumMod val="85000"/>
                  <a:lumOff val="15000"/>
                </a:schemeClr>
              </a:solidFill>
              <a:latin typeface="Arial"/>
              <a:cs typeface="Arial"/>
            </a:endParaRPr>
          </a:p>
          <a:p>
            <a:pPr marL="342900" indent="-342900">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Direct the newly elected officers to line up to her or his left, facing the Officiating Officer.  </a:t>
            </a:r>
          </a:p>
          <a:p>
            <a:pPr marL="342900" indent="-342900">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When assembled, report “All are present.”</a:t>
            </a:r>
          </a:p>
          <a:p>
            <a:endParaRPr lang="en-US" sz="1200" spc="100" dirty="0">
              <a:solidFill>
                <a:schemeClr val="tx1">
                  <a:lumMod val="85000"/>
                  <a:lumOff val="15000"/>
                </a:schemeClr>
              </a:solidFill>
              <a:latin typeface="Arial"/>
              <a:cs typeface="Arial"/>
            </a:endParaRPr>
          </a:p>
          <a:p>
            <a:r>
              <a:rPr lang="en-US" sz="2200" b="1" spc="100" dirty="0">
                <a:solidFill>
                  <a:schemeClr val="tx1">
                    <a:lumMod val="85000"/>
                    <a:lumOff val="15000"/>
                  </a:schemeClr>
                </a:solidFill>
                <a:latin typeface="Arial"/>
                <a:cs typeface="Arial"/>
              </a:rPr>
              <a:t>Officiating Officer</a:t>
            </a:r>
          </a:p>
          <a:p>
            <a:endParaRPr lang="en-US" sz="1200" b="1" spc="100" dirty="0">
              <a:solidFill>
                <a:schemeClr val="tx1">
                  <a:lumMod val="85000"/>
                  <a:lumOff val="15000"/>
                </a:schemeClr>
              </a:solidFill>
              <a:latin typeface="Arial"/>
              <a:cs typeface="Arial"/>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 Rap the gavel 3 times and order all in the room to rise.</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 Order the newly elected officers to raise their right hand.</a:t>
            </a:r>
            <a:endParaRPr lang="en-US" sz="2000" spc="100" dirty="0">
              <a:solidFill>
                <a:schemeClr val="tx1">
                  <a:lumMod val="85000"/>
                  <a:lumOff val="15000"/>
                </a:schemeClr>
              </a:solidFill>
            </a:endParaRPr>
          </a:p>
        </p:txBody>
      </p:sp>
    </p:spTree>
    <p:extLst>
      <p:ext uri="{BB962C8B-B14F-4D97-AF65-F5344CB8AC3E}">
        <p14:creationId xmlns:p14="http://schemas.microsoft.com/office/powerpoint/2010/main" val="29075439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1107C-0132-1F1A-4473-141A307B17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A6ABC91-8F9E-3FE2-656A-522FD2F0223C}"/>
              </a:ext>
            </a:extLst>
          </p:cNvPr>
          <p:cNvSpPr txBox="1">
            <a:spLocks noGrp="1"/>
          </p:cNvSpPr>
          <p:nvPr>
            <p:ph type="title"/>
          </p:nvPr>
        </p:nvSpPr>
        <p:spPr>
          <a:xfrm>
            <a:off x="1937302" y="69779"/>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5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Installation of Officers</a:t>
            </a:r>
          </a:p>
        </p:txBody>
      </p:sp>
      <p:sp>
        <p:nvSpPr>
          <p:cNvPr id="5" name="Slide Number Placeholder 4">
            <a:extLst>
              <a:ext uri="{FF2B5EF4-FFF2-40B4-BE49-F238E27FC236}">
                <a16:creationId xmlns:a16="http://schemas.microsoft.com/office/drawing/2014/main" id="{BC99A93E-43F2-1876-2EE4-0D5FC6E9CE47}"/>
              </a:ext>
            </a:extLst>
          </p:cNvPr>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17</a:t>
            </a:fld>
            <a:endParaRPr lang="en-US" dirty="0">
              <a:solidFill>
                <a:prstClr val="black">
                  <a:tint val="75000"/>
                </a:prstClr>
              </a:solidFill>
              <a:latin typeface="Calibri" panose="020F0502020204030204"/>
            </a:endParaRPr>
          </a:p>
        </p:txBody>
      </p:sp>
      <p:sp>
        <p:nvSpPr>
          <p:cNvPr id="8" name="Footer Placeholder 3">
            <a:extLst>
              <a:ext uri="{FF2B5EF4-FFF2-40B4-BE49-F238E27FC236}">
                <a16:creationId xmlns:a16="http://schemas.microsoft.com/office/drawing/2014/main" id="{EFCF3945-127D-A7B0-94AF-25F50094236E}"/>
              </a:ext>
            </a:extLst>
          </p:cNvPr>
          <p:cNvSpPr>
            <a:spLocks noGrp="1"/>
          </p:cNvSpPr>
          <p:nvPr>
            <p:ph type="ftr" sz="quarter" idx="11"/>
          </p:nvPr>
        </p:nvSpPr>
        <p:spPr>
          <a:xfrm>
            <a:off x="0" y="6528090"/>
            <a:ext cx="12192000" cy="365125"/>
          </a:xfrm>
        </p:spPr>
        <p:txBody>
          <a:bodyPr/>
          <a:lstStyle/>
          <a:p>
            <a:pPr algn="ctr" defTabSz="914400">
              <a:defRPr/>
            </a:pPr>
            <a:r>
              <a:rPr lang="en-US" dirty="0">
                <a:solidFill>
                  <a:schemeClr val="bg2">
                    <a:lumMod val="90000"/>
                  </a:schemeClr>
                </a:solidFill>
                <a:latin typeface="Calibri" panose="020F0502020204030204"/>
              </a:rPr>
              <a:t>Department of Virginia</a:t>
            </a:r>
          </a:p>
        </p:txBody>
      </p:sp>
      <p:pic>
        <p:nvPicPr>
          <p:cNvPr id="9" name="Picture 8">
            <a:extLst>
              <a:ext uri="{FF2B5EF4-FFF2-40B4-BE49-F238E27FC236}">
                <a16:creationId xmlns:a16="http://schemas.microsoft.com/office/drawing/2014/main" id="{CDAEAEC6-B87D-D66F-AA55-64CB3D26320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D10D2D11-8D41-C948-D18D-19C63A19D8E6}"/>
              </a:ext>
            </a:extLst>
          </p:cNvPr>
          <p:cNvSpPr/>
          <p:nvPr/>
        </p:nvSpPr>
        <p:spPr>
          <a:xfrm>
            <a:off x="1956021" y="474345"/>
            <a:ext cx="9231465" cy="369332"/>
          </a:xfrm>
          <a:prstGeom prst="rect">
            <a:avLst/>
          </a:prstGeom>
        </p:spPr>
        <p:txBody>
          <a:bodyPr wrap="square">
            <a:spAutoFit/>
          </a:bodyPr>
          <a:lstStyle/>
          <a:p>
            <a:pPr>
              <a:buClr>
                <a:schemeClr val="accent3">
                  <a:lumMod val="50000"/>
                </a:schemeClr>
              </a:buClr>
              <a:buSzPct val="96000"/>
            </a:pPr>
            <a:endParaRPr lang="en-US" b="1" spc="100" dirty="0">
              <a:solidFill>
                <a:schemeClr val="tx1">
                  <a:lumMod val="85000"/>
                  <a:lumOff val="15000"/>
                </a:schemeClr>
              </a:solidFill>
              <a:latin typeface="Arial"/>
              <a:cs typeface="Arial"/>
            </a:endParaRPr>
          </a:p>
        </p:txBody>
      </p:sp>
      <p:sp>
        <p:nvSpPr>
          <p:cNvPr id="3" name="Rectangle 2">
            <a:extLst>
              <a:ext uri="{FF2B5EF4-FFF2-40B4-BE49-F238E27FC236}">
                <a16:creationId xmlns:a16="http://schemas.microsoft.com/office/drawing/2014/main" id="{1A5F2B45-2D71-0BB7-9278-78277DBB7F20}"/>
              </a:ext>
            </a:extLst>
          </p:cNvPr>
          <p:cNvSpPr/>
          <p:nvPr/>
        </p:nvSpPr>
        <p:spPr>
          <a:xfrm>
            <a:off x="1956021" y="43458"/>
            <a:ext cx="9231465" cy="923330"/>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4" name="Rectangle 3">
            <a:extLst>
              <a:ext uri="{FF2B5EF4-FFF2-40B4-BE49-F238E27FC236}">
                <a16:creationId xmlns:a16="http://schemas.microsoft.com/office/drawing/2014/main" id="{087E65F6-1616-14F0-FA93-6FC7522B7434}"/>
              </a:ext>
            </a:extLst>
          </p:cNvPr>
          <p:cNvSpPr/>
          <p:nvPr/>
        </p:nvSpPr>
        <p:spPr>
          <a:xfrm>
            <a:off x="1956021" y="474345"/>
            <a:ext cx="9231465" cy="646331"/>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10" name="Rectangle 9">
            <a:extLst>
              <a:ext uri="{FF2B5EF4-FFF2-40B4-BE49-F238E27FC236}">
                <a16:creationId xmlns:a16="http://schemas.microsoft.com/office/drawing/2014/main" id="{2E6096F5-F1B1-94CA-A953-4D5B348D7E0D}"/>
              </a:ext>
            </a:extLst>
          </p:cNvPr>
          <p:cNvSpPr/>
          <p:nvPr/>
        </p:nvSpPr>
        <p:spPr>
          <a:xfrm>
            <a:off x="1956021" y="1549271"/>
            <a:ext cx="9231465" cy="276999"/>
          </a:xfrm>
          <a:prstGeom prst="rect">
            <a:avLst/>
          </a:prstGeom>
        </p:spPr>
        <p:txBody>
          <a:bodyPr wrap="square">
            <a:spAutoFit/>
          </a:bodyPr>
          <a:lstStyle/>
          <a:p>
            <a:endParaRPr lang="en-US" sz="1200" dirty="0">
              <a:latin typeface="Arial"/>
              <a:cs typeface="Arial"/>
            </a:endParaRPr>
          </a:p>
        </p:txBody>
      </p:sp>
      <p:sp>
        <p:nvSpPr>
          <p:cNvPr id="6" name="Rectangle 5">
            <a:extLst>
              <a:ext uri="{FF2B5EF4-FFF2-40B4-BE49-F238E27FC236}">
                <a16:creationId xmlns:a16="http://schemas.microsoft.com/office/drawing/2014/main" id="{5B01B5FB-D760-730F-D965-722D9DF18F6B}"/>
              </a:ext>
            </a:extLst>
          </p:cNvPr>
          <p:cNvSpPr/>
          <p:nvPr/>
        </p:nvSpPr>
        <p:spPr>
          <a:xfrm>
            <a:off x="1923883" y="654349"/>
            <a:ext cx="9601367" cy="7094250"/>
          </a:xfrm>
          <a:prstGeom prst="rect">
            <a:avLst/>
          </a:prstGeom>
        </p:spPr>
        <p:txBody>
          <a:bodyPr wrap="square">
            <a:spAutoFit/>
          </a:bodyPr>
          <a:lstStyle/>
          <a:p>
            <a:pPr>
              <a:buClr>
                <a:schemeClr val="accent3">
                  <a:lumMod val="50000"/>
                </a:schemeClr>
              </a:buClr>
              <a:buSzPct val="90000"/>
            </a:pPr>
            <a:r>
              <a:rPr lang="en-US" sz="2000" b="1" spc="100" dirty="0">
                <a:solidFill>
                  <a:schemeClr val="tx1">
                    <a:lumMod val="95000"/>
                    <a:lumOff val="5000"/>
                  </a:schemeClr>
                </a:solidFill>
                <a:latin typeface="Arial" panose="020B0604020202020204" pitchFamily="34" charset="0"/>
                <a:cs typeface="Arial" panose="020B0604020202020204" pitchFamily="34" charset="0"/>
              </a:rPr>
              <a:t>Officiating Officer</a:t>
            </a:r>
            <a:r>
              <a:rPr lang="en-US" sz="2000" spc="100" dirty="0">
                <a:solidFill>
                  <a:schemeClr val="tx1">
                    <a:lumMod val="95000"/>
                    <a:lumOff val="5000"/>
                  </a:schemeClr>
                </a:solidFill>
                <a:latin typeface="Arial" panose="020B0604020202020204" pitchFamily="34" charset="0"/>
                <a:cs typeface="Arial" panose="020B0604020202020204" pitchFamily="34" charset="0"/>
              </a:rPr>
              <a:t>: </a:t>
            </a:r>
            <a:r>
              <a:rPr lang="en-US" spc="100" dirty="0">
                <a:solidFill>
                  <a:schemeClr val="tx1">
                    <a:lumMod val="95000"/>
                    <a:lumOff val="5000"/>
                  </a:schemeClr>
                </a:solidFill>
                <a:latin typeface="Arial" panose="020B0604020202020204" pitchFamily="34" charset="0"/>
                <a:cs typeface="Arial" panose="020B0604020202020204" pitchFamily="34" charset="0"/>
              </a:rPr>
              <a:t>“</a:t>
            </a:r>
            <a:r>
              <a:rPr lang="en-US" sz="1900" spc="100" dirty="0">
                <a:solidFill>
                  <a:schemeClr val="tx1">
                    <a:lumMod val="95000"/>
                    <a:lumOff val="5000"/>
                  </a:schemeClr>
                </a:solidFill>
                <a:latin typeface="Arial" panose="020B0604020202020204" pitchFamily="34" charset="0"/>
                <a:cs typeface="Arial" panose="020B0604020202020204" pitchFamily="34" charset="0"/>
              </a:rPr>
              <a:t>Raise your right hand, say I, state your full name and repeat after me. I, </a:t>
            </a:r>
            <a:r>
              <a:rPr lang="en-US" sz="1900" u="sng" spc="100" dirty="0">
                <a:solidFill>
                  <a:schemeClr val="tx1">
                    <a:lumMod val="95000"/>
                    <a:lumOff val="5000"/>
                  </a:schemeClr>
                </a:solidFill>
                <a:latin typeface="Arial" panose="020B0604020202020204" pitchFamily="34" charset="0"/>
                <a:cs typeface="Arial" panose="020B0604020202020204" pitchFamily="34" charset="0"/>
              </a:rPr>
              <a:t>_(</a:t>
            </a:r>
            <a:r>
              <a:rPr lang="en-US" sz="1900" i="1" u="sng" spc="100" dirty="0">
                <a:solidFill>
                  <a:schemeClr val="tx1">
                    <a:lumMod val="95000"/>
                    <a:lumOff val="5000"/>
                  </a:schemeClr>
                </a:solidFill>
                <a:latin typeface="Arial" panose="020B0604020202020204" pitchFamily="34" charset="0"/>
                <a:cs typeface="Arial" panose="020B0604020202020204" pitchFamily="34" charset="0"/>
              </a:rPr>
              <a:t>name</a:t>
            </a:r>
            <a:r>
              <a:rPr lang="en-US" sz="1900" u="sng" spc="100" dirty="0">
                <a:solidFill>
                  <a:schemeClr val="tx1">
                    <a:lumMod val="95000"/>
                    <a:lumOff val="5000"/>
                  </a:schemeClr>
                </a:solidFill>
                <a:latin typeface="Arial" panose="020B0604020202020204" pitchFamily="34" charset="0"/>
                <a:cs typeface="Arial" panose="020B0604020202020204" pitchFamily="34" charset="0"/>
              </a:rPr>
              <a:t>)_ </a:t>
            </a:r>
            <a:r>
              <a:rPr lang="en-US" sz="1900" spc="100" dirty="0">
                <a:solidFill>
                  <a:schemeClr val="tx1">
                    <a:lumMod val="95000"/>
                    <a:lumOff val="5000"/>
                  </a:schemeClr>
                </a:solidFill>
                <a:latin typeface="Arial" panose="020B0604020202020204" pitchFamily="34" charset="0"/>
                <a:cs typeface="Arial" panose="020B0604020202020204" pitchFamily="34" charset="0"/>
              </a:rPr>
              <a:t>upon my word and honor, as a member of the Disabled American Veterans, in the presence of Almighty God and my comrades, and before the flag of my country, accept the office to which I have been elected or appointed. </a:t>
            </a:r>
          </a:p>
          <a:p>
            <a:pPr>
              <a:buClr>
                <a:schemeClr val="accent3">
                  <a:lumMod val="50000"/>
                </a:schemeClr>
              </a:buClr>
              <a:buSzPct val="90000"/>
            </a:pPr>
            <a:r>
              <a:rPr lang="en-US" sz="1900" spc="100" dirty="0">
                <a:solidFill>
                  <a:schemeClr val="tx1">
                    <a:lumMod val="95000"/>
                    <a:lumOff val="5000"/>
                  </a:schemeClr>
                </a:solidFill>
                <a:latin typeface="Arial" panose="020B0604020202020204" pitchFamily="34" charset="0"/>
                <a:cs typeface="Arial" panose="020B0604020202020204" pitchFamily="34" charset="0"/>
              </a:rPr>
              <a:t>I promise to perform the duties of such office to the best of my ability. I pledge to act and conduct myself, in such a manner, at all times and places, as will only affect the good of the order. I promise to enforce and sustain the Constitution and Bylaws of this organization. When my successor has been duly elected, or appointed, and installed, I promise to surrender to him or her, all the property of the order, in my possession. All of which, I now affirm.”</a:t>
            </a:r>
          </a:p>
          <a:p>
            <a:pPr>
              <a:buClr>
                <a:schemeClr val="accent3">
                  <a:lumMod val="50000"/>
                </a:schemeClr>
              </a:buClr>
              <a:buSzPct val="90000"/>
            </a:pPr>
            <a:endParaRPr lang="en-US" sz="1900" spc="100" dirty="0">
              <a:solidFill>
                <a:schemeClr val="tx1">
                  <a:lumMod val="95000"/>
                  <a:lumOff val="5000"/>
                </a:schemeClr>
              </a:solidFill>
              <a:latin typeface="Arial" panose="020B0604020202020204" pitchFamily="34" charset="0"/>
              <a:cs typeface="Arial" panose="020B0604020202020204" pitchFamily="34" charset="0"/>
            </a:endParaRPr>
          </a:p>
          <a:p>
            <a:pPr>
              <a:buClr>
                <a:schemeClr val="accent3">
                  <a:lumMod val="50000"/>
                </a:schemeClr>
              </a:buClr>
              <a:buSzPct val="90000"/>
            </a:pPr>
            <a:r>
              <a:rPr lang="en-US" sz="1900" b="1" spc="100" dirty="0">
                <a:solidFill>
                  <a:schemeClr val="tx1">
                    <a:lumMod val="95000"/>
                    <a:lumOff val="5000"/>
                  </a:schemeClr>
                </a:solidFill>
                <a:latin typeface="Arial" panose="020B0604020202020204" pitchFamily="34" charset="0"/>
                <a:cs typeface="Arial" panose="020B0604020202020204" pitchFamily="34" charset="0"/>
              </a:rPr>
              <a:t>Officiating Officer: </a:t>
            </a:r>
            <a:r>
              <a:rPr lang="en-US" sz="1900" spc="100" dirty="0">
                <a:solidFill>
                  <a:schemeClr val="tx1">
                    <a:lumMod val="95000"/>
                    <a:lumOff val="5000"/>
                  </a:schemeClr>
                </a:solidFill>
                <a:latin typeface="Arial" panose="020B0604020202020204" pitchFamily="34" charset="0"/>
                <a:cs typeface="Arial" panose="020B0604020202020204" pitchFamily="34" charset="0"/>
              </a:rPr>
              <a:t>“Upon the promise you have just solemnly made, I now install you in the office to which you have been elected or appointed. I charge you to be earnest, faithful and devoted, and to remember that our mission as a Disabled American Veterans organization is not fulfilled until all our country’s war-time disabled, and their dependents and survivors, have been adequately cared for.” (One rap of the gavel seats audience.) “Newly installed officers, about FACE!”</a:t>
            </a:r>
          </a:p>
          <a:p>
            <a:pPr>
              <a:buClr>
                <a:schemeClr val="accent3">
                  <a:lumMod val="50000"/>
                </a:schemeClr>
              </a:buClr>
              <a:buSzPct val="90000"/>
            </a:pPr>
            <a:r>
              <a:rPr lang="en-US" sz="1900" spc="100" dirty="0">
                <a:solidFill>
                  <a:schemeClr val="tx1">
                    <a:lumMod val="95000"/>
                    <a:lumOff val="5000"/>
                  </a:schemeClr>
                </a:solidFill>
                <a:latin typeface="Arial" panose="020B0604020202020204" pitchFamily="34" charset="0"/>
                <a:cs typeface="Arial" panose="020B0604020202020204" pitchFamily="34" charset="0"/>
              </a:rPr>
              <a:t> “My comrades, I now present to you, your newly installed officers.”</a:t>
            </a:r>
          </a:p>
          <a:p>
            <a:pPr>
              <a:buClr>
                <a:schemeClr val="accent3">
                  <a:lumMod val="50000"/>
                </a:schemeClr>
              </a:buClr>
              <a:buSzPct val="90000"/>
            </a:pPr>
            <a:endParaRPr lang="en-US" spc="100" dirty="0">
              <a:solidFill>
                <a:schemeClr val="tx1">
                  <a:lumMod val="95000"/>
                  <a:lumOff val="5000"/>
                </a:schemeClr>
              </a:solidFill>
              <a:latin typeface="Arial" panose="020B0604020202020204" pitchFamily="34" charset="0"/>
              <a:cs typeface="Arial" panose="020B0604020202020204" pitchFamily="34" charset="0"/>
            </a:endParaRPr>
          </a:p>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2947323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7A21E-1C36-4F43-9551-B1FE97E7594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89237B2-DC5E-B7A8-AB39-D7683E9D9263}"/>
              </a:ext>
            </a:extLst>
          </p:cNvPr>
          <p:cNvSpPr txBox="1">
            <a:spLocks noGrp="1"/>
          </p:cNvSpPr>
          <p:nvPr>
            <p:ph type="title"/>
          </p:nvPr>
        </p:nvSpPr>
        <p:spPr>
          <a:xfrm>
            <a:off x="1937302" y="69779"/>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5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Installation of Officers</a:t>
            </a:r>
          </a:p>
        </p:txBody>
      </p:sp>
      <p:sp>
        <p:nvSpPr>
          <p:cNvPr id="5" name="Slide Number Placeholder 4">
            <a:extLst>
              <a:ext uri="{FF2B5EF4-FFF2-40B4-BE49-F238E27FC236}">
                <a16:creationId xmlns:a16="http://schemas.microsoft.com/office/drawing/2014/main" id="{670564BD-A34D-0253-3799-DD9D7F3AE12B}"/>
              </a:ext>
            </a:extLst>
          </p:cNvPr>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18</a:t>
            </a:fld>
            <a:endParaRPr lang="en-US" dirty="0">
              <a:solidFill>
                <a:prstClr val="black">
                  <a:tint val="75000"/>
                </a:prstClr>
              </a:solidFill>
              <a:latin typeface="Calibri" panose="020F0502020204030204"/>
            </a:endParaRPr>
          </a:p>
        </p:txBody>
      </p:sp>
      <p:sp>
        <p:nvSpPr>
          <p:cNvPr id="8" name="Footer Placeholder 3">
            <a:extLst>
              <a:ext uri="{FF2B5EF4-FFF2-40B4-BE49-F238E27FC236}">
                <a16:creationId xmlns:a16="http://schemas.microsoft.com/office/drawing/2014/main" id="{479DF416-15BC-AA60-788C-7B3A4E61DA67}"/>
              </a:ext>
            </a:extLst>
          </p:cNvPr>
          <p:cNvSpPr>
            <a:spLocks noGrp="1"/>
          </p:cNvSpPr>
          <p:nvPr>
            <p:ph type="ftr" sz="quarter" idx="11"/>
          </p:nvPr>
        </p:nvSpPr>
        <p:spPr>
          <a:xfrm>
            <a:off x="0" y="6528090"/>
            <a:ext cx="12192000" cy="365125"/>
          </a:xfrm>
        </p:spPr>
        <p:txBody>
          <a:bodyPr/>
          <a:lstStyle/>
          <a:p>
            <a:pPr algn="ctr" defTabSz="914400">
              <a:defRPr/>
            </a:pPr>
            <a:r>
              <a:rPr lang="en-US" dirty="0">
                <a:solidFill>
                  <a:schemeClr val="bg2">
                    <a:lumMod val="90000"/>
                  </a:schemeClr>
                </a:solidFill>
                <a:latin typeface="Calibri" panose="020F0502020204030204"/>
              </a:rPr>
              <a:t>Department of Virginia</a:t>
            </a:r>
          </a:p>
        </p:txBody>
      </p:sp>
      <p:pic>
        <p:nvPicPr>
          <p:cNvPr id="9" name="Picture 8">
            <a:extLst>
              <a:ext uri="{FF2B5EF4-FFF2-40B4-BE49-F238E27FC236}">
                <a16:creationId xmlns:a16="http://schemas.microsoft.com/office/drawing/2014/main" id="{B011FC28-63CF-1063-4228-F225F1601EC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7E8DD9EE-3CBB-0EBA-6B5F-C3BAEEED0407}"/>
              </a:ext>
            </a:extLst>
          </p:cNvPr>
          <p:cNvSpPr/>
          <p:nvPr/>
        </p:nvSpPr>
        <p:spPr>
          <a:xfrm>
            <a:off x="1956021" y="474345"/>
            <a:ext cx="9231465" cy="369332"/>
          </a:xfrm>
          <a:prstGeom prst="rect">
            <a:avLst/>
          </a:prstGeom>
        </p:spPr>
        <p:txBody>
          <a:bodyPr wrap="square">
            <a:spAutoFit/>
          </a:bodyPr>
          <a:lstStyle/>
          <a:p>
            <a:pPr>
              <a:buClr>
                <a:schemeClr val="accent3">
                  <a:lumMod val="50000"/>
                </a:schemeClr>
              </a:buClr>
              <a:buSzPct val="96000"/>
            </a:pPr>
            <a:endParaRPr lang="en-US" b="1" spc="100" dirty="0">
              <a:solidFill>
                <a:schemeClr val="tx1">
                  <a:lumMod val="85000"/>
                  <a:lumOff val="15000"/>
                </a:schemeClr>
              </a:solidFill>
              <a:latin typeface="Arial"/>
              <a:cs typeface="Arial"/>
            </a:endParaRPr>
          </a:p>
        </p:txBody>
      </p:sp>
      <p:sp>
        <p:nvSpPr>
          <p:cNvPr id="3" name="Rectangle 2">
            <a:extLst>
              <a:ext uri="{FF2B5EF4-FFF2-40B4-BE49-F238E27FC236}">
                <a16:creationId xmlns:a16="http://schemas.microsoft.com/office/drawing/2014/main" id="{F687D746-3ED3-B970-28BC-88338ED2EACB}"/>
              </a:ext>
            </a:extLst>
          </p:cNvPr>
          <p:cNvSpPr/>
          <p:nvPr/>
        </p:nvSpPr>
        <p:spPr>
          <a:xfrm>
            <a:off x="1956021" y="43458"/>
            <a:ext cx="9231465" cy="923330"/>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4" name="Rectangle 3">
            <a:extLst>
              <a:ext uri="{FF2B5EF4-FFF2-40B4-BE49-F238E27FC236}">
                <a16:creationId xmlns:a16="http://schemas.microsoft.com/office/drawing/2014/main" id="{EF39A086-652A-1A74-6297-A988D94171DC}"/>
              </a:ext>
            </a:extLst>
          </p:cNvPr>
          <p:cNvSpPr/>
          <p:nvPr/>
        </p:nvSpPr>
        <p:spPr>
          <a:xfrm>
            <a:off x="1956021" y="474345"/>
            <a:ext cx="9231465" cy="646331"/>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10" name="Rectangle 9">
            <a:extLst>
              <a:ext uri="{FF2B5EF4-FFF2-40B4-BE49-F238E27FC236}">
                <a16:creationId xmlns:a16="http://schemas.microsoft.com/office/drawing/2014/main" id="{E0627964-8844-C866-4A8D-3D769924F101}"/>
              </a:ext>
            </a:extLst>
          </p:cNvPr>
          <p:cNvSpPr/>
          <p:nvPr/>
        </p:nvSpPr>
        <p:spPr>
          <a:xfrm>
            <a:off x="1956021" y="1549271"/>
            <a:ext cx="9231465" cy="276999"/>
          </a:xfrm>
          <a:prstGeom prst="rect">
            <a:avLst/>
          </a:prstGeom>
        </p:spPr>
        <p:txBody>
          <a:bodyPr wrap="square">
            <a:spAutoFit/>
          </a:bodyPr>
          <a:lstStyle/>
          <a:p>
            <a:endParaRPr lang="en-US" sz="1200" dirty="0">
              <a:latin typeface="Arial"/>
              <a:cs typeface="Arial"/>
            </a:endParaRPr>
          </a:p>
        </p:txBody>
      </p:sp>
      <p:sp>
        <p:nvSpPr>
          <p:cNvPr id="6" name="Rectangle 5">
            <a:extLst>
              <a:ext uri="{FF2B5EF4-FFF2-40B4-BE49-F238E27FC236}">
                <a16:creationId xmlns:a16="http://schemas.microsoft.com/office/drawing/2014/main" id="{A13A1E93-42D0-25DA-1236-27693E1EEA16}"/>
              </a:ext>
            </a:extLst>
          </p:cNvPr>
          <p:cNvSpPr/>
          <p:nvPr/>
        </p:nvSpPr>
        <p:spPr>
          <a:xfrm>
            <a:off x="1956021" y="966788"/>
            <a:ext cx="9231465" cy="5539978"/>
          </a:xfrm>
          <a:prstGeom prst="rect">
            <a:avLst/>
          </a:prstGeom>
        </p:spPr>
        <p:txBody>
          <a:bodyPr wrap="square">
            <a:spAutoFit/>
          </a:bodyPr>
          <a:lstStyle/>
          <a:p>
            <a:r>
              <a:rPr lang="en-US" sz="2000" b="1" spc="100" dirty="0">
                <a:solidFill>
                  <a:schemeClr val="tx1">
                    <a:lumMod val="85000"/>
                    <a:lumOff val="15000"/>
                  </a:schemeClr>
                </a:solidFill>
                <a:latin typeface="Arial"/>
                <a:cs typeface="Arial"/>
              </a:rPr>
              <a:t>Officiating Officer</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(After the applause has subsided) Order the newly installed Commander to stand fast.  Order the other officers to move to the position (chair) to which installed, and remain standing.</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(To the newly installed Commander), “I now hand you the gavel, which is the symbol of your office.”</a:t>
            </a:r>
          </a:p>
          <a:p>
            <a:endParaRPr lang="en-US" sz="2000" spc="100" dirty="0">
              <a:solidFill>
                <a:schemeClr val="tx1">
                  <a:lumMod val="85000"/>
                  <a:lumOff val="15000"/>
                </a:schemeClr>
              </a:solidFill>
              <a:latin typeface="Arial"/>
              <a:cs typeface="Arial"/>
            </a:endParaRPr>
          </a:p>
          <a:p>
            <a:r>
              <a:rPr lang="en-US" sz="2000" b="1" spc="100" dirty="0">
                <a:solidFill>
                  <a:schemeClr val="tx1">
                    <a:lumMod val="85000"/>
                    <a:lumOff val="15000"/>
                  </a:schemeClr>
                </a:solidFill>
                <a:latin typeface="Arial"/>
                <a:cs typeface="Arial"/>
              </a:rPr>
              <a:t>Retiring Commander</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Make brief, appropriate remarks, and present the new Commander with a lapel pin, badge or other item, if available.</a:t>
            </a:r>
          </a:p>
          <a:p>
            <a:endParaRPr lang="en-US" sz="2000" spc="100" dirty="0">
              <a:solidFill>
                <a:schemeClr val="tx1">
                  <a:lumMod val="85000"/>
                  <a:lumOff val="15000"/>
                </a:schemeClr>
              </a:solidFill>
              <a:latin typeface="Arial"/>
              <a:cs typeface="Arial"/>
            </a:endParaRPr>
          </a:p>
          <a:p>
            <a:r>
              <a:rPr lang="en-US" sz="2000" b="1" spc="100" dirty="0">
                <a:solidFill>
                  <a:schemeClr val="tx1">
                    <a:lumMod val="85000"/>
                    <a:lumOff val="15000"/>
                  </a:schemeClr>
                </a:solidFill>
                <a:latin typeface="Arial"/>
                <a:cs typeface="Arial"/>
              </a:rPr>
              <a:t>Commander</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Introduce each new officer, who salutes and is seated. </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Present the retiring Commander with a Past Commanders pin, etc.</a:t>
            </a:r>
          </a:p>
          <a:p>
            <a:pPr>
              <a:buClr>
                <a:schemeClr val="accent3">
                  <a:lumMod val="50000"/>
                </a:schemeClr>
              </a:buClr>
              <a:buSzPct val="90000"/>
            </a:pPr>
            <a:endParaRPr lang="en-US" spc="100" dirty="0">
              <a:solidFill>
                <a:schemeClr val="tx1">
                  <a:lumMod val="85000"/>
                  <a:lumOff val="15000"/>
                </a:schemeClr>
              </a:solidFill>
              <a:latin typeface="Arial" panose="020B0604020202020204" pitchFamily="34" charset="0"/>
              <a:cs typeface="Arial" panose="020B0604020202020204" pitchFamily="34" charset="0"/>
            </a:endParaRPr>
          </a:p>
          <a:p>
            <a:pPr>
              <a:buClr>
                <a:schemeClr val="accent3">
                  <a:lumMod val="50000"/>
                </a:schemeClr>
              </a:buClr>
              <a:buSzPct val="90000"/>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a:buClr>
                <a:schemeClr val="accent3">
                  <a:lumMod val="50000"/>
                </a:schemeClr>
              </a:buClr>
              <a:buSzPct val="90000"/>
            </a:pPr>
            <a:endParaRPr lang="en-US" dirty="0">
              <a:solidFill>
                <a:schemeClr val="tx1">
                  <a:lumMod val="85000"/>
                  <a:lumOff val="15000"/>
                </a:schemeClr>
              </a:solidFill>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2347175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498A4-8664-A7DB-A9E0-CF82F49BD12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6EDD06-19E3-43B9-F5CA-8B0EBA8AF7A0}"/>
              </a:ext>
            </a:extLst>
          </p:cNvPr>
          <p:cNvSpPr txBox="1">
            <a:spLocks noGrp="1"/>
          </p:cNvSpPr>
          <p:nvPr>
            <p:ph type="title"/>
          </p:nvPr>
        </p:nvSpPr>
        <p:spPr>
          <a:xfrm>
            <a:off x="1937302" y="69779"/>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5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Installation of Appointed Officers</a:t>
            </a:r>
          </a:p>
        </p:txBody>
      </p:sp>
      <p:sp>
        <p:nvSpPr>
          <p:cNvPr id="5" name="Slide Number Placeholder 4">
            <a:extLst>
              <a:ext uri="{FF2B5EF4-FFF2-40B4-BE49-F238E27FC236}">
                <a16:creationId xmlns:a16="http://schemas.microsoft.com/office/drawing/2014/main" id="{F7ECAA8D-792B-C375-CFF1-C7829A8316FB}"/>
              </a:ext>
            </a:extLst>
          </p:cNvPr>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19</a:t>
            </a:fld>
            <a:endParaRPr lang="en-US" dirty="0">
              <a:solidFill>
                <a:prstClr val="black">
                  <a:tint val="75000"/>
                </a:prstClr>
              </a:solidFill>
              <a:latin typeface="Calibri" panose="020F0502020204030204"/>
            </a:endParaRPr>
          </a:p>
        </p:txBody>
      </p:sp>
      <p:sp>
        <p:nvSpPr>
          <p:cNvPr id="8" name="Footer Placeholder 3">
            <a:extLst>
              <a:ext uri="{FF2B5EF4-FFF2-40B4-BE49-F238E27FC236}">
                <a16:creationId xmlns:a16="http://schemas.microsoft.com/office/drawing/2014/main" id="{E01BD881-86E5-33FF-B17B-A8E025E01A73}"/>
              </a:ext>
            </a:extLst>
          </p:cNvPr>
          <p:cNvSpPr>
            <a:spLocks noGrp="1"/>
          </p:cNvSpPr>
          <p:nvPr>
            <p:ph type="ftr" sz="quarter" idx="11"/>
          </p:nvPr>
        </p:nvSpPr>
        <p:spPr>
          <a:xfrm>
            <a:off x="0" y="6528090"/>
            <a:ext cx="12192000" cy="365125"/>
          </a:xfrm>
        </p:spPr>
        <p:txBody>
          <a:bodyPr/>
          <a:lstStyle/>
          <a:p>
            <a:pPr algn="ctr" defTabSz="914400">
              <a:defRPr/>
            </a:pPr>
            <a:r>
              <a:rPr lang="en-US" dirty="0">
                <a:solidFill>
                  <a:schemeClr val="bg2">
                    <a:lumMod val="90000"/>
                  </a:schemeClr>
                </a:solidFill>
                <a:latin typeface="Calibri" panose="020F0502020204030204"/>
              </a:rPr>
              <a:t>Department of Virginia</a:t>
            </a:r>
          </a:p>
        </p:txBody>
      </p:sp>
      <p:pic>
        <p:nvPicPr>
          <p:cNvPr id="9" name="Picture 8">
            <a:extLst>
              <a:ext uri="{FF2B5EF4-FFF2-40B4-BE49-F238E27FC236}">
                <a16:creationId xmlns:a16="http://schemas.microsoft.com/office/drawing/2014/main" id="{16569B51-8EF3-778D-733B-6478A37AAD8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EDB5CC07-9DA5-FFBA-0131-9C5ECFE7362C}"/>
              </a:ext>
            </a:extLst>
          </p:cNvPr>
          <p:cNvSpPr/>
          <p:nvPr/>
        </p:nvSpPr>
        <p:spPr>
          <a:xfrm>
            <a:off x="1956021" y="474345"/>
            <a:ext cx="9231465" cy="369332"/>
          </a:xfrm>
          <a:prstGeom prst="rect">
            <a:avLst/>
          </a:prstGeom>
        </p:spPr>
        <p:txBody>
          <a:bodyPr wrap="square">
            <a:spAutoFit/>
          </a:bodyPr>
          <a:lstStyle/>
          <a:p>
            <a:pPr>
              <a:buClr>
                <a:schemeClr val="accent3">
                  <a:lumMod val="50000"/>
                </a:schemeClr>
              </a:buClr>
              <a:buSzPct val="96000"/>
            </a:pPr>
            <a:endParaRPr lang="en-US" b="1" spc="100" dirty="0">
              <a:solidFill>
                <a:schemeClr val="tx1">
                  <a:lumMod val="85000"/>
                  <a:lumOff val="15000"/>
                </a:schemeClr>
              </a:solidFill>
              <a:latin typeface="Arial"/>
              <a:cs typeface="Arial"/>
            </a:endParaRPr>
          </a:p>
        </p:txBody>
      </p:sp>
      <p:sp>
        <p:nvSpPr>
          <p:cNvPr id="3" name="Rectangle 2">
            <a:extLst>
              <a:ext uri="{FF2B5EF4-FFF2-40B4-BE49-F238E27FC236}">
                <a16:creationId xmlns:a16="http://schemas.microsoft.com/office/drawing/2014/main" id="{FB17A876-8E5D-8AA2-6A39-7366ACAC3E42}"/>
              </a:ext>
            </a:extLst>
          </p:cNvPr>
          <p:cNvSpPr/>
          <p:nvPr/>
        </p:nvSpPr>
        <p:spPr>
          <a:xfrm>
            <a:off x="1956021" y="43458"/>
            <a:ext cx="9231465" cy="923330"/>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4" name="Rectangle 3">
            <a:extLst>
              <a:ext uri="{FF2B5EF4-FFF2-40B4-BE49-F238E27FC236}">
                <a16:creationId xmlns:a16="http://schemas.microsoft.com/office/drawing/2014/main" id="{7083915A-2A5A-1295-D96D-D5617629DA3C}"/>
              </a:ext>
            </a:extLst>
          </p:cNvPr>
          <p:cNvSpPr/>
          <p:nvPr/>
        </p:nvSpPr>
        <p:spPr>
          <a:xfrm>
            <a:off x="1956021" y="474345"/>
            <a:ext cx="9231465" cy="646331"/>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10" name="Rectangle 9">
            <a:extLst>
              <a:ext uri="{FF2B5EF4-FFF2-40B4-BE49-F238E27FC236}">
                <a16:creationId xmlns:a16="http://schemas.microsoft.com/office/drawing/2014/main" id="{D1FD26F1-A61C-1240-8E7A-BE8242504672}"/>
              </a:ext>
            </a:extLst>
          </p:cNvPr>
          <p:cNvSpPr/>
          <p:nvPr/>
        </p:nvSpPr>
        <p:spPr>
          <a:xfrm>
            <a:off x="1956021" y="1549271"/>
            <a:ext cx="9231465" cy="276999"/>
          </a:xfrm>
          <a:prstGeom prst="rect">
            <a:avLst/>
          </a:prstGeom>
        </p:spPr>
        <p:txBody>
          <a:bodyPr wrap="square">
            <a:spAutoFit/>
          </a:bodyPr>
          <a:lstStyle/>
          <a:p>
            <a:endParaRPr lang="en-US" sz="1200" dirty="0">
              <a:latin typeface="Arial"/>
              <a:cs typeface="Arial"/>
            </a:endParaRPr>
          </a:p>
        </p:txBody>
      </p:sp>
      <p:sp>
        <p:nvSpPr>
          <p:cNvPr id="6" name="Rectangle 5">
            <a:extLst>
              <a:ext uri="{FF2B5EF4-FFF2-40B4-BE49-F238E27FC236}">
                <a16:creationId xmlns:a16="http://schemas.microsoft.com/office/drawing/2014/main" id="{B8146E87-50DC-9CF0-1848-285BBE67CA8D}"/>
              </a:ext>
            </a:extLst>
          </p:cNvPr>
          <p:cNvSpPr/>
          <p:nvPr/>
        </p:nvSpPr>
        <p:spPr>
          <a:xfrm>
            <a:off x="1956021" y="1720840"/>
            <a:ext cx="9231465" cy="1231106"/>
          </a:xfrm>
          <a:prstGeom prst="rect">
            <a:avLst/>
          </a:prstGeom>
        </p:spPr>
        <p:txBody>
          <a:bodyPr wrap="square">
            <a:spAutoFit/>
          </a:bodyPr>
          <a:lstStyle/>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endParaRPr lang="en-US" sz="2000" dirty="0"/>
          </a:p>
        </p:txBody>
      </p:sp>
      <p:sp>
        <p:nvSpPr>
          <p:cNvPr id="11" name="Rectangle 10">
            <a:extLst>
              <a:ext uri="{FF2B5EF4-FFF2-40B4-BE49-F238E27FC236}">
                <a16:creationId xmlns:a16="http://schemas.microsoft.com/office/drawing/2014/main" id="{701F1B60-673F-F3BC-B8B2-17DBDD669877}"/>
              </a:ext>
            </a:extLst>
          </p:cNvPr>
          <p:cNvSpPr/>
          <p:nvPr/>
        </p:nvSpPr>
        <p:spPr>
          <a:xfrm>
            <a:off x="1956021" y="1166843"/>
            <a:ext cx="9231465" cy="5139869"/>
          </a:xfrm>
          <a:prstGeom prst="rect">
            <a:avLst/>
          </a:prstGeom>
        </p:spPr>
        <p:txBody>
          <a:bodyPr wrap="square">
            <a:spAutoFit/>
          </a:bodyPr>
          <a:lstStyle/>
          <a:p>
            <a:r>
              <a:rPr lang="en-US" sz="2200" b="1" spc="100" dirty="0">
                <a:solidFill>
                  <a:schemeClr val="tx1">
                    <a:lumMod val="85000"/>
                    <a:lumOff val="15000"/>
                  </a:schemeClr>
                </a:solidFill>
                <a:latin typeface="Arial"/>
                <a:cs typeface="Arial"/>
              </a:rPr>
              <a:t>Commander</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“I will now make the following appointments:”</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Adjutant - - (name).  “Do you accept the position of Adjutant?”  (Name) responds.  The Commander moves on to the next appointee until all appointments are made.</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Order the OOD to escort all appointees to the podium to take the oath of office.</a:t>
            </a:r>
          </a:p>
          <a:p>
            <a:endParaRPr lang="en-US" sz="2000" spc="100" dirty="0">
              <a:solidFill>
                <a:schemeClr val="tx1">
                  <a:lumMod val="85000"/>
                  <a:lumOff val="15000"/>
                </a:schemeClr>
              </a:solidFill>
              <a:latin typeface="Arial" panose="020B0604020202020204" pitchFamily="34" charset="0"/>
              <a:cs typeface="Arial" panose="020B0604020202020204" pitchFamily="34" charset="0"/>
            </a:endParaRPr>
          </a:p>
          <a:p>
            <a:r>
              <a:rPr lang="en-US" sz="2200" b="1" spc="100" dirty="0">
                <a:solidFill>
                  <a:schemeClr val="tx1">
                    <a:lumMod val="85000"/>
                    <a:lumOff val="15000"/>
                  </a:schemeClr>
                </a:solidFill>
                <a:latin typeface="Arial" panose="020B0604020202020204" pitchFamily="34" charset="0"/>
                <a:cs typeface="Arial" panose="020B0604020202020204" pitchFamily="34" charset="0"/>
              </a:rPr>
              <a:t>OOD</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Order all appointees to line up to her or his left, facing the Commander.</a:t>
            </a:r>
          </a:p>
          <a:p>
            <a:endParaRPr lang="en-US" sz="2200" spc="100" dirty="0">
              <a:solidFill>
                <a:schemeClr val="tx1">
                  <a:lumMod val="85000"/>
                  <a:lumOff val="15000"/>
                </a:schemeClr>
              </a:solidFill>
              <a:latin typeface="Arial" panose="020B0604020202020204" pitchFamily="34" charset="0"/>
              <a:cs typeface="Arial" panose="020B0604020202020204" pitchFamily="34" charset="0"/>
            </a:endParaRPr>
          </a:p>
          <a:p>
            <a:r>
              <a:rPr lang="en-US" sz="2200" b="1" spc="100" dirty="0">
                <a:solidFill>
                  <a:schemeClr val="tx1">
                    <a:lumMod val="85000"/>
                    <a:lumOff val="15000"/>
                  </a:schemeClr>
                </a:solidFill>
                <a:latin typeface="Arial" panose="020B0604020202020204" pitchFamily="34" charset="0"/>
                <a:cs typeface="Arial" panose="020B0604020202020204" pitchFamily="34" charset="0"/>
              </a:rPr>
              <a:t>Commander</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Rap the gavel 3 times and order all in the room to rise.</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Order the appointees to raise their right hand</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Administer the same oath that was given to the elected officers.</a:t>
            </a:r>
            <a:endParaRPr lang="en-US" sz="2000" spc="100" dirty="0">
              <a:solidFill>
                <a:schemeClr val="tx1">
                  <a:lumMod val="85000"/>
                  <a:lumOff val="15000"/>
                </a:schemeClr>
              </a:solidFill>
            </a:endParaRPr>
          </a:p>
        </p:txBody>
      </p:sp>
    </p:spTree>
    <p:extLst>
      <p:ext uri="{BB962C8B-B14F-4D97-AF65-F5344CB8AC3E}">
        <p14:creationId xmlns:p14="http://schemas.microsoft.com/office/powerpoint/2010/main" val="4059275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divot">
          <a:fgClr>
            <a:schemeClr val="bg2"/>
          </a:fgClr>
          <a:bgClr>
            <a:schemeClr val="tx2">
              <a:lumMod val="25000"/>
            </a:schemeClr>
          </a:bgClr>
        </a:patt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1"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32"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33"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34"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5"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36"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38" name="Rectangle 37">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12130" cy="6858000"/>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35917" cy="6858000"/>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p:cNvSpPr txBox="1">
            <a:spLocks noGrp="1"/>
          </p:cNvSpPr>
          <p:nvPr>
            <p:ph type="title"/>
          </p:nvPr>
        </p:nvSpPr>
        <p:spPr>
          <a:xfrm>
            <a:off x="3956065" y="1480603"/>
            <a:ext cx="7711025" cy="3084576"/>
          </a:xfrm>
          <a:prstGeom prst="rect">
            <a:avLst/>
          </a:prstGeom>
        </p:spPr>
        <p:txBody>
          <a:bodyPr vert="horz" lIns="91440" tIns="45720" rIns="91440" bIns="45720" rtlCol="0" anchor="ctr">
            <a:normAutofit/>
          </a:bodyPr>
          <a:lstStyle/>
          <a:p>
            <a:pPr algn="l"/>
            <a:r>
              <a:rPr lang="en-US" sz="6000" b="1" spc="170" dirty="0">
                <a:effectLst>
                  <a:outerShdw blurRad="38100" dist="38100" dir="2700000" algn="tl">
                    <a:srgbClr val="000000">
                      <a:alpha val="43137"/>
                    </a:srgbClr>
                  </a:outerShdw>
                </a:effectLst>
                <a:latin typeface="Arial Nova" panose="020B0504020202020204" pitchFamily="34" charset="0"/>
              </a:rPr>
              <a:t>Chapter Elections</a:t>
            </a:r>
          </a:p>
        </p:txBody>
      </p:sp>
      <p:sp>
        <p:nvSpPr>
          <p:cNvPr id="8" name="Footer Placeholder 3">
            <a:extLst>
              <a:ext uri="{FF2B5EF4-FFF2-40B4-BE49-F238E27FC236}">
                <a16:creationId xmlns:a16="http://schemas.microsoft.com/office/drawing/2014/main" id="{E6598087-D3EC-462F-89A8-E8B923701CFC}"/>
              </a:ext>
            </a:extLst>
          </p:cNvPr>
          <p:cNvSpPr>
            <a:spLocks noGrp="1"/>
          </p:cNvSpPr>
          <p:nvPr>
            <p:ph type="ftr" sz="quarter" idx="11"/>
          </p:nvPr>
        </p:nvSpPr>
        <p:spPr>
          <a:xfrm>
            <a:off x="5409910" y="6528741"/>
            <a:ext cx="4324044" cy="365125"/>
          </a:xfrm>
        </p:spPr>
        <p:txBody>
          <a:bodyPr vert="horz" lIns="91440" tIns="45720" rIns="91440" bIns="45720" rtlCol="0" anchor="ctr">
            <a:normAutofit/>
          </a:bodyPr>
          <a:lstStyle/>
          <a:p>
            <a:pPr>
              <a:spcAft>
                <a:spcPts val="600"/>
              </a:spcAft>
              <a:defRPr/>
            </a:pPr>
            <a:r>
              <a:rPr lang="en-US" sz="900" b="0" i="0" kern="1200" dirty="0">
                <a:solidFill>
                  <a:schemeClr val="bg2">
                    <a:lumMod val="25000"/>
                    <a:lumOff val="75000"/>
                  </a:schemeClr>
                </a:solidFill>
                <a:effectLst/>
                <a:latin typeface="Arial Nova" panose="020B0504020202020204" pitchFamily="34" charset="0"/>
              </a:rPr>
              <a:t>Department of Virginia</a:t>
            </a:r>
          </a:p>
        </p:txBody>
      </p:sp>
      <p:sp>
        <p:nvSpPr>
          <p:cNvPr id="5" name="Slide Number Placeholder 4"/>
          <p:cNvSpPr>
            <a:spLocks noGrp="1"/>
          </p:cNvSpPr>
          <p:nvPr>
            <p:ph type="sldNum" sz="quarter" idx="12"/>
          </p:nvPr>
        </p:nvSpPr>
        <p:spPr>
          <a:xfrm>
            <a:off x="11582811" y="6485731"/>
            <a:ext cx="551167" cy="365125"/>
          </a:xfrm>
        </p:spPr>
        <p:txBody>
          <a:bodyPr vert="horz" lIns="91440" tIns="45720" rIns="91440" bIns="45720" rtlCol="0" anchor="ctr">
            <a:normAutofit/>
          </a:bodyPr>
          <a:lstStyle/>
          <a:p>
            <a:pPr>
              <a:spcAft>
                <a:spcPts val="600"/>
              </a:spcAft>
              <a:defRPr/>
            </a:pPr>
            <a:fld id="{FF9353F9-6FC0-4501-B721-5C92757755E0}" type="slidenum">
              <a:rPr lang="en-US">
                <a:latin typeface="Arial Nova" panose="020B0504020202020204" pitchFamily="34" charset="0"/>
              </a:rPr>
              <a:pPr>
                <a:spcAft>
                  <a:spcPts val="600"/>
                </a:spcAft>
                <a:defRPr/>
              </a:pPr>
              <a:t>2</a:t>
            </a:fld>
            <a:endParaRPr lang="en-US" dirty="0">
              <a:latin typeface="Arial Nova" panose="020B0504020202020204" pitchFamily="34" charset="0"/>
            </a:endParaRPr>
          </a:p>
        </p:txBody>
      </p:sp>
      <p:pic>
        <p:nvPicPr>
          <p:cNvPr id="2" name="Graphic 1">
            <a:extLst>
              <a:ext uri="{FF2B5EF4-FFF2-40B4-BE49-F238E27FC236}">
                <a16:creationId xmlns:a16="http://schemas.microsoft.com/office/drawing/2014/main" id="{A79A8851-AC5C-92A9-5515-366FA464E7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26210" y="189706"/>
            <a:ext cx="1295400" cy="657225"/>
          </a:xfrm>
          <a:prstGeom prst="rect">
            <a:avLst/>
          </a:prstGeom>
        </p:spPr>
      </p:pic>
    </p:spTree>
    <p:extLst>
      <p:ext uri="{BB962C8B-B14F-4D97-AF65-F5344CB8AC3E}">
        <p14:creationId xmlns:p14="http://schemas.microsoft.com/office/powerpoint/2010/main" val="6553234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F2EB5-453B-073D-3177-5B2EF47056B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EE55814-569A-82AD-8AAB-77A1BFD1677E}"/>
              </a:ext>
            </a:extLst>
          </p:cNvPr>
          <p:cNvSpPr txBox="1">
            <a:spLocks noGrp="1"/>
          </p:cNvSpPr>
          <p:nvPr>
            <p:ph type="title"/>
          </p:nvPr>
        </p:nvSpPr>
        <p:spPr>
          <a:xfrm>
            <a:off x="1937302" y="69779"/>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5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Installation of Appointed Officers</a:t>
            </a:r>
          </a:p>
        </p:txBody>
      </p:sp>
      <p:sp>
        <p:nvSpPr>
          <p:cNvPr id="5" name="Slide Number Placeholder 4">
            <a:extLst>
              <a:ext uri="{FF2B5EF4-FFF2-40B4-BE49-F238E27FC236}">
                <a16:creationId xmlns:a16="http://schemas.microsoft.com/office/drawing/2014/main" id="{D37B637A-763A-3A99-6386-50EED37989C9}"/>
              </a:ext>
            </a:extLst>
          </p:cNvPr>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20</a:t>
            </a:fld>
            <a:endParaRPr lang="en-US" dirty="0">
              <a:solidFill>
                <a:prstClr val="black">
                  <a:tint val="75000"/>
                </a:prstClr>
              </a:solidFill>
              <a:latin typeface="Calibri" panose="020F0502020204030204"/>
            </a:endParaRPr>
          </a:p>
        </p:txBody>
      </p:sp>
      <p:sp>
        <p:nvSpPr>
          <p:cNvPr id="8" name="Footer Placeholder 3">
            <a:extLst>
              <a:ext uri="{FF2B5EF4-FFF2-40B4-BE49-F238E27FC236}">
                <a16:creationId xmlns:a16="http://schemas.microsoft.com/office/drawing/2014/main" id="{F47287DC-0B33-B0F8-999D-A2EE226DFB1A}"/>
              </a:ext>
            </a:extLst>
          </p:cNvPr>
          <p:cNvSpPr>
            <a:spLocks noGrp="1"/>
          </p:cNvSpPr>
          <p:nvPr>
            <p:ph type="ftr" sz="quarter" idx="11"/>
          </p:nvPr>
        </p:nvSpPr>
        <p:spPr>
          <a:xfrm>
            <a:off x="0" y="6528090"/>
            <a:ext cx="12192000" cy="365125"/>
          </a:xfrm>
        </p:spPr>
        <p:txBody>
          <a:bodyPr/>
          <a:lstStyle/>
          <a:p>
            <a:pPr algn="ctr" defTabSz="914400">
              <a:defRPr/>
            </a:pPr>
            <a:r>
              <a:rPr lang="en-US" dirty="0">
                <a:solidFill>
                  <a:schemeClr val="bg2">
                    <a:lumMod val="90000"/>
                  </a:schemeClr>
                </a:solidFill>
                <a:latin typeface="Calibri" panose="020F0502020204030204"/>
              </a:rPr>
              <a:t>Department of Virginia</a:t>
            </a:r>
          </a:p>
        </p:txBody>
      </p:sp>
      <p:pic>
        <p:nvPicPr>
          <p:cNvPr id="9" name="Picture 8">
            <a:extLst>
              <a:ext uri="{FF2B5EF4-FFF2-40B4-BE49-F238E27FC236}">
                <a16:creationId xmlns:a16="http://schemas.microsoft.com/office/drawing/2014/main" id="{19088EE0-2681-3B76-314D-06CF489D11C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E7639106-1FC7-4C3C-283B-C1947BC88A11}"/>
              </a:ext>
            </a:extLst>
          </p:cNvPr>
          <p:cNvSpPr/>
          <p:nvPr/>
        </p:nvSpPr>
        <p:spPr>
          <a:xfrm>
            <a:off x="1956021" y="474345"/>
            <a:ext cx="9231465" cy="369332"/>
          </a:xfrm>
          <a:prstGeom prst="rect">
            <a:avLst/>
          </a:prstGeom>
        </p:spPr>
        <p:txBody>
          <a:bodyPr wrap="square">
            <a:spAutoFit/>
          </a:bodyPr>
          <a:lstStyle/>
          <a:p>
            <a:pPr>
              <a:buClr>
                <a:schemeClr val="accent3">
                  <a:lumMod val="50000"/>
                </a:schemeClr>
              </a:buClr>
              <a:buSzPct val="96000"/>
            </a:pPr>
            <a:endParaRPr lang="en-US" b="1" spc="100" dirty="0">
              <a:solidFill>
                <a:schemeClr val="tx1">
                  <a:lumMod val="85000"/>
                  <a:lumOff val="15000"/>
                </a:schemeClr>
              </a:solidFill>
              <a:latin typeface="Arial"/>
              <a:cs typeface="Arial"/>
            </a:endParaRPr>
          </a:p>
        </p:txBody>
      </p:sp>
      <p:sp>
        <p:nvSpPr>
          <p:cNvPr id="3" name="Rectangle 2">
            <a:extLst>
              <a:ext uri="{FF2B5EF4-FFF2-40B4-BE49-F238E27FC236}">
                <a16:creationId xmlns:a16="http://schemas.microsoft.com/office/drawing/2014/main" id="{926740F2-7D74-E49E-1FE7-A90A10E818A2}"/>
              </a:ext>
            </a:extLst>
          </p:cNvPr>
          <p:cNvSpPr/>
          <p:nvPr/>
        </p:nvSpPr>
        <p:spPr>
          <a:xfrm>
            <a:off x="1956021" y="43458"/>
            <a:ext cx="9231465" cy="923330"/>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4" name="Rectangle 3">
            <a:extLst>
              <a:ext uri="{FF2B5EF4-FFF2-40B4-BE49-F238E27FC236}">
                <a16:creationId xmlns:a16="http://schemas.microsoft.com/office/drawing/2014/main" id="{44CE9EBE-C196-4802-47C0-A9FD9DEF67AF}"/>
              </a:ext>
            </a:extLst>
          </p:cNvPr>
          <p:cNvSpPr/>
          <p:nvPr/>
        </p:nvSpPr>
        <p:spPr>
          <a:xfrm>
            <a:off x="1956021" y="474345"/>
            <a:ext cx="9231465" cy="646331"/>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10" name="Rectangle 9">
            <a:extLst>
              <a:ext uri="{FF2B5EF4-FFF2-40B4-BE49-F238E27FC236}">
                <a16:creationId xmlns:a16="http://schemas.microsoft.com/office/drawing/2014/main" id="{4AEDA0D6-2883-94C8-F41F-5A97945DEE10}"/>
              </a:ext>
            </a:extLst>
          </p:cNvPr>
          <p:cNvSpPr/>
          <p:nvPr/>
        </p:nvSpPr>
        <p:spPr>
          <a:xfrm>
            <a:off x="1956021" y="1549271"/>
            <a:ext cx="9231465" cy="276999"/>
          </a:xfrm>
          <a:prstGeom prst="rect">
            <a:avLst/>
          </a:prstGeom>
        </p:spPr>
        <p:txBody>
          <a:bodyPr wrap="square">
            <a:spAutoFit/>
          </a:bodyPr>
          <a:lstStyle/>
          <a:p>
            <a:endParaRPr lang="en-US" sz="1200" dirty="0">
              <a:latin typeface="Arial"/>
              <a:cs typeface="Arial"/>
            </a:endParaRPr>
          </a:p>
        </p:txBody>
      </p:sp>
      <p:sp>
        <p:nvSpPr>
          <p:cNvPr id="6" name="Rectangle 5">
            <a:extLst>
              <a:ext uri="{FF2B5EF4-FFF2-40B4-BE49-F238E27FC236}">
                <a16:creationId xmlns:a16="http://schemas.microsoft.com/office/drawing/2014/main" id="{DC5C1DF7-9B3E-A2C6-EF96-F1755652CFDF}"/>
              </a:ext>
            </a:extLst>
          </p:cNvPr>
          <p:cNvSpPr/>
          <p:nvPr/>
        </p:nvSpPr>
        <p:spPr>
          <a:xfrm>
            <a:off x="1956021" y="1720840"/>
            <a:ext cx="9231465" cy="1231106"/>
          </a:xfrm>
          <a:prstGeom prst="rect">
            <a:avLst/>
          </a:prstGeom>
        </p:spPr>
        <p:txBody>
          <a:bodyPr wrap="square">
            <a:spAutoFit/>
          </a:bodyPr>
          <a:lstStyle/>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endParaRPr lang="en-US" sz="2000" dirty="0"/>
          </a:p>
        </p:txBody>
      </p:sp>
      <p:sp>
        <p:nvSpPr>
          <p:cNvPr id="11" name="Rectangle 10">
            <a:extLst>
              <a:ext uri="{FF2B5EF4-FFF2-40B4-BE49-F238E27FC236}">
                <a16:creationId xmlns:a16="http://schemas.microsoft.com/office/drawing/2014/main" id="{06F685BF-A568-7887-476A-40C045E3034D}"/>
              </a:ext>
            </a:extLst>
          </p:cNvPr>
          <p:cNvSpPr/>
          <p:nvPr/>
        </p:nvSpPr>
        <p:spPr>
          <a:xfrm>
            <a:off x="1956021" y="1166843"/>
            <a:ext cx="9231465" cy="4524315"/>
          </a:xfrm>
          <a:prstGeom prst="rect">
            <a:avLst/>
          </a:prstGeom>
        </p:spPr>
        <p:txBody>
          <a:bodyPr wrap="square">
            <a:spAutoFit/>
          </a:bodyPr>
          <a:lstStyle/>
          <a:p>
            <a:r>
              <a:rPr lang="en-US" sz="2200" b="1" spc="100" dirty="0">
                <a:solidFill>
                  <a:schemeClr val="tx1">
                    <a:lumMod val="85000"/>
                    <a:lumOff val="15000"/>
                  </a:schemeClr>
                </a:solidFill>
                <a:latin typeface="Arial"/>
                <a:cs typeface="Arial"/>
              </a:rPr>
              <a:t>Commander</a:t>
            </a:r>
          </a:p>
          <a:p>
            <a:endParaRPr lang="en-US" sz="1200" b="1" spc="100" dirty="0">
              <a:solidFill>
                <a:schemeClr val="tx1">
                  <a:lumMod val="85000"/>
                  <a:lumOff val="15000"/>
                </a:schemeClr>
              </a:solidFill>
              <a:latin typeface="Arial"/>
              <a:cs typeface="Arial"/>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Upon conclusion, invite the audience to be seated.  Order the appointees to stand fast (for a few minutes).  After the applause has subsided, order the new appointees to return to their seats, and dismiss the OOD.</a:t>
            </a:r>
          </a:p>
          <a:p>
            <a:pPr marL="171450" indent="-171450">
              <a:buClr>
                <a:schemeClr val="accent3">
                  <a:lumMod val="50000"/>
                </a:schemeClr>
              </a:buClr>
              <a:buSzPct val="95000"/>
              <a:buFont typeface="Wingdings" panose="05000000000000000000" pitchFamily="2" charset="2"/>
              <a:buChar char="Ø"/>
            </a:pPr>
            <a:endParaRPr lang="en-US" sz="1200" spc="100"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Instruct the Committee Chairs, or pro-</a:t>
            </a:r>
            <a:r>
              <a:rPr lang="en-US" sz="2000" spc="100" dirty="0" err="1">
                <a:solidFill>
                  <a:schemeClr val="tx1">
                    <a:lumMod val="85000"/>
                    <a:lumOff val="15000"/>
                  </a:schemeClr>
                </a:solidFill>
                <a:latin typeface="Arial" panose="020B0604020202020204" pitchFamily="34" charset="0"/>
                <a:cs typeface="Arial" panose="020B0604020202020204" pitchFamily="34" charset="0"/>
              </a:rPr>
              <a:t>tems</a:t>
            </a:r>
            <a:r>
              <a:rPr lang="en-US" sz="2000" spc="100" dirty="0">
                <a:solidFill>
                  <a:schemeClr val="tx1">
                    <a:lumMod val="85000"/>
                    <a:lumOff val="15000"/>
                  </a:schemeClr>
                </a:solidFill>
                <a:latin typeface="Arial" panose="020B0604020202020204" pitchFamily="34" charset="0"/>
                <a:cs typeface="Arial" panose="020B0604020202020204" pitchFamily="34" charset="0"/>
              </a:rPr>
              <a:t>, (following adjournment) to immediately meet with committee members to elect a chair and exchange contact information. </a:t>
            </a:r>
          </a:p>
          <a:p>
            <a:pPr marL="171450" indent="-171450">
              <a:buClr>
                <a:schemeClr val="accent3">
                  <a:lumMod val="50000"/>
                </a:schemeClr>
              </a:buClr>
              <a:buSzPct val="95000"/>
              <a:buFont typeface="Wingdings" panose="05000000000000000000" pitchFamily="2" charset="2"/>
              <a:buChar char="Ø"/>
            </a:pPr>
            <a:endParaRPr lang="en-US" sz="1200" spc="100"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Resume the business meeting.</a:t>
            </a:r>
          </a:p>
          <a:p>
            <a:pPr marL="171450" indent="-171450">
              <a:buClr>
                <a:schemeClr val="accent3">
                  <a:lumMod val="50000"/>
                </a:schemeClr>
              </a:buClr>
              <a:buSzPct val="95000"/>
              <a:buFont typeface="Wingdings" panose="05000000000000000000" pitchFamily="2" charset="2"/>
              <a:buChar char="Ø"/>
            </a:pPr>
            <a:endParaRPr lang="en-US" sz="1200" spc="100"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Close the meeting with the DAV closing ritual.</a:t>
            </a:r>
          </a:p>
          <a:p>
            <a:pPr marL="342900" indent="-342900">
              <a:buClr>
                <a:schemeClr val="accent3">
                  <a:lumMod val="50000"/>
                </a:schemeClr>
              </a:buClr>
              <a:buSzPct val="95000"/>
              <a:buFont typeface="Wingdings" panose="05000000000000000000" pitchFamily="2" charset="2"/>
              <a:buChar char="Ø"/>
            </a:pPr>
            <a:endParaRPr lang="en-US" sz="2000" spc="100" dirty="0">
              <a:solidFill>
                <a:schemeClr val="tx1">
                  <a:lumMod val="85000"/>
                  <a:lumOff val="15000"/>
                </a:schemeClr>
              </a:solidFill>
            </a:endParaRPr>
          </a:p>
          <a:p>
            <a:endParaRPr lang="en-US" sz="2000" dirty="0"/>
          </a:p>
        </p:txBody>
      </p:sp>
    </p:spTree>
    <p:extLst>
      <p:ext uri="{BB962C8B-B14F-4D97-AF65-F5344CB8AC3E}">
        <p14:creationId xmlns:p14="http://schemas.microsoft.com/office/powerpoint/2010/main" val="13769541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F1A4F-283F-83E2-5546-BCA2F4F8C5F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810EEEB-E240-F465-6CB1-713A8645937E}"/>
              </a:ext>
            </a:extLst>
          </p:cNvPr>
          <p:cNvSpPr txBox="1">
            <a:spLocks noGrp="1"/>
          </p:cNvSpPr>
          <p:nvPr>
            <p:ph type="title"/>
          </p:nvPr>
        </p:nvSpPr>
        <p:spPr>
          <a:xfrm>
            <a:off x="1937302" y="69779"/>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5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 Election Reporting</a:t>
            </a:r>
          </a:p>
        </p:txBody>
      </p:sp>
      <p:sp>
        <p:nvSpPr>
          <p:cNvPr id="5" name="Slide Number Placeholder 4">
            <a:extLst>
              <a:ext uri="{FF2B5EF4-FFF2-40B4-BE49-F238E27FC236}">
                <a16:creationId xmlns:a16="http://schemas.microsoft.com/office/drawing/2014/main" id="{6918C927-4D11-0AF6-B688-AF8A8F9A33CA}"/>
              </a:ext>
            </a:extLst>
          </p:cNvPr>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21</a:t>
            </a:fld>
            <a:endParaRPr lang="en-US" dirty="0">
              <a:solidFill>
                <a:prstClr val="black">
                  <a:tint val="75000"/>
                </a:prstClr>
              </a:solidFill>
              <a:latin typeface="Calibri" panose="020F0502020204030204"/>
            </a:endParaRPr>
          </a:p>
        </p:txBody>
      </p:sp>
      <p:sp>
        <p:nvSpPr>
          <p:cNvPr id="8" name="Footer Placeholder 3">
            <a:extLst>
              <a:ext uri="{FF2B5EF4-FFF2-40B4-BE49-F238E27FC236}">
                <a16:creationId xmlns:a16="http://schemas.microsoft.com/office/drawing/2014/main" id="{8AF42C64-6581-EF00-E867-E95FD0E7C33B}"/>
              </a:ext>
            </a:extLst>
          </p:cNvPr>
          <p:cNvSpPr>
            <a:spLocks noGrp="1"/>
          </p:cNvSpPr>
          <p:nvPr>
            <p:ph type="ftr" sz="quarter" idx="11"/>
          </p:nvPr>
        </p:nvSpPr>
        <p:spPr>
          <a:xfrm>
            <a:off x="0" y="6528090"/>
            <a:ext cx="12192000" cy="365125"/>
          </a:xfrm>
        </p:spPr>
        <p:txBody>
          <a:bodyPr/>
          <a:lstStyle/>
          <a:p>
            <a:pPr algn="ctr" defTabSz="914400">
              <a:defRPr/>
            </a:pPr>
            <a:r>
              <a:rPr lang="en-US" dirty="0">
                <a:solidFill>
                  <a:schemeClr val="bg2">
                    <a:lumMod val="90000"/>
                  </a:schemeClr>
                </a:solidFill>
                <a:latin typeface="Calibri" panose="020F0502020204030204"/>
              </a:rPr>
              <a:t>Department of Virginia</a:t>
            </a:r>
          </a:p>
        </p:txBody>
      </p:sp>
      <p:pic>
        <p:nvPicPr>
          <p:cNvPr id="9" name="Picture 8">
            <a:extLst>
              <a:ext uri="{FF2B5EF4-FFF2-40B4-BE49-F238E27FC236}">
                <a16:creationId xmlns:a16="http://schemas.microsoft.com/office/drawing/2014/main" id="{61FAC525-91BA-D5D3-A904-BA4D26BCCC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01F1BD96-B46D-4F02-7DC4-52ED4C44C1FF}"/>
              </a:ext>
            </a:extLst>
          </p:cNvPr>
          <p:cNvSpPr/>
          <p:nvPr/>
        </p:nvSpPr>
        <p:spPr>
          <a:xfrm>
            <a:off x="1956021" y="474345"/>
            <a:ext cx="9231465" cy="369332"/>
          </a:xfrm>
          <a:prstGeom prst="rect">
            <a:avLst/>
          </a:prstGeom>
        </p:spPr>
        <p:txBody>
          <a:bodyPr wrap="square">
            <a:spAutoFit/>
          </a:bodyPr>
          <a:lstStyle/>
          <a:p>
            <a:pPr>
              <a:buClr>
                <a:schemeClr val="accent3">
                  <a:lumMod val="50000"/>
                </a:schemeClr>
              </a:buClr>
              <a:buSzPct val="96000"/>
            </a:pPr>
            <a:endParaRPr lang="en-US" b="1" spc="100" dirty="0">
              <a:solidFill>
                <a:schemeClr val="tx1">
                  <a:lumMod val="85000"/>
                  <a:lumOff val="15000"/>
                </a:schemeClr>
              </a:solidFill>
              <a:latin typeface="Arial"/>
              <a:cs typeface="Arial"/>
            </a:endParaRPr>
          </a:p>
        </p:txBody>
      </p:sp>
      <p:sp>
        <p:nvSpPr>
          <p:cNvPr id="3" name="Rectangle 2">
            <a:extLst>
              <a:ext uri="{FF2B5EF4-FFF2-40B4-BE49-F238E27FC236}">
                <a16:creationId xmlns:a16="http://schemas.microsoft.com/office/drawing/2014/main" id="{86769338-28F1-723E-89F5-5BBC72016294}"/>
              </a:ext>
            </a:extLst>
          </p:cNvPr>
          <p:cNvSpPr/>
          <p:nvPr/>
        </p:nvSpPr>
        <p:spPr>
          <a:xfrm>
            <a:off x="1956021" y="43458"/>
            <a:ext cx="9231465" cy="923330"/>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4" name="Rectangle 3">
            <a:extLst>
              <a:ext uri="{FF2B5EF4-FFF2-40B4-BE49-F238E27FC236}">
                <a16:creationId xmlns:a16="http://schemas.microsoft.com/office/drawing/2014/main" id="{C2FE421F-A641-3C4D-B5CA-F59CD25A1A5A}"/>
              </a:ext>
            </a:extLst>
          </p:cNvPr>
          <p:cNvSpPr/>
          <p:nvPr/>
        </p:nvSpPr>
        <p:spPr>
          <a:xfrm>
            <a:off x="1956021" y="474345"/>
            <a:ext cx="9231465" cy="646331"/>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10" name="Rectangle 9">
            <a:extLst>
              <a:ext uri="{FF2B5EF4-FFF2-40B4-BE49-F238E27FC236}">
                <a16:creationId xmlns:a16="http://schemas.microsoft.com/office/drawing/2014/main" id="{C85C2CA0-5440-7B60-0B52-F49390ED232B}"/>
              </a:ext>
            </a:extLst>
          </p:cNvPr>
          <p:cNvSpPr/>
          <p:nvPr/>
        </p:nvSpPr>
        <p:spPr>
          <a:xfrm>
            <a:off x="1956021" y="1549271"/>
            <a:ext cx="9231465" cy="276999"/>
          </a:xfrm>
          <a:prstGeom prst="rect">
            <a:avLst/>
          </a:prstGeom>
        </p:spPr>
        <p:txBody>
          <a:bodyPr wrap="square">
            <a:spAutoFit/>
          </a:bodyPr>
          <a:lstStyle/>
          <a:p>
            <a:endParaRPr lang="en-US" sz="1200" dirty="0">
              <a:latin typeface="Arial"/>
              <a:cs typeface="Arial"/>
            </a:endParaRPr>
          </a:p>
        </p:txBody>
      </p:sp>
      <p:sp>
        <p:nvSpPr>
          <p:cNvPr id="6" name="Rectangle 5">
            <a:extLst>
              <a:ext uri="{FF2B5EF4-FFF2-40B4-BE49-F238E27FC236}">
                <a16:creationId xmlns:a16="http://schemas.microsoft.com/office/drawing/2014/main" id="{8379972A-B6BF-01EC-6816-3F3F1E09476A}"/>
              </a:ext>
            </a:extLst>
          </p:cNvPr>
          <p:cNvSpPr/>
          <p:nvPr/>
        </p:nvSpPr>
        <p:spPr>
          <a:xfrm>
            <a:off x="1956021" y="1720840"/>
            <a:ext cx="9231465" cy="1231106"/>
          </a:xfrm>
          <a:prstGeom prst="rect">
            <a:avLst/>
          </a:prstGeom>
        </p:spPr>
        <p:txBody>
          <a:bodyPr wrap="square">
            <a:spAutoFit/>
          </a:bodyPr>
          <a:lstStyle/>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endParaRPr lang="en-US" sz="2000" dirty="0"/>
          </a:p>
        </p:txBody>
      </p:sp>
      <p:sp>
        <p:nvSpPr>
          <p:cNvPr id="11" name="Rectangle 10">
            <a:extLst>
              <a:ext uri="{FF2B5EF4-FFF2-40B4-BE49-F238E27FC236}">
                <a16:creationId xmlns:a16="http://schemas.microsoft.com/office/drawing/2014/main" id="{FC22FCE1-B1D9-B7B9-6889-5DB43808DA22}"/>
              </a:ext>
            </a:extLst>
          </p:cNvPr>
          <p:cNvSpPr/>
          <p:nvPr/>
        </p:nvSpPr>
        <p:spPr>
          <a:xfrm>
            <a:off x="1790701" y="1166843"/>
            <a:ext cx="9677400" cy="4154984"/>
          </a:xfrm>
          <a:prstGeom prst="rect">
            <a:avLst/>
          </a:prstGeom>
        </p:spPr>
        <p:txBody>
          <a:bodyPr wrap="square">
            <a:spAutoFit/>
          </a:bodyPr>
          <a:lstStyle/>
          <a:p>
            <a:pPr>
              <a:buClr>
                <a:srgbClr val="92D050"/>
              </a:buClr>
            </a:pPr>
            <a:r>
              <a:rPr lang="en-US" sz="2200" b="1" spc="100" dirty="0">
                <a:solidFill>
                  <a:schemeClr val="tx1">
                    <a:lumMod val="85000"/>
                    <a:lumOff val="15000"/>
                  </a:schemeClr>
                </a:solidFill>
                <a:latin typeface="Arial" panose="020B0604020202020204" pitchFamily="34" charset="0"/>
                <a:cs typeface="Arial" panose="020B0604020202020204" pitchFamily="34" charset="0"/>
              </a:rPr>
              <a:t>Officer Election Report </a:t>
            </a:r>
          </a:p>
          <a:p>
            <a:pPr>
              <a:buClr>
                <a:srgbClr val="92D050"/>
              </a:buClr>
            </a:pPr>
            <a:endParaRPr lang="en-US" sz="1200" b="1" spc="100"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OER must be submitted to </a:t>
            </a:r>
            <a:r>
              <a:rPr lang="en-US" sz="2000" u="sng" spc="100" dirty="0">
                <a:solidFill>
                  <a:schemeClr val="tx1">
                    <a:lumMod val="85000"/>
                    <a:lumOff val="15000"/>
                  </a:schemeClr>
                </a:solidFill>
                <a:latin typeface="Arial" panose="020B0604020202020204" pitchFamily="34" charset="0"/>
                <a:cs typeface="Arial" panose="020B0604020202020204" pitchFamily="34" charset="0"/>
              </a:rPr>
              <a:t>DAV National </a:t>
            </a:r>
            <a:r>
              <a:rPr lang="en-US" sz="2000" i="1" u="sng" spc="100" dirty="0">
                <a:solidFill>
                  <a:schemeClr val="tx1">
                    <a:lumMod val="85000"/>
                    <a:lumOff val="15000"/>
                  </a:schemeClr>
                </a:solidFill>
                <a:latin typeface="Arial" panose="020B0604020202020204" pitchFamily="34" charset="0"/>
                <a:cs typeface="Arial" panose="020B0604020202020204" pitchFamily="34" charset="0"/>
              </a:rPr>
              <a:t>and</a:t>
            </a:r>
            <a:r>
              <a:rPr lang="en-US" sz="2000" u="sng" spc="100" dirty="0">
                <a:solidFill>
                  <a:schemeClr val="tx1">
                    <a:lumMod val="85000"/>
                    <a:lumOff val="15000"/>
                  </a:schemeClr>
                </a:solidFill>
                <a:latin typeface="Arial" panose="020B0604020202020204" pitchFamily="34" charset="0"/>
                <a:cs typeface="Arial" panose="020B0604020202020204" pitchFamily="34" charset="0"/>
              </a:rPr>
              <a:t> the Department </a:t>
            </a:r>
            <a:r>
              <a:rPr lang="en-US" sz="2000" spc="100" dirty="0">
                <a:solidFill>
                  <a:schemeClr val="tx1">
                    <a:lumMod val="85000"/>
                    <a:lumOff val="15000"/>
                  </a:schemeClr>
                </a:solidFill>
                <a:latin typeface="Arial" panose="020B0604020202020204" pitchFamily="34" charset="0"/>
                <a:cs typeface="Arial" panose="020B0604020202020204" pitchFamily="34" charset="0"/>
              </a:rPr>
              <a:t>within </a:t>
            </a:r>
            <a:r>
              <a:rPr lang="en-US" sz="2000" b="1" spc="100" dirty="0">
                <a:solidFill>
                  <a:schemeClr val="tx1">
                    <a:lumMod val="85000"/>
                    <a:lumOff val="15000"/>
                  </a:schemeClr>
                </a:solidFill>
                <a:latin typeface="Arial" panose="020B0604020202020204" pitchFamily="34" charset="0"/>
                <a:cs typeface="Arial" panose="020B0604020202020204" pitchFamily="34" charset="0"/>
              </a:rPr>
              <a:t>10 days </a:t>
            </a:r>
            <a:r>
              <a:rPr lang="en-US" sz="2000" spc="100" dirty="0">
                <a:solidFill>
                  <a:schemeClr val="tx1">
                    <a:lumMod val="85000"/>
                    <a:lumOff val="15000"/>
                  </a:schemeClr>
                </a:solidFill>
                <a:latin typeface="Arial" panose="020B0604020202020204" pitchFamily="34" charset="0"/>
                <a:cs typeface="Arial" panose="020B0604020202020204" pitchFamily="34" charset="0"/>
              </a:rPr>
              <a:t>of the  installation of officers.</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The </a:t>
            </a:r>
            <a:r>
              <a:rPr lang="en-US" sz="2000" u="sng" spc="100" dirty="0">
                <a:solidFill>
                  <a:schemeClr val="tx1">
                    <a:lumMod val="85000"/>
                    <a:lumOff val="15000"/>
                  </a:schemeClr>
                </a:solidFill>
                <a:latin typeface="Arial" panose="020B0604020202020204" pitchFamily="34" charset="0"/>
                <a:cs typeface="Arial" panose="020B0604020202020204" pitchFamily="34" charset="0"/>
              </a:rPr>
              <a:t>Department Supplemental Information</a:t>
            </a:r>
            <a:r>
              <a:rPr lang="en-US" sz="2000" spc="100" dirty="0">
                <a:solidFill>
                  <a:schemeClr val="tx1">
                    <a:lumMod val="85000"/>
                    <a:lumOff val="15000"/>
                  </a:schemeClr>
                </a:solidFill>
                <a:latin typeface="Arial" panose="020B0604020202020204" pitchFamily="34" charset="0"/>
                <a:cs typeface="Arial" panose="020B0604020202020204" pitchFamily="34" charset="0"/>
              </a:rPr>
              <a:t> form must accompany the OER.  Submit to the </a:t>
            </a:r>
            <a:r>
              <a:rPr lang="en-US" sz="2000" u="sng" spc="100" dirty="0">
                <a:solidFill>
                  <a:schemeClr val="tx1">
                    <a:lumMod val="85000"/>
                    <a:lumOff val="15000"/>
                  </a:schemeClr>
                </a:solidFill>
                <a:latin typeface="Arial" panose="020B0604020202020204" pitchFamily="34" charset="0"/>
                <a:cs typeface="Arial" panose="020B0604020202020204" pitchFamily="34" charset="0"/>
              </a:rPr>
              <a:t>Department ONLY</a:t>
            </a:r>
            <a:r>
              <a:rPr lang="en-US" sz="2000" spc="100" dirty="0">
                <a:solidFill>
                  <a:schemeClr val="tx1">
                    <a:lumMod val="85000"/>
                    <a:lumOff val="15000"/>
                  </a:schemeClr>
                </a:solidFill>
                <a:latin typeface="Arial" panose="020B0604020202020204" pitchFamily="34" charset="0"/>
                <a:cs typeface="Arial" panose="020B0604020202020204" pitchFamily="34" charset="0"/>
              </a:rPr>
              <a:t>.</a:t>
            </a:r>
          </a:p>
          <a:p>
            <a:pPr>
              <a:buClr>
                <a:srgbClr val="92D050"/>
              </a:buClr>
            </a:pPr>
            <a:endParaRPr lang="en-US" sz="1200" spc="100" dirty="0">
              <a:solidFill>
                <a:schemeClr val="tx1">
                  <a:lumMod val="85000"/>
                  <a:lumOff val="15000"/>
                </a:schemeClr>
              </a:solidFill>
              <a:latin typeface="Arial" panose="020B0604020202020204" pitchFamily="34" charset="0"/>
              <a:cs typeface="Arial" panose="020B0604020202020204" pitchFamily="34" charset="0"/>
            </a:endParaRPr>
          </a:p>
          <a:p>
            <a:pPr>
              <a:buClr>
                <a:srgbClr val="92D050"/>
              </a:buClr>
            </a:pPr>
            <a:r>
              <a:rPr lang="en-US" sz="2200" b="1" spc="100" dirty="0">
                <a:solidFill>
                  <a:schemeClr val="tx1">
                    <a:lumMod val="85000"/>
                    <a:lumOff val="15000"/>
                  </a:schemeClr>
                </a:solidFill>
                <a:latin typeface="Arial" panose="020B0604020202020204" pitchFamily="34" charset="0"/>
                <a:cs typeface="Arial" panose="020B0604020202020204" pitchFamily="34" charset="0"/>
              </a:rPr>
              <a:t>Chapter Service Officer (CSO) Nominations form</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Send directly to the </a:t>
            </a:r>
            <a:r>
              <a:rPr lang="en-US" sz="2000" u="sng" spc="100" dirty="0">
                <a:solidFill>
                  <a:schemeClr val="tx1">
                    <a:lumMod val="85000"/>
                    <a:lumOff val="15000"/>
                  </a:schemeClr>
                </a:solidFill>
                <a:latin typeface="Arial" panose="020B0604020202020204" pitchFamily="34" charset="0"/>
                <a:cs typeface="Arial" panose="020B0604020202020204" pitchFamily="34" charset="0"/>
              </a:rPr>
              <a:t>National Service Office in Roanoke ONLY</a:t>
            </a:r>
            <a:r>
              <a:rPr lang="en-US" sz="2000" spc="100" dirty="0">
                <a:solidFill>
                  <a:schemeClr val="tx1">
                    <a:lumMod val="85000"/>
                    <a:lumOff val="15000"/>
                  </a:schemeClr>
                </a:solidFill>
                <a:latin typeface="Arial" panose="020B0604020202020204" pitchFamily="34" charset="0"/>
                <a:cs typeface="Arial" panose="020B0604020202020204" pitchFamily="34" charset="0"/>
              </a:rPr>
              <a:t>. DO NOT send to National. </a:t>
            </a:r>
          </a:p>
          <a:p>
            <a:pPr>
              <a:buClr>
                <a:srgbClr val="92D050"/>
              </a:buClr>
            </a:pPr>
            <a:endParaRPr lang="en-US" sz="1200" spc="100" dirty="0">
              <a:solidFill>
                <a:schemeClr val="tx1">
                  <a:lumMod val="85000"/>
                  <a:lumOff val="15000"/>
                </a:schemeClr>
              </a:solidFill>
              <a:latin typeface="Arial" panose="020B0604020202020204" pitchFamily="34" charset="0"/>
              <a:cs typeface="Arial" panose="020B0604020202020204" pitchFamily="34" charset="0"/>
            </a:endParaRPr>
          </a:p>
          <a:p>
            <a:pPr>
              <a:buClr>
                <a:srgbClr val="92D050"/>
              </a:buClr>
            </a:pPr>
            <a:r>
              <a:rPr lang="en-US" sz="2200" b="1" spc="100" dirty="0">
                <a:solidFill>
                  <a:schemeClr val="tx1">
                    <a:lumMod val="85000"/>
                    <a:lumOff val="15000"/>
                  </a:schemeClr>
                </a:solidFill>
                <a:latin typeface="Arial" panose="020B0604020202020204" pitchFamily="34" charset="0"/>
                <a:cs typeface="Arial" panose="020B0604020202020204" pitchFamily="34" charset="0"/>
              </a:rPr>
              <a:t>Department Executive Committeeperson (DEC &amp; Alt DEC) designation</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Send to the </a:t>
            </a:r>
            <a:r>
              <a:rPr lang="en-US" sz="2000" u="sng" spc="100" dirty="0">
                <a:solidFill>
                  <a:schemeClr val="tx1">
                    <a:lumMod val="85000"/>
                    <a:lumOff val="15000"/>
                  </a:schemeClr>
                </a:solidFill>
                <a:latin typeface="Arial" panose="020B0604020202020204" pitchFamily="34" charset="0"/>
                <a:cs typeface="Arial" panose="020B0604020202020204" pitchFamily="34" charset="0"/>
              </a:rPr>
              <a:t>Department ONLY</a:t>
            </a:r>
            <a:endParaRPr lang="en-US" sz="2000" spc="100" dirty="0">
              <a:solidFill>
                <a:schemeClr val="tx1">
                  <a:lumMod val="85000"/>
                  <a:lumOff val="15000"/>
                </a:schemeClr>
              </a:solidFill>
            </a:endParaRPr>
          </a:p>
        </p:txBody>
      </p:sp>
    </p:spTree>
    <p:extLst>
      <p:ext uri="{BB962C8B-B14F-4D97-AF65-F5344CB8AC3E}">
        <p14:creationId xmlns:p14="http://schemas.microsoft.com/office/powerpoint/2010/main" val="13076262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80062-18A6-A0E1-7C8D-F61B1BDBF9D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4C119F9-0C6A-FF2F-3604-AB3071D1956F}"/>
              </a:ext>
            </a:extLst>
          </p:cNvPr>
          <p:cNvSpPr txBox="1">
            <a:spLocks noGrp="1"/>
          </p:cNvSpPr>
          <p:nvPr>
            <p:ph type="title"/>
          </p:nvPr>
        </p:nvSpPr>
        <p:spPr>
          <a:xfrm>
            <a:off x="1937302" y="69779"/>
            <a:ext cx="9236765" cy="584775"/>
          </a:xfrm>
          <a:prstGeom prst="rect">
            <a:avLst/>
          </a:prstGeom>
          <a:noFill/>
          <a:ln>
            <a:solidFill>
              <a:schemeClr val="accent1">
                <a:lumMod val="60000"/>
                <a:lumOff val="40000"/>
              </a:schemeClr>
            </a:solidFill>
          </a:ln>
        </p:spPr>
        <p:txBody>
          <a:bodyPr wrap="square" rtlCol="0">
            <a:spAutoFit/>
          </a:bodyPr>
          <a:lstStyle/>
          <a:p>
            <a:pPr algn="ctr"/>
            <a:r>
              <a:rPr lang="en-US" sz="3200" b="1" spc="15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 Election Reporting</a:t>
            </a:r>
          </a:p>
        </p:txBody>
      </p:sp>
      <p:sp>
        <p:nvSpPr>
          <p:cNvPr id="5" name="Slide Number Placeholder 4">
            <a:extLst>
              <a:ext uri="{FF2B5EF4-FFF2-40B4-BE49-F238E27FC236}">
                <a16:creationId xmlns:a16="http://schemas.microsoft.com/office/drawing/2014/main" id="{FB40BF6A-98B8-50A3-31CE-449C21CD5312}"/>
              </a:ext>
            </a:extLst>
          </p:cNvPr>
          <p:cNvSpPr>
            <a:spLocks noGrp="1"/>
          </p:cNvSpPr>
          <p:nvPr>
            <p:ph type="sldNum" sz="quarter" idx="12"/>
          </p:nvPr>
        </p:nvSpPr>
        <p:spPr>
          <a:xfrm>
            <a:off x="11283160" y="6319982"/>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22</a:t>
            </a:fld>
            <a:endParaRPr lang="en-US" dirty="0">
              <a:solidFill>
                <a:prstClr val="black">
                  <a:tint val="75000"/>
                </a:prstClr>
              </a:solidFill>
              <a:latin typeface="Calibri" panose="020F0502020204030204"/>
            </a:endParaRPr>
          </a:p>
        </p:txBody>
      </p:sp>
      <p:sp>
        <p:nvSpPr>
          <p:cNvPr id="8" name="Footer Placeholder 3">
            <a:extLst>
              <a:ext uri="{FF2B5EF4-FFF2-40B4-BE49-F238E27FC236}">
                <a16:creationId xmlns:a16="http://schemas.microsoft.com/office/drawing/2014/main" id="{6852D3F6-33C7-4593-CE36-803C185ED986}"/>
              </a:ext>
            </a:extLst>
          </p:cNvPr>
          <p:cNvSpPr>
            <a:spLocks noGrp="1"/>
          </p:cNvSpPr>
          <p:nvPr>
            <p:ph type="ftr" sz="quarter" idx="11"/>
          </p:nvPr>
        </p:nvSpPr>
        <p:spPr>
          <a:xfrm>
            <a:off x="0" y="6528090"/>
            <a:ext cx="12192000" cy="365125"/>
          </a:xfrm>
        </p:spPr>
        <p:txBody>
          <a:bodyPr/>
          <a:lstStyle/>
          <a:p>
            <a:pPr algn="ctr" defTabSz="914400">
              <a:defRPr/>
            </a:pPr>
            <a:r>
              <a:rPr lang="en-US" dirty="0">
                <a:solidFill>
                  <a:schemeClr val="bg2">
                    <a:lumMod val="90000"/>
                  </a:schemeClr>
                </a:solidFill>
                <a:latin typeface="Calibri" panose="020F0502020204030204"/>
              </a:rPr>
              <a:t>Department of Virginia</a:t>
            </a:r>
          </a:p>
        </p:txBody>
      </p:sp>
      <p:pic>
        <p:nvPicPr>
          <p:cNvPr id="9" name="Picture 8">
            <a:extLst>
              <a:ext uri="{FF2B5EF4-FFF2-40B4-BE49-F238E27FC236}">
                <a16:creationId xmlns:a16="http://schemas.microsoft.com/office/drawing/2014/main" id="{1E88F3E5-1B6D-FA5C-96EB-DBE37462BB4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608F90B5-E2D4-B1FD-C836-A9A9E34B6081}"/>
              </a:ext>
            </a:extLst>
          </p:cNvPr>
          <p:cNvSpPr/>
          <p:nvPr/>
        </p:nvSpPr>
        <p:spPr>
          <a:xfrm>
            <a:off x="1956021" y="474345"/>
            <a:ext cx="9231465" cy="369332"/>
          </a:xfrm>
          <a:prstGeom prst="rect">
            <a:avLst/>
          </a:prstGeom>
        </p:spPr>
        <p:txBody>
          <a:bodyPr wrap="square">
            <a:spAutoFit/>
          </a:bodyPr>
          <a:lstStyle/>
          <a:p>
            <a:pPr>
              <a:buClr>
                <a:schemeClr val="accent3">
                  <a:lumMod val="50000"/>
                </a:schemeClr>
              </a:buClr>
              <a:buSzPct val="96000"/>
            </a:pPr>
            <a:endParaRPr lang="en-US" b="1" spc="100" dirty="0">
              <a:solidFill>
                <a:schemeClr val="tx1">
                  <a:lumMod val="85000"/>
                  <a:lumOff val="15000"/>
                </a:schemeClr>
              </a:solidFill>
              <a:latin typeface="Arial"/>
              <a:cs typeface="Arial"/>
            </a:endParaRPr>
          </a:p>
        </p:txBody>
      </p:sp>
      <p:sp>
        <p:nvSpPr>
          <p:cNvPr id="3" name="Rectangle 2">
            <a:extLst>
              <a:ext uri="{FF2B5EF4-FFF2-40B4-BE49-F238E27FC236}">
                <a16:creationId xmlns:a16="http://schemas.microsoft.com/office/drawing/2014/main" id="{FC112A17-6FD3-89DD-6A39-9D3EDD1483F3}"/>
              </a:ext>
            </a:extLst>
          </p:cNvPr>
          <p:cNvSpPr/>
          <p:nvPr/>
        </p:nvSpPr>
        <p:spPr>
          <a:xfrm>
            <a:off x="1956021" y="43458"/>
            <a:ext cx="9231465" cy="923330"/>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4" name="Rectangle 3">
            <a:extLst>
              <a:ext uri="{FF2B5EF4-FFF2-40B4-BE49-F238E27FC236}">
                <a16:creationId xmlns:a16="http://schemas.microsoft.com/office/drawing/2014/main" id="{9ED4340E-CED3-F3A8-7AA8-1B60C806DCD9}"/>
              </a:ext>
            </a:extLst>
          </p:cNvPr>
          <p:cNvSpPr/>
          <p:nvPr/>
        </p:nvSpPr>
        <p:spPr>
          <a:xfrm>
            <a:off x="1956021" y="474345"/>
            <a:ext cx="9231465" cy="646331"/>
          </a:xfrm>
          <a:prstGeom prst="rect">
            <a:avLst/>
          </a:prstGeom>
        </p:spPr>
        <p:txBody>
          <a:bodyPr wrap="square">
            <a:spAutoFit/>
          </a:bodyPr>
          <a:lstStyle/>
          <a:p>
            <a:pPr>
              <a:buClr>
                <a:schemeClr val="accent3">
                  <a:lumMod val="50000"/>
                </a:schemeClr>
              </a:buClr>
              <a:buSzPct val="90000"/>
            </a:pPr>
            <a:endParaRPr lang="en-US" spc="100" dirty="0">
              <a:solidFill>
                <a:schemeClr val="tx1">
                  <a:lumMod val="85000"/>
                  <a:lumOff val="15000"/>
                </a:schemeClr>
              </a:solidFill>
              <a:latin typeface="Arial"/>
              <a:cs typeface="Arial"/>
            </a:endParaRPr>
          </a:p>
          <a:p>
            <a:pPr>
              <a:buClr>
                <a:schemeClr val="accent3">
                  <a:lumMod val="50000"/>
                </a:schemeClr>
              </a:buClr>
              <a:buSzPct val="90000"/>
            </a:pPr>
            <a:endParaRPr lang="en-US" spc="100" dirty="0">
              <a:solidFill>
                <a:schemeClr val="tx1">
                  <a:lumMod val="85000"/>
                  <a:lumOff val="15000"/>
                </a:schemeClr>
              </a:solidFill>
              <a:latin typeface="Arial"/>
              <a:cs typeface="Arial"/>
            </a:endParaRPr>
          </a:p>
        </p:txBody>
      </p:sp>
      <p:sp>
        <p:nvSpPr>
          <p:cNvPr id="10" name="Rectangle 9">
            <a:extLst>
              <a:ext uri="{FF2B5EF4-FFF2-40B4-BE49-F238E27FC236}">
                <a16:creationId xmlns:a16="http://schemas.microsoft.com/office/drawing/2014/main" id="{918F664A-A40E-DBC3-BF04-DC85B8E06758}"/>
              </a:ext>
            </a:extLst>
          </p:cNvPr>
          <p:cNvSpPr/>
          <p:nvPr/>
        </p:nvSpPr>
        <p:spPr>
          <a:xfrm>
            <a:off x="1956021" y="1549271"/>
            <a:ext cx="9231465" cy="276999"/>
          </a:xfrm>
          <a:prstGeom prst="rect">
            <a:avLst/>
          </a:prstGeom>
        </p:spPr>
        <p:txBody>
          <a:bodyPr wrap="square">
            <a:spAutoFit/>
          </a:bodyPr>
          <a:lstStyle/>
          <a:p>
            <a:endParaRPr lang="en-US" sz="1200" dirty="0">
              <a:latin typeface="Arial"/>
              <a:cs typeface="Arial"/>
            </a:endParaRPr>
          </a:p>
        </p:txBody>
      </p:sp>
      <p:sp>
        <p:nvSpPr>
          <p:cNvPr id="6" name="Rectangle 5">
            <a:extLst>
              <a:ext uri="{FF2B5EF4-FFF2-40B4-BE49-F238E27FC236}">
                <a16:creationId xmlns:a16="http://schemas.microsoft.com/office/drawing/2014/main" id="{684D5131-5DCE-3427-1DA3-E7EB7193E173}"/>
              </a:ext>
            </a:extLst>
          </p:cNvPr>
          <p:cNvSpPr/>
          <p:nvPr/>
        </p:nvSpPr>
        <p:spPr>
          <a:xfrm>
            <a:off x="1956021" y="1720840"/>
            <a:ext cx="9231465" cy="1231106"/>
          </a:xfrm>
          <a:prstGeom prst="rect">
            <a:avLst/>
          </a:prstGeom>
        </p:spPr>
        <p:txBody>
          <a:bodyPr wrap="square">
            <a:spAutoFit/>
          </a:bodyPr>
          <a:lstStyle/>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a:buClr>
                <a:schemeClr val="accent3">
                  <a:lumMod val="50000"/>
                </a:schemeClr>
              </a:buClr>
              <a:buSzPct val="90000"/>
            </a:pPr>
            <a:endParaRPr lang="en-US" dirty="0">
              <a:solidFill>
                <a:schemeClr val="tx1">
                  <a:lumMod val="95000"/>
                  <a:lumOff val="5000"/>
                </a:schemeClr>
              </a:solidFill>
              <a:latin typeface="Arial" panose="020B0604020202020204" pitchFamily="34" charset="0"/>
              <a:cs typeface="Arial" panose="020B0604020202020204" pitchFamily="34" charset="0"/>
            </a:endParaRPr>
          </a:p>
          <a:p>
            <a:endParaRPr lang="en-US" sz="2000" dirty="0"/>
          </a:p>
        </p:txBody>
      </p:sp>
      <p:sp>
        <p:nvSpPr>
          <p:cNvPr id="11" name="Rectangle 10">
            <a:extLst>
              <a:ext uri="{FF2B5EF4-FFF2-40B4-BE49-F238E27FC236}">
                <a16:creationId xmlns:a16="http://schemas.microsoft.com/office/drawing/2014/main" id="{3BB08B28-68B0-2CE9-B298-F29AEF6DDE78}"/>
              </a:ext>
            </a:extLst>
          </p:cNvPr>
          <p:cNvSpPr/>
          <p:nvPr/>
        </p:nvSpPr>
        <p:spPr>
          <a:xfrm>
            <a:off x="1695451" y="1166843"/>
            <a:ext cx="9492036" cy="4401205"/>
          </a:xfrm>
          <a:prstGeom prst="rect">
            <a:avLst/>
          </a:prstGeom>
        </p:spPr>
        <p:txBody>
          <a:bodyPr wrap="square">
            <a:spAutoFit/>
          </a:bodyPr>
          <a:lstStyle/>
          <a:p>
            <a:pPr>
              <a:buClr>
                <a:srgbClr val="92D050"/>
              </a:buClr>
            </a:pPr>
            <a:r>
              <a:rPr lang="en-US" sz="2000" b="1" spc="100" dirty="0">
                <a:solidFill>
                  <a:schemeClr val="tx1">
                    <a:lumMod val="85000"/>
                    <a:lumOff val="15000"/>
                  </a:schemeClr>
                </a:solidFill>
                <a:latin typeface="Arial" panose="020B0604020202020204" pitchFamily="34" charset="0"/>
                <a:cs typeface="Arial" panose="020B0604020202020204" pitchFamily="34" charset="0"/>
              </a:rPr>
              <a:t>Chapter Information for the Department Directory</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panose="020B0604020202020204" pitchFamily="34" charset="0"/>
                <a:cs typeface="Arial" panose="020B0604020202020204" pitchFamily="34" charset="0"/>
              </a:rPr>
              <a:t>Submit to the </a:t>
            </a:r>
            <a:r>
              <a:rPr lang="en-US" sz="2000" u="sng" spc="100" dirty="0">
                <a:solidFill>
                  <a:schemeClr val="tx1">
                    <a:lumMod val="85000"/>
                    <a:lumOff val="15000"/>
                  </a:schemeClr>
                </a:solidFill>
                <a:latin typeface="Arial" panose="020B0604020202020204" pitchFamily="34" charset="0"/>
                <a:cs typeface="Arial" panose="020B0604020202020204" pitchFamily="34" charset="0"/>
              </a:rPr>
              <a:t>Department ONLY</a:t>
            </a:r>
            <a:r>
              <a:rPr lang="en-US" sz="2000" spc="100" dirty="0">
                <a:solidFill>
                  <a:schemeClr val="tx1">
                    <a:lumMod val="85000"/>
                    <a:lumOff val="15000"/>
                  </a:schemeClr>
                </a:solidFill>
                <a:latin typeface="Arial" panose="020B0604020202020204" pitchFamily="34" charset="0"/>
                <a:cs typeface="Arial" panose="020B0604020202020204" pitchFamily="34" charset="0"/>
              </a:rPr>
              <a:t>.</a:t>
            </a:r>
          </a:p>
          <a:p>
            <a:pPr>
              <a:buClr>
                <a:srgbClr val="92D050"/>
              </a:buClr>
            </a:pPr>
            <a:endParaRPr lang="en-US" sz="2000" spc="100" dirty="0">
              <a:solidFill>
                <a:schemeClr val="tx1">
                  <a:lumMod val="85000"/>
                  <a:lumOff val="15000"/>
                </a:schemeClr>
              </a:solidFill>
              <a:latin typeface="Arial" panose="020B0604020202020204" pitchFamily="34" charset="0"/>
              <a:cs typeface="Arial" panose="020B0604020202020204" pitchFamily="34" charset="0"/>
            </a:endParaRPr>
          </a:p>
          <a:p>
            <a:pPr>
              <a:buClr>
                <a:srgbClr val="92D050"/>
              </a:buClr>
            </a:pPr>
            <a:r>
              <a:rPr lang="en-US" sz="2000" b="1" spc="100" dirty="0">
                <a:solidFill>
                  <a:schemeClr val="tx1">
                    <a:lumMod val="85000"/>
                    <a:lumOff val="15000"/>
                  </a:schemeClr>
                </a:solidFill>
                <a:latin typeface="Arial"/>
                <a:cs typeface="Arial"/>
              </a:rPr>
              <a:t>Thrift Store Representative and Alternate</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Only for Chapters receiving proceeds from the Thrift Stores. Submit to the </a:t>
            </a:r>
            <a:r>
              <a:rPr lang="en-US" sz="2000" u="sng" spc="100" dirty="0">
                <a:solidFill>
                  <a:schemeClr val="tx1">
                    <a:lumMod val="85000"/>
                    <a:lumOff val="15000"/>
                  </a:schemeClr>
                </a:solidFill>
                <a:latin typeface="Arial"/>
                <a:cs typeface="Arial"/>
              </a:rPr>
              <a:t>Department ONLY.</a:t>
            </a:r>
          </a:p>
          <a:p>
            <a:pPr>
              <a:buClr>
                <a:srgbClr val="92D050"/>
              </a:buClr>
            </a:pPr>
            <a:endParaRPr lang="en-US" sz="2000" spc="100" dirty="0">
              <a:solidFill>
                <a:schemeClr val="tx1">
                  <a:lumMod val="85000"/>
                  <a:lumOff val="15000"/>
                </a:schemeClr>
              </a:solidFill>
              <a:latin typeface="Arial"/>
              <a:cs typeface="Arial"/>
            </a:endParaRPr>
          </a:p>
          <a:p>
            <a:pPr>
              <a:buClr>
                <a:srgbClr val="92D050"/>
              </a:buClr>
            </a:pPr>
            <a:r>
              <a:rPr lang="en-US" sz="2000" b="1" spc="100" dirty="0">
                <a:solidFill>
                  <a:schemeClr val="tx1">
                    <a:lumMod val="85000"/>
                    <a:lumOff val="15000"/>
                  </a:schemeClr>
                </a:solidFill>
                <a:latin typeface="Arial"/>
                <a:cs typeface="Arial"/>
              </a:rPr>
              <a:t>Commonwealth of Virginia State Corporation Commission (SCC)</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For those Chapter incorporated in the Commonwealth of Virginia </a:t>
            </a:r>
            <a:r>
              <a:rPr lang="en-US" sz="2000" u="sng" spc="100" dirty="0">
                <a:solidFill>
                  <a:schemeClr val="tx1">
                    <a:lumMod val="85000"/>
                    <a:lumOff val="15000"/>
                  </a:schemeClr>
                </a:solidFill>
                <a:latin typeface="Arial"/>
                <a:cs typeface="Arial"/>
              </a:rPr>
              <a:t>ONLY</a:t>
            </a:r>
          </a:p>
          <a:p>
            <a:pPr marL="342900" indent="-342900">
              <a:buClr>
                <a:schemeClr val="accent3">
                  <a:lumMod val="50000"/>
                </a:schemeClr>
              </a:buClr>
              <a:buSzPct val="95000"/>
              <a:buFont typeface="Wingdings" panose="05000000000000000000" pitchFamily="2" charset="2"/>
              <a:buChar char="Ø"/>
            </a:pPr>
            <a:r>
              <a:rPr lang="en-US" sz="2000" spc="100" dirty="0">
                <a:solidFill>
                  <a:schemeClr val="tx1">
                    <a:lumMod val="85000"/>
                    <a:lumOff val="15000"/>
                  </a:schemeClr>
                </a:solidFill>
                <a:latin typeface="Arial"/>
                <a:cs typeface="Arial"/>
              </a:rPr>
              <a:t>The SCC requires an annual report, </a:t>
            </a:r>
            <a:r>
              <a:rPr lang="en-US" sz="2000" u="sng" spc="100" dirty="0">
                <a:solidFill>
                  <a:schemeClr val="tx1">
                    <a:lumMod val="85000"/>
                    <a:lumOff val="15000"/>
                  </a:schemeClr>
                </a:solidFill>
                <a:latin typeface="Arial"/>
                <a:cs typeface="Arial"/>
              </a:rPr>
              <a:t>and</a:t>
            </a:r>
            <a:r>
              <a:rPr lang="en-US" sz="2000" spc="100" dirty="0">
                <a:solidFill>
                  <a:schemeClr val="tx1">
                    <a:lumMod val="85000"/>
                    <a:lumOff val="15000"/>
                  </a:schemeClr>
                </a:solidFill>
                <a:latin typeface="Arial"/>
                <a:cs typeface="Arial"/>
              </a:rPr>
              <a:t> when a significant change in officers has occurred.</a:t>
            </a:r>
          </a:p>
          <a:p>
            <a:pPr>
              <a:buClr>
                <a:srgbClr val="92D050"/>
              </a:buClr>
            </a:pPr>
            <a:endParaRPr lang="en-US" sz="2000" dirty="0">
              <a:solidFill>
                <a:schemeClr val="tx1">
                  <a:lumMod val="85000"/>
                  <a:lumOff val="15000"/>
                </a:schemeClr>
              </a:solidFill>
              <a:latin typeface="Arial"/>
              <a:cs typeface="Arial"/>
            </a:endParaRPr>
          </a:p>
          <a:p>
            <a:pPr algn="ctr">
              <a:buClr>
                <a:srgbClr val="92D050"/>
              </a:buClr>
            </a:pPr>
            <a:r>
              <a:rPr lang="en-US" sz="2000" u="sng" spc="130" dirty="0">
                <a:solidFill>
                  <a:schemeClr val="tx1">
                    <a:lumMod val="85000"/>
                    <a:lumOff val="15000"/>
                  </a:schemeClr>
                </a:solidFill>
                <a:latin typeface="Arial"/>
                <a:cs typeface="Arial"/>
              </a:rPr>
              <a:t>All forms are available on the Department website, except the SCC form</a:t>
            </a:r>
            <a:endParaRPr lang="en-US" sz="2000" u="sng" spc="130" dirty="0">
              <a:solidFill>
                <a:schemeClr val="tx1">
                  <a:lumMod val="85000"/>
                  <a:lumOff val="15000"/>
                </a:schemeClr>
              </a:solidFill>
              <a:latin typeface="Arial" panose="020B0604020202020204" pitchFamily="34" charset="0"/>
              <a:cs typeface="Arial" panose="020B0604020202020204" pitchFamily="34" charset="0"/>
            </a:endParaRPr>
          </a:p>
          <a:p>
            <a:pPr>
              <a:buClr>
                <a:srgbClr val="92D050"/>
              </a:buClr>
            </a:pPr>
            <a:endParaRPr lang="en-US" sz="2000" dirty="0"/>
          </a:p>
        </p:txBody>
      </p:sp>
    </p:spTree>
    <p:extLst>
      <p:ext uri="{BB962C8B-B14F-4D97-AF65-F5344CB8AC3E}">
        <p14:creationId xmlns:p14="http://schemas.microsoft.com/office/powerpoint/2010/main" val="2879183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pattFill prst="openDmnd">
          <a:fgClr>
            <a:schemeClr val="bg2">
              <a:lumMod val="90000"/>
              <a:lumOff val="10000"/>
            </a:schemeClr>
          </a:fgClr>
          <a:bgClr>
            <a:schemeClr val="tx2">
              <a:lumMod val="10000"/>
            </a:schemeClr>
          </a:bgClr>
        </a:patt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4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4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5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5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5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5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55" name="Rectangle 54">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58"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59"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60"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61"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62"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63"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8" name="Footer Placeholder 3">
            <a:extLst>
              <a:ext uri="{FF2B5EF4-FFF2-40B4-BE49-F238E27FC236}">
                <a16:creationId xmlns:a16="http://schemas.microsoft.com/office/drawing/2014/main" id="{E6598087-D3EC-462F-89A8-E8B923701CFC}"/>
              </a:ext>
            </a:extLst>
          </p:cNvPr>
          <p:cNvSpPr>
            <a:spLocks noGrp="1"/>
          </p:cNvSpPr>
          <p:nvPr>
            <p:ph type="ftr" sz="quarter" idx="11"/>
          </p:nvPr>
        </p:nvSpPr>
        <p:spPr>
          <a:xfrm>
            <a:off x="4995591" y="6531259"/>
            <a:ext cx="5775900" cy="365125"/>
          </a:xfrm>
        </p:spPr>
        <p:txBody>
          <a:bodyPr vert="horz" lIns="91440" tIns="45720" rIns="91440" bIns="45720" rtlCol="0" anchor="ctr">
            <a:normAutofit/>
          </a:bodyPr>
          <a:lstStyle/>
          <a:p>
            <a:pPr>
              <a:spcAft>
                <a:spcPts val="600"/>
              </a:spcAft>
              <a:defRPr/>
            </a:pPr>
            <a:r>
              <a:rPr lang="en-US" sz="900" b="0" i="0" kern="1200" dirty="0">
                <a:solidFill>
                  <a:schemeClr val="tx1">
                    <a:lumMod val="75000"/>
                  </a:schemeClr>
                </a:solidFill>
                <a:effectLst/>
                <a:latin typeface="Arial Nova" panose="020B0504020202020204" pitchFamily="34" charset="0"/>
              </a:rPr>
              <a:t>Department of Virginia</a:t>
            </a:r>
          </a:p>
        </p:txBody>
      </p:sp>
      <p:sp>
        <p:nvSpPr>
          <p:cNvPr id="5" name="Slide Number Placeholder 4"/>
          <p:cNvSpPr>
            <a:spLocks noGrp="1"/>
          </p:cNvSpPr>
          <p:nvPr>
            <p:ph type="sldNum" sz="quarter" idx="12"/>
          </p:nvPr>
        </p:nvSpPr>
        <p:spPr>
          <a:xfrm>
            <a:off x="11615560" y="6531258"/>
            <a:ext cx="551167" cy="365125"/>
          </a:xfrm>
        </p:spPr>
        <p:txBody>
          <a:bodyPr vert="horz" lIns="91440" tIns="45720" rIns="91440" bIns="45720" rtlCol="0" anchor="ctr">
            <a:normAutofit/>
          </a:bodyPr>
          <a:lstStyle/>
          <a:p>
            <a:pPr>
              <a:spcAft>
                <a:spcPts val="600"/>
              </a:spcAft>
              <a:defRPr/>
            </a:pPr>
            <a:fld id="{FF9353F9-6FC0-4501-B721-5C92757755E0}" type="slidenum">
              <a:rPr lang="en-US">
                <a:latin typeface="Arial Nova" panose="020B0504020202020204" pitchFamily="34" charset="0"/>
              </a:rPr>
              <a:pPr>
                <a:spcAft>
                  <a:spcPts val="600"/>
                </a:spcAft>
                <a:defRPr/>
              </a:pPr>
              <a:t>23</a:t>
            </a:fld>
            <a:endParaRPr lang="en-US" dirty="0">
              <a:latin typeface="Arial Nova" panose="020B0504020202020204" pitchFamily="34" charset="0"/>
            </a:endParaRPr>
          </a:p>
        </p:txBody>
      </p:sp>
      <p:pic>
        <p:nvPicPr>
          <p:cNvPr id="2" name="Graphic 1">
            <a:extLst>
              <a:ext uri="{FF2B5EF4-FFF2-40B4-BE49-F238E27FC236}">
                <a16:creationId xmlns:a16="http://schemas.microsoft.com/office/drawing/2014/main" id="{A79A8851-AC5C-92A9-5515-366FA464E7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88" y="133504"/>
            <a:ext cx="881062" cy="447009"/>
          </a:xfrm>
          <a:prstGeom prst="rect">
            <a:avLst/>
          </a:prstGeom>
        </p:spPr>
      </p:pic>
      <mc:AlternateContent xmlns:mc="http://schemas.openxmlformats.org/markup-compatibility/2006">
        <mc:Choice xmlns:am3d="http://schemas.microsoft.com/office/drawing/2017/model3d" Requires="am3d">
          <p:graphicFrame>
            <p:nvGraphicFramePr>
              <p:cNvPr id="3" name="3D Model 2" descr="Question Mark">
                <a:extLst>
                  <a:ext uri="{FF2B5EF4-FFF2-40B4-BE49-F238E27FC236}">
                    <a16:creationId xmlns:a16="http://schemas.microsoft.com/office/drawing/2014/main" id="{09B907DF-CC1F-AC31-D087-0A72FDD4AC51}"/>
                  </a:ext>
                </a:extLst>
              </p:cNvPr>
              <p:cNvGraphicFramePr>
                <a:graphicFrameLocks noChangeAspect="1"/>
              </p:cNvGraphicFramePr>
              <p:nvPr>
                <p:extLst>
                  <p:ext uri="{D42A27DB-BD31-4B8C-83A1-F6EECF244321}">
                    <p14:modId xmlns:p14="http://schemas.microsoft.com/office/powerpoint/2010/main" val="3261806172"/>
                  </p:ext>
                </p:extLst>
              </p:nvPr>
            </p:nvGraphicFramePr>
            <p:xfrm>
              <a:off x="7534898" y="996514"/>
              <a:ext cx="2433978" cy="3563222"/>
            </p:xfrm>
            <a:graphic>
              <a:graphicData uri="http://schemas.microsoft.com/office/drawing/2017/model3d">
                <am3d:model3d r:embed="rId4">
                  <am3d:spPr>
                    <a:xfrm>
                      <a:off x="0" y="0"/>
                      <a:ext cx="2433978" cy="3563222"/>
                    </a:xfrm>
                    <a:prstGeom prst="rect">
                      <a:avLst/>
                    </a:prstGeom>
                  </am3d:spPr>
                  <am3d:camera>
                    <am3d:pos x="0" y="0" z="58615274"/>
                    <am3d:up dx="0" dy="36000000" dz="0"/>
                    <am3d:lookAt x="0" y="0" z="0"/>
                    <am3d:perspective fov="2700000"/>
                  </am3d:camera>
                  <am3d:trans>
                    <am3d:meterPerModelUnit n="10675758" d="1000000"/>
                    <am3d:preTrans dx="-721111" dy="-18000000" dz="8896"/>
                    <am3d:scale>
                      <am3d:sx n="1000000" d="1000000"/>
                      <am3d:sy n="1000000" d="1000000"/>
                      <am3d:sz n="1000000" d="1000000"/>
                    </am3d:scale>
                    <am3d:rot ax="-106123" ay="-1828317" az="53835"/>
                    <am3d:postTrans dx="0" dy="0" dz="0"/>
                  </am3d:trans>
                  <am3d:raster rName="Office3DRenderer" rVer="16.0.8326">
                    <am3d:blip r:embed="rId5"/>
                  </am3d:raster>
                  <am3d:objViewport viewportSz="428964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Question Mark">
                <a:extLst>
                  <a:ext uri="{FF2B5EF4-FFF2-40B4-BE49-F238E27FC236}">
                    <a16:creationId xmlns:a16="http://schemas.microsoft.com/office/drawing/2014/main" id="{09B907DF-CC1F-AC31-D087-0A72FDD4AC51}"/>
                  </a:ext>
                </a:extLst>
              </p:cNvPr>
              <p:cNvPicPr>
                <a:picLocks noGrp="1" noRot="1" noChangeAspect="1" noMove="1" noResize="1" noEditPoints="1" noAdjustHandles="1" noChangeArrowheads="1" noChangeShapeType="1" noCrop="1"/>
              </p:cNvPicPr>
              <p:nvPr/>
            </p:nvPicPr>
            <p:blipFill>
              <a:blip r:embed="rId5"/>
              <a:stretch>
                <a:fillRect/>
              </a:stretch>
            </p:blipFill>
            <p:spPr>
              <a:xfrm>
                <a:off x="7534898" y="996514"/>
                <a:ext cx="2433978" cy="3563222"/>
              </a:xfrm>
              <a:prstGeom prst="rect">
                <a:avLst/>
              </a:prstGeom>
            </p:spPr>
          </p:pic>
        </mc:Fallback>
      </mc:AlternateContent>
      <p:sp>
        <p:nvSpPr>
          <p:cNvPr id="9" name="TextBox 8">
            <a:extLst>
              <a:ext uri="{FF2B5EF4-FFF2-40B4-BE49-F238E27FC236}">
                <a16:creationId xmlns:a16="http://schemas.microsoft.com/office/drawing/2014/main" id="{2C3243C0-4CA5-3BF8-B77B-7957D29AA727}"/>
              </a:ext>
            </a:extLst>
          </p:cNvPr>
          <p:cNvSpPr txBox="1"/>
          <p:nvPr/>
        </p:nvSpPr>
        <p:spPr>
          <a:xfrm>
            <a:off x="234620" y="1559388"/>
            <a:ext cx="7165886" cy="264687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dirty="0">
                <a:ln/>
                <a:solidFill>
                  <a:schemeClr val="accent1">
                    <a:lumMod val="60000"/>
                    <a:lumOff val="40000"/>
                  </a:schemeClr>
                </a:solidFill>
                <a:effectLst/>
                <a:uLnTx/>
                <a:uFillTx/>
                <a:latin typeface="Arial" panose="020B0604020202020204" pitchFamily="34" charset="0"/>
                <a:ea typeface="+mn-ea"/>
                <a:cs typeface="Arial" panose="020B0604020202020204" pitchFamily="34" charset="0"/>
              </a:rPr>
              <a:t>Q</a:t>
            </a:r>
            <a:r>
              <a:rPr kumimoji="0" lang="en-US" sz="9600" b="1" i="0" u="none" strike="noStrike" kern="1200" cap="none" spc="0" normalizeH="0" baseline="0" noProof="0" dirty="0">
                <a:ln/>
                <a:solidFill>
                  <a:schemeClr val="accent1">
                    <a:lumMod val="60000"/>
                    <a:lumOff val="40000"/>
                  </a:schemeClr>
                </a:solidFill>
                <a:effectLst/>
                <a:uLnTx/>
                <a:uFillTx/>
                <a:latin typeface="Arial" panose="020B0604020202020204" pitchFamily="34" charset="0"/>
                <a:ea typeface="+mn-ea"/>
                <a:cs typeface="Arial" panose="020B0604020202020204" pitchFamily="34" charset="0"/>
              </a:rPr>
              <a:t>uestions</a:t>
            </a:r>
            <a:endParaRPr kumimoji="0" lang="en-US" sz="8800" b="1" i="0" u="none" strike="noStrike" kern="1200" cap="none" spc="0" normalizeH="0" baseline="0" noProof="0" dirty="0">
              <a:ln/>
              <a:solidFill>
                <a:schemeClr val="accent1">
                  <a:lumMod val="60000"/>
                  <a:lumOff val="40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66726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mph" presetSubtype="128" repeatCount="indefinite" fill="hold" nodeType="withEffect">
                                  <p:stCondLst>
                                    <p:cond delay="0"/>
                                  </p:stCondLst>
                                  <p:childTnLst>
                                    <p:animRot by="21600000">
                                      <p:cBhvr>
                                        <p:cTn id="6" dur="23750" fill="hold"/>
                                        <p:tgtEl>
                                          <p:spTgt spid="3"/>
                                        </p:tgtEl>
                                        <p:attrNameLst>
                                          <p:attrName>3d.view.rotation.y</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22A84-D69D-9FDF-8779-279971741075}"/>
            </a:ext>
          </a:extLst>
        </p:cNvPr>
        <p:cNvGrpSpPr/>
        <p:nvPr/>
      </p:nvGrpSpPr>
      <p:grpSpPr>
        <a:xfrm>
          <a:off x="0" y="0"/>
          <a:ext cx="0" cy="0"/>
          <a:chOff x="0" y="0"/>
          <a:chExt cx="0" cy="0"/>
        </a:xfrm>
      </p:grpSpPr>
      <p:pic>
        <p:nvPicPr>
          <p:cNvPr id="3" name="Picture 2" descr="A person wearing a white hat and glasses&#10;&#10;Description automatically generated">
            <a:extLst>
              <a:ext uri="{FF2B5EF4-FFF2-40B4-BE49-F238E27FC236}">
                <a16:creationId xmlns:a16="http://schemas.microsoft.com/office/drawing/2014/main" id="{006985A7-CDAC-CB97-4205-FA6E31692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275" y="520504"/>
            <a:ext cx="2685814" cy="5816992"/>
          </a:xfrm>
          <a:prstGeom prst="rect">
            <a:avLst/>
          </a:prstGeom>
        </p:spPr>
      </p:pic>
      <p:pic>
        <p:nvPicPr>
          <p:cNvPr id="2" name="Picture 1">
            <a:extLst>
              <a:ext uri="{FF2B5EF4-FFF2-40B4-BE49-F238E27FC236}">
                <a16:creationId xmlns:a16="http://schemas.microsoft.com/office/drawing/2014/main" id="{4D3914FB-6544-73DD-2B73-03DC4E574BD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98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te Outlines: Blank Maps of the 50 United States - GIS Geography">
            <a:extLst>
              <a:ext uri="{FF2B5EF4-FFF2-40B4-BE49-F238E27FC236}">
                <a16:creationId xmlns:a16="http://schemas.microsoft.com/office/drawing/2014/main" id="{646410EB-3AEB-648B-2612-66A79C131533}"/>
              </a:ext>
            </a:extLst>
          </p:cNvPr>
          <p:cNvPicPr>
            <a:picLocks noChangeAspect="1" noChangeArrowheads="1"/>
          </p:cNvPicPr>
          <p:nvPr/>
        </p:nvPicPr>
        <p:blipFill>
          <a:blip r:embed="rId2">
            <a:alphaModFix amt="20000"/>
            <a:extLst>
              <a:ext uri="{BEBA8EAE-BF5A-486C-A8C5-ECC9F3942E4B}">
                <a14:imgProps xmlns:a14="http://schemas.microsoft.com/office/drawing/2010/main">
                  <a14:imgLayer r:embed="rId3">
                    <a14:imgEffect>
                      <a14:backgroundRemoval t="9861" b="90040" l="10000" r="96750">
                        <a14:foregroundMark x1="97150" y1="48207" x2="93100" y2="57371"/>
                        <a14:foregroundMark x1="93100" y1="57371" x2="91000" y2="67231"/>
                        <a14:foregroundMark x1="91000" y1="67231" x2="96750" y2="49801"/>
                        <a14:foregroundMark x1="3500" y1="88347" x2="15700" y2="87749"/>
                        <a14:foregroundMark x1="15700" y1="87749" x2="27050" y2="88247"/>
                        <a14:foregroundMark x1="27050" y1="88247" x2="39000" y2="87550"/>
                        <a14:foregroundMark x1="39000" y1="87550" x2="60800" y2="90339"/>
                        <a14:foregroundMark x1="60800" y1="90339" x2="84300" y2="90040"/>
                        <a14:foregroundMark x1="84300" y1="90040" x2="89650" y2="86952"/>
                        <a14:foregroundMark x1="89650" y1="86952" x2="83850" y2="81574"/>
                        <a14:foregroundMark x1="83850" y1="81574" x2="86750" y2="70916"/>
                        <a14:foregroundMark x1="86750" y1="70916" x2="85000" y2="61454"/>
                        <a14:foregroundMark x1="85000" y1="61454" x2="86300" y2="50697"/>
                        <a14:foregroundMark x1="86300" y1="50697" x2="80750" y2="44024"/>
                        <a14:foregroundMark x1="80750" y1="44024" x2="76100" y2="42231"/>
                        <a14:foregroundMark x1="76100" y1="42231" x2="71550" y2="11554"/>
                        <a14:foregroundMark x1="71550" y1="11554" x2="70350" y2="14343"/>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482" y="170491"/>
            <a:ext cx="11177461" cy="553332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txBox="1">
            <a:spLocks noGrp="1"/>
          </p:cNvSpPr>
          <p:nvPr>
            <p:ph type="title"/>
          </p:nvPr>
        </p:nvSpPr>
        <p:spPr>
          <a:xfrm>
            <a:off x="0" y="802624"/>
            <a:ext cx="12192000" cy="5847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Department of Virginia</a:t>
            </a:r>
            <a:br>
              <a:rPr lang="en-US" sz="5400" b="1" dirty="0">
                <a:ln/>
                <a:solidFill>
                  <a:schemeClr val="accent1">
                    <a:lumMod val="50000"/>
                  </a:schemeClr>
                </a:solidFill>
                <a:latin typeface="Arial" panose="020B0604020202020204" pitchFamily="34" charset="0"/>
                <a:cs typeface="Arial" panose="020B0604020202020204" pitchFamily="34" charset="0"/>
              </a:rPr>
            </a:br>
            <a:r>
              <a:rPr lang="en-US" sz="44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Disabled American Veterans</a:t>
            </a:r>
            <a:br>
              <a:rPr lang="en-US" sz="54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 Box 7176</a:t>
            </a:r>
            <a:br>
              <a:rPr lang="en-US" sz="44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Roanoke, VA  24019-0147</a:t>
            </a:r>
            <a:br>
              <a:rPr lang="en-US" sz="4400" b="1" dirty="0">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000" b="1" dirty="0">
                <a:ln/>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ln/>
                <a:solidFill>
                  <a:schemeClr val="accent1">
                    <a:lumMod val="50000"/>
                  </a:schemeClr>
                </a:solidFill>
                <a:latin typeface="Arial" panose="020B0604020202020204" pitchFamily="34" charset="0"/>
                <a:cs typeface="Arial" panose="020B0604020202020204" pitchFamily="34" charset="0"/>
              </a:rPr>
              <a:t>540-206-2575       </a:t>
            </a:r>
            <a:r>
              <a:rPr lang="en-US" sz="1800" b="1" i="1" dirty="0">
                <a:ln/>
                <a:solidFill>
                  <a:schemeClr val="accent1">
                    <a:lumMod val="50000"/>
                  </a:schemeClr>
                </a:solidFill>
                <a:latin typeface="Arial" panose="020B0604020202020204" pitchFamily="34" charset="0"/>
                <a:cs typeface="Arial" panose="020B0604020202020204" pitchFamily="34" charset="0"/>
              </a:rPr>
              <a:t>toll free</a:t>
            </a:r>
            <a:r>
              <a:rPr lang="en-US" sz="1800" b="1" dirty="0">
                <a:ln/>
                <a:solidFill>
                  <a:schemeClr val="accent1">
                    <a:lumMod val="50000"/>
                  </a:schemeClr>
                </a:solidFill>
                <a:latin typeface="Arial" panose="020B0604020202020204" pitchFamily="34" charset="0"/>
                <a:cs typeface="Arial" panose="020B0604020202020204" pitchFamily="34" charset="0"/>
              </a:rPr>
              <a:t>: </a:t>
            </a:r>
            <a:r>
              <a:rPr lang="en-US" sz="2400" b="1" dirty="0">
                <a:ln/>
                <a:solidFill>
                  <a:schemeClr val="accent1">
                    <a:lumMod val="50000"/>
                  </a:schemeClr>
                </a:solidFill>
                <a:latin typeface="Arial" panose="020B0604020202020204" pitchFamily="34" charset="0"/>
                <a:cs typeface="Arial" panose="020B0604020202020204" pitchFamily="34" charset="0"/>
              </a:rPr>
              <a:t>866-706-5889</a:t>
            </a:r>
            <a:br>
              <a:rPr lang="en-US" sz="2400" b="1" dirty="0">
                <a:ln/>
                <a:solidFill>
                  <a:schemeClr val="accent1">
                    <a:lumMod val="50000"/>
                  </a:schemeClr>
                </a:solidFill>
                <a:latin typeface="Arial" panose="020B0604020202020204" pitchFamily="34" charset="0"/>
                <a:cs typeface="Arial" panose="020B0604020202020204" pitchFamily="34" charset="0"/>
              </a:rPr>
            </a:br>
            <a:br>
              <a:rPr lang="en-US" sz="1800" b="1" dirty="0">
                <a:ln/>
                <a:solidFill>
                  <a:schemeClr val="accent1">
                    <a:lumMod val="50000"/>
                  </a:schemeClr>
                </a:solidFill>
                <a:latin typeface="Arial" panose="020B0604020202020204" pitchFamily="34" charset="0"/>
                <a:cs typeface="Arial" panose="020B0604020202020204" pitchFamily="34" charset="0"/>
              </a:rPr>
            </a:br>
            <a:r>
              <a:rPr lang="en-US" sz="1800" b="1" dirty="0">
                <a:ln/>
                <a:solidFill>
                  <a:schemeClr val="accent1">
                    <a:lumMod val="50000"/>
                  </a:schemeClr>
                </a:solidFill>
                <a:latin typeface="Arial" panose="020B0604020202020204" pitchFamily="34" charset="0"/>
                <a:cs typeface="Arial" panose="020B0604020202020204" pitchFamily="34" charset="0"/>
              </a:rPr>
              <a:t>www.</a:t>
            </a:r>
            <a:r>
              <a:rPr lang="en-US" sz="2000" b="1" dirty="0">
                <a:ln/>
                <a:solidFill>
                  <a:schemeClr val="accent1">
                    <a:lumMod val="50000"/>
                  </a:schemeClr>
                </a:solidFill>
                <a:latin typeface="Arial" panose="020B0604020202020204" pitchFamily="34" charset="0"/>
                <a:cs typeface="Arial" panose="020B0604020202020204" pitchFamily="34" charset="0"/>
              </a:rPr>
              <a:t>V</a:t>
            </a:r>
            <a:r>
              <a:rPr lang="en-US" sz="1800" b="1" dirty="0">
                <a:ln/>
                <a:solidFill>
                  <a:schemeClr val="accent1">
                    <a:lumMod val="50000"/>
                  </a:schemeClr>
                </a:solidFill>
                <a:latin typeface="Arial" panose="020B0604020202020204" pitchFamily="34" charset="0"/>
                <a:cs typeface="Arial" panose="020B0604020202020204" pitchFamily="34" charset="0"/>
              </a:rPr>
              <a:t>irginia</a:t>
            </a:r>
            <a:r>
              <a:rPr lang="en-US" sz="2000" b="1" dirty="0">
                <a:ln/>
                <a:solidFill>
                  <a:schemeClr val="accent1">
                    <a:lumMod val="50000"/>
                  </a:schemeClr>
                </a:solidFill>
                <a:latin typeface="Arial" panose="020B0604020202020204" pitchFamily="34" charset="0"/>
                <a:cs typeface="Arial" panose="020B0604020202020204" pitchFamily="34" charset="0"/>
              </a:rPr>
              <a:t>DAV</a:t>
            </a:r>
            <a:r>
              <a:rPr lang="en-US" sz="1800" b="1" dirty="0">
                <a:ln/>
                <a:solidFill>
                  <a:schemeClr val="accent1">
                    <a:lumMod val="50000"/>
                  </a:schemeClr>
                </a:solidFill>
                <a:latin typeface="Arial" panose="020B0604020202020204" pitchFamily="34" charset="0"/>
                <a:cs typeface="Arial" panose="020B0604020202020204" pitchFamily="34" charset="0"/>
              </a:rPr>
              <a:t>.org </a:t>
            </a:r>
            <a:br>
              <a:rPr lang="en-US" sz="1600" b="1" dirty="0">
                <a:ln/>
                <a:solidFill>
                  <a:schemeClr val="accent1">
                    <a:lumMod val="50000"/>
                  </a:schemeClr>
                </a:solidFill>
                <a:latin typeface="Arial" panose="020B0604020202020204" pitchFamily="34" charset="0"/>
                <a:cs typeface="Arial" panose="020B0604020202020204" pitchFamily="34" charset="0"/>
              </a:rPr>
            </a:br>
            <a:br>
              <a:rPr lang="en-US" sz="1600" b="1" dirty="0">
                <a:ln/>
                <a:solidFill>
                  <a:schemeClr val="accent1">
                    <a:lumMod val="50000"/>
                  </a:schemeClr>
                </a:solidFill>
                <a:latin typeface="Arial" panose="020B0604020202020204" pitchFamily="34" charset="0"/>
                <a:cs typeface="Arial" panose="020B0604020202020204" pitchFamily="34" charset="0"/>
              </a:rPr>
            </a:br>
            <a:r>
              <a:rPr lang="en-US" sz="1600" b="1" dirty="0">
                <a:ln/>
                <a:solidFill>
                  <a:schemeClr val="accent1">
                    <a:lumMod val="50000"/>
                  </a:schemeClr>
                </a:solidFill>
                <a:latin typeface="Arial" panose="020B0604020202020204" pitchFamily="34" charset="0"/>
                <a:cs typeface="Arial" panose="020B0604020202020204" pitchFamily="34" charset="0"/>
              </a:rPr>
              <a:t>                                                      </a:t>
            </a:r>
            <a:r>
              <a:rPr lang="en-US" sz="1200" b="1" dirty="0">
                <a:ln/>
                <a:solidFill>
                  <a:schemeClr val="accent1">
                    <a:lumMod val="50000"/>
                  </a:schemeClr>
                </a:solidFill>
                <a:latin typeface="Arial" panose="020B0604020202020204" pitchFamily="34" charset="0"/>
                <a:cs typeface="Arial" panose="020B0604020202020204" pitchFamily="34" charset="0"/>
              </a:rPr>
              <a:t>@DAVVirginia                     </a:t>
            </a:r>
            <a:br>
              <a:rPr lang="en-US" sz="1600" b="1" dirty="0">
                <a:ln/>
                <a:solidFill>
                  <a:schemeClr val="accent3">
                    <a:lumMod val="50000"/>
                  </a:schemeClr>
                </a:solidFill>
                <a:latin typeface="Arial" panose="020B0604020202020204" pitchFamily="34" charset="0"/>
                <a:cs typeface="Arial" panose="020B0604020202020204" pitchFamily="34" charset="0"/>
              </a:rPr>
            </a:br>
            <a:br>
              <a:rPr lang="en-US" sz="1600" b="1" dirty="0">
                <a:ln/>
                <a:solidFill>
                  <a:schemeClr val="accent3">
                    <a:lumMod val="50000"/>
                  </a:schemeClr>
                </a:solidFill>
                <a:latin typeface="Arial" panose="020B0604020202020204" pitchFamily="34" charset="0"/>
                <a:cs typeface="Arial" panose="020B0604020202020204" pitchFamily="34" charset="0"/>
              </a:rPr>
            </a:br>
            <a:r>
              <a:rPr lang="en-US" sz="1600" b="1" dirty="0">
                <a:ln/>
                <a:solidFill>
                  <a:schemeClr val="accent3">
                    <a:lumMod val="50000"/>
                  </a:schemeClr>
                </a:solidFill>
                <a:latin typeface="Arial" panose="020B0604020202020204" pitchFamily="34" charset="0"/>
                <a:cs typeface="Arial" panose="020B0604020202020204" pitchFamily="34" charset="0"/>
              </a:rPr>
              <a:t>                                             </a:t>
            </a:r>
            <a:br>
              <a:rPr lang="en-US" sz="1400" b="1" dirty="0">
                <a:ln/>
                <a:solidFill>
                  <a:schemeClr val="accent3">
                    <a:lumMod val="50000"/>
                  </a:schemeClr>
                </a:solidFill>
                <a:latin typeface="Arial" panose="020B0604020202020204" pitchFamily="34" charset="0"/>
                <a:cs typeface="Arial" panose="020B0604020202020204" pitchFamily="34" charset="0"/>
              </a:rPr>
            </a:br>
            <a:br>
              <a:rPr lang="en-US" sz="1800" b="1" dirty="0">
                <a:ln/>
                <a:solidFill>
                  <a:schemeClr val="accent3">
                    <a:lumMod val="50000"/>
                  </a:schemeClr>
                </a:solidFill>
                <a:latin typeface="Arial" panose="020B0604020202020204" pitchFamily="34" charset="0"/>
                <a:cs typeface="Arial" panose="020B0604020202020204" pitchFamily="34" charset="0"/>
              </a:rPr>
            </a:br>
            <a:endParaRPr lang="en-US" sz="1800" b="1" dirty="0">
              <a:ln/>
              <a:solidFill>
                <a:schemeClr val="accent3">
                  <a:lumMod val="50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11653445" y="6567458"/>
            <a:ext cx="551167" cy="365125"/>
          </a:xfrm>
        </p:spPr>
        <p:txBody>
          <a:bodyPr/>
          <a:lstStyle/>
          <a:p>
            <a:pPr defTabSz="914400">
              <a:defRPr/>
            </a:pPr>
            <a:fld id="{FF9353F9-6FC0-4501-B721-5C92757755E0}" type="slidenum">
              <a:rPr lang="en-US">
                <a:solidFill>
                  <a:prstClr val="black">
                    <a:tint val="75000"/>
                  </a:prstClr>
                </a:solidFill>
                <a:latin typeface="Calibri" panose="020F0502020204030204"/>
              </a:rPr>
              <a:pPr defTabSz="914400">
                <a:defRPr/>
              </a:pPr>
              <a:t>25</a:t>
            </a:fld>
            <a:endParaRPr lang="en-US" dirty="0">
              <a:solidFill>
                <a:prstClr val="black">
                  <a:tint val="75000"/>
                </a:prstClr>
              </a:solidFill>
              <a:latin typeface="Calibri" panose="020F0502020204030204"/>
            </a:endParaRPr>
          </a:p>
        </p:txBody>
      </p:sp>
      <p:sp>
        <p:nvSpPr>
          <p:cNvPr id="4" name="Rectangle 3"/>
          <p:cNvSpPr/>
          <p:nvPr/>
        </p:nvSpPr>
        <p:spPr>
          <a:xfrm>
            <a:off x="0" y="6650379"/>
            <a:ext cx="12192000" cy="199285"/>
          </a:xfrm>
          <a:prstGeom prst="rect">
            <a:avLst/>
          </a:prstGeom>
        </p:spPr>
        <p:txBody>
          <a:bodyPr wrap="square">
            <a:spAutoFit/>
          </a:bodyPr>
          <a:lstStyle/>
          <a:p>
            <a:pPr algn="ctr" defTabSz="914400">
              <a:lnSpc>
                <a:spcPct val="107000"/>
              </a:lnSpc>
              <a:defRPr/>
            </a:pPr>
            <a:r>
              <a:rPr lang="en-US" sz="7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No part of this work covered by the copyright herein may be reproduced or used in any form or by any means without permission from DAV-Department of Virginia</a:t>
            </a:r>
          </a:p>
        </p:txBody>
      </p:sp>
      <p:sp>
        <p:nvSpPr>
          <p:cNvPr id="6" name="Rectangle 5"/>
          <p:cNvSpPr/>
          <p:nvPr/>
        </p:nvSpPr>
        <p:spPr>
          <a:xfrm>
            <a:off x="0" y="6488223"/>
            <a:ext cx="12128740" cy="199285"/>
          </a:xfrm>
          <a:prstGeom prst="rect">
            <a:avLst/>
          </a:prstGeom>
        </p:spPr>
        <p:txBody>
          <a:bodyPr wrap="square">
            <a:spAutoFit/>
          </a:bodyPr>
          <a:lstStyle/>
          <a:p>
            <a:pPr algn="ctr" defTabSz="914400">
              <a:defRPr/>
            </a:pPr>
            <a:r>
              <a:rPr lang="en-US" sz="700" b="1" dirty="0">
                <a:solidFill>
                  <a:schemeClr val="accent3">
                    <a:lumMod val="50000"/>
                  </a:schemeClr>
                </a:solidFill>
                <a:latin typeface="Arial" panose="020B0604020202020204" pitchFamily="34" charset="0"/>
                <a:cs typeface="Arial" panose="020B0604020202020204" pitchFamily="34" charset="0"/>
              </a:rPr>
              <a:t>© 2024 DAV-Department of Virginia. ALL RIGHTS RESERVED</a:t>
            </a:r>
          </a:p>
        </p:txBody>
      </p:sp>
      <p:pic>
        <p:nvPicPr>
          <p:cNvPr id="13" name="Picture 12">
            <a:extLst>
              <a:ext uri="{FF2B5EF4-FFF2-40B4-BE49-F238E27FC236}">
                <a16:creationId xmlns:a16="http://schemas.microsoft.com/office/drawing/2014/main" id="{3C92395E-84F8-4EFB-A47D-F324FCE9732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a:extLst>
              <a:ext uri="{FF2B5EF4-FFF2-40B4-BE49-F238E27FC236}">
                <a16:creationId xmlns:a16="http://schemas.microsoft.com/office/drawing/2014/main" id="{CAA82696-8E71-BA41-7D4C-AF880FE35C92}"/>
              </a:ext>
            </a:extLst>
          </p:cNvPr>
          <p:cNvGrpSpPr/>
          <p:nvPr/>
        </p:nvGrpSpPr>
        <p:grpSpPr>
          <a:xfrm>
            <a:off x="4976248" y="5276692"/>
            <a:ext cx="1811475" cy="427120"/>
            <a:chOff x="5398942" y="5285715"/>
            <a:chExt cx="1811475" cy="427120"/>
          </a:xfrm>
        </p:grpSpPr>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398942" y="5285715"/>
              <a:ext cx="418098" cy="418098"/>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112961" y="5288856"/>
              <a:ext cx="412548" cy="418099"/>
            </a:xfrm>
            <a:prstGeom prst="rect">
              <a:avLst/>
            </a:prstGeom>
          </p:spPr>
        </p:pic>
        <p:pic>
          <p:nvPicPr>
            <p:cNvPr id="1028" name="Picture 4" descr="GIGA MIBS - Rebranding X">
              <a:extLst>
                <a:ext uri="{FF2B5EF4-FFF2-40B4-BE49-F238E27FC236}">
                  <a16:creationId xmlns:a16="http://schemas.microsoft.com/office/drawing/2014/main" id="{6FEAFBEA-5E4E-F63D-2A7F-7178F8830D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6438" y="5288856"/>
              <a:ext cx="423979" cy="4239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31224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28A0092B-C50C-407E-A947-70E740481C1C}">
                <a14:useLocalDpi xmlns:a14="http://schemas.microsoft.com/office/drawing/2010/main" val="0"/>
              </a:ext>
            </a:extLst>
          </a:blip>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A41F1421-EB4D-4FCC-84AA-B8EAB598D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8" name="Freeform 6">
              <a:extLst>
                <a:ext uri="{FF2B5EF4-FFF2-40B4-BE49-F238E27FC236}">
                  <a16:creationId xmlns:a16="http://schemas.microsoft.com/office/drawing/2014/main" id="{C2868A18-D0E4-4521-BA87-CE338DE4F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9" name="Freeform 7">
              <a:extLst>
                <a:ext uri="{FF2B5EF4-FFF2-40B4-BE49-F238E27FC236}">
                  <a16:creationId xmlns:a16="http://schemas.microsoft.com/office/drawing/2014/main" id="{4F736B56-6631-4C1B-9CC6-D26C3DB9A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50" name="Freeform 8">
              <a:extLst>
                <a:ext uri="{FF2B5EF4-FFF2-40B4-BE49-F238E27FC236}">
                  <a16:creationId xmlns:a16="http://schemas.microsoft.com/office/drawing/2014/main" id="{FF88E20D-A161-4C96-9EAE-6A421E59F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51" name="Freeform 9">
              <a:extLst>
                <a:ext uri="{FF2B5EF4-FFF2-40B4-BE49-F238E27FC236}">
                  <a16:creationId xmlns:a16="http://schemas.microsoft.com/office/drawing/2014/main" id="{62838FE3-738E-4926-B12B-06CB84AB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2" name="Freeform 10">
              <a:extLst>
                <a:ext uri="{FF2B5EF4-FFF2-40B4-BE49-F238E27FC236}">
                  <a16:creationId xmlns:a16="http://schemas.microsoft.com/office/drawing/2014/main" id="{0A3A990B-04D7-4B58-9819-692A71E0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3" name="Freeform 11">
              <a:extLst>
                <a:ext uri="{FF2B5EF4-FFF2-40B4-BE49-F238E27FC236}">
                  <a16:creationId xmlns:a16="http://schemas.microsoft.com/office/drawing/2014/main" id="{4FA6533A-5978-4C31-BE29-20D7F9502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55" name="Rectangle 54">
            <a:extLst>
              <a:ext uri="{FF2B5EF4-FFF2-40B4-BE49-F238E27FC236}">
                <a16:creationId xmlns:a16="http://schemas.microsoft.com/office/drawing/2014/main" id="{A2A1E25D-508A-4EE7-9B89-71BC1BEEF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22">
            <a:extLst>
              <a:ext uri="{FF2B5EF4-FFF2-40B4-BE49-F238E27FC236}">
                <a16:creationId xmlns:a16="http://schemas.microsoft.com/office/drawing/2014/main" id="{6FD9ED33-B960-4F9D-8023-20D830625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2974973" y="-15832"/>
            <a:ext cx="9217026" cy="6889518"/>
          </a:xfrm>
          <a:custGeom>
            <a:avLst/>
            <a:gdLst>
              <a:gd name="connsiteX0" fmla="*/ 1087153 w 9217026"/>
              <a:gd name="connsiteY0" fmla="*/ 0 h 6889518"/>
              <a:gd name="connsiteX1" fmla="*/ 1087153 w 9217026"/>
              <a:gd name="connsiteY1" fmla="*/ 1098 h 6889518"/>
              <a:gd name="connsiteX2" fmla="*/ 0 w 9217026"/>
              <a:gd name="connsiteY2" fmla="*/ 0 h 6889518"/>
              <a:gd name="connsiteX3" fmla="*/ 0 w 9217026"/>
              <a:gd name="connsiteY3" fmla="*/ 6889518 h 6889518"/>
              <a:gd name="connsiteX4" fmla="*/ 1087153 w 9217026"/>
              <a:gd name="connsiteY4" fmla="*/ 6888254 h 6889518"/>
              <a:gd name="connsiteX5" fmla="*/ 1087153 w 9217026"/>
              <a:gd name="connsiteY5" fmla="*/ 6889518 h 6889518"/>
              <a:gd name="connsiteX6" fmla="*/ 7295095 w 9217026"/>
              <a:gd name="connsiteY6" fmla="*/ 6882299 h 6889518"/>
              <a:gd name="connsiteX7" fmla="*/ 9217026 w 9217026"/>
              <a:gd name="connsiteY7" fmla="*/ 5349831 h 6889518"/>
              <a:gd name="connsiteX8" fmla="*/ 8378827 w 9217026"/>
              <a:gd name="connsiteY8" fmla="*/ 7365 h 688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026" h="6889518">
                <a:moveTo>
                  <a:pt x="1087153" y="0"/>
                </a:moveTo>
                <a:lnTo>
                  <a:pt x="1087153" y="1098"/>
                </a:lnTo>
                <a:lnTo>
                  <a:pt x="0" y="0"/>
                </a:lnTo>
                <a:lnTo>
                  <a:pt x="0" y="6889518"/>
                </a:lnTo>
                <a:lnTo>
                  <a:pt x="1087153" y="6888254"/>
                </a:lnTo>
                <a:lnTo>
                  <a:pt x="1087153" y="6889518"/>
                </a:lnTo>
                <a:lnTo>
                  <a:pt x="7295095" y="6882299"/>
                </a:lnTo>
                <a:lnTo>
                  <a:pt x="9217026" y="5349831"/>
                </a:lnTo>
                <a:lnTo>
                  <a:pt x="8378827"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48248BD7-AE40-49AB-844D-ABD40D80B2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60" name="Freeform 6">
              <a:extLst>
                <a:ext uri="{FF2B5EF4-FFF2-40B4-BE49-F238E27FC236}">
                  <a16:creationId xmlns:a16="http://schemas.microsoft.com/office/drawing/2014/main" id="{977D6250-A0F3-4872-9969-3DB7ADE7C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61" name="Freeform 7">
              <a:extLst>
                <a:ext uri="{FF2B5EF4-FFF2-40B4-BE49-F238E27FC236}">
                  <a16:creationId xmlns:a16="http://schemas.microsoft.com/office/drawing/2014/main" id="{5796BEC7-5389-45D6-A0D4-F36405E5A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62" name="Freeform 8">
              <a:extLst>
                <a:ext uri="{FF2B5EF4-FFF2-40B4-BE49-F238E27FC236}">
                  <a16:creationId xmlns:a16="http://schemas.microsoft.com/office/drawing/2014/main" id="{BEA57FAB-D2EF-4F47-A986-4321D5148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63" name="Freeform 9">
              <a:extLst>
                <a:ext uri="{FF2B5EF4-FFF2-40B4-BE49-F238E27FC236}">
                  <a16:creationId xmlns:a16="http://schemas.microsoft.com/office/drawing/2014/main" id="{5E8C59C9-8A0C-4F01-A36F-1C6389554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64" name="Freeform 10">
              <a:extLst>
                <a:ext uri="{FF2B5EF4-FFF2-40B4-BE49-F238E27FC236}">
                  <a16:creationId xmlns:a16="http://schemas.microsoft.com/office/drawing/2014/main" id="{62D244EC-76FC-490A-8371-18E8C0624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65" name="Freeform 11">
              <a:extLst>
                <a:ext uri="{FF2B5EF4-FFF2-40B4-BE49-F238E27FC236}">
                  <a16:creationId xmlns:a16="http://schemas.microsoft.com/office/drawing/2014/main" id="{FA33782B-4F01-450E-A17D-F7C03359D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12" name="Picture 11" descr="A person posing for the camera&#10;&#10;Description automatically generated">
            <a:extLst>
              <a:ext uri="{FF2B5EF4-FFF2-40B4-BE49-F238E27FC236}">
                <a16:creationId xmlns:a16="http://schemas.microsoft.com/office/drawing/2014/main" id="{CBC00AE0-561A-4191-BAE0-1A046D17CB8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3175466" cy="5245940"/>
          </a:xfrm>
          <a:custGeom>
            <a:avLst/>
            <a:gdLst/>
            <a:ahLst/>
            <a:cxnLst/>
            <a:rect l="l" t="t" r="r" b="b"/>
            <a:pathLst>
              <a:path w="3175486" h="5245950">
                <a:moveTo>
                  <a:pt x="0" y="0"/>
                </a:moveTo>
                <a:lnTo>
                  <a:pt x="3175486" y="0"/>
                </a:lnTo>
                <a:lnTo>
                  <a:pt x="2294818" y="5223932"/>
                </a:lnTo>
                <a:lnTo>
                  <a:pt x="2310547" y="5245950"/>
                </a:lnTo>
                <a:lnTo>
                  <a:pt x="0" y="4901963"/>
                </a:lnTo>
                <a:close/>
              </a:path>
            </a:pathLst>
          </a:custGeom>
          <a:ln w="38100">
            <a:noFill/>
          </a:ln>
          <a:effectLst/>
        </p:spPr>
      </p:pic>
      <p:sp>
        <p:nvSpPr>
          <p:cNvPr id="4" name="Footer Placeholder 3">
            <a:extLst>
              <a:ext uri="{FF2B5EF4-FFF2-40B4-BE49-F238E27FC236}">
                <a16:creationId xmlns:a16="http://schemas.microsoft.com/office/drawing/2014/main" id="{DB5FF1E7-9D1A-447B-812E-2A2872E1CC4E}"/>
              </a:ext>
            </a:extLst>
          </p:cNvPr>
          <p:cNvSpPr>
            <a:spLocks noGrp="1"/>
          </p:cNvSpPr>
          <p:nvPr>
            <p:ph type="ftr" sz="quarter" idx="11"/>
          </p:nvPr>
        </p:nvSpPr>
        <p:spPr>
          <a:xfrm>
            <a:off x="5619288" y="6524393"/>
            <a:ext cx="5600394"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sz="900" b="0" i="0" u="none" strike="noStrike" kern="1200" cap="none" spc="100" normalizeH="0" baseline="0" noProof="0" dirty="0">
                <a:ln>
                  <a:noFill/>
                </a:ln>
                <a:solidFill>
                  <a:schemeClr val="bg2">
                    <a:lumMod val="50000"/>
                  </a:schemeClr>
                </a:solidFill>
                <a:effectLst/>
                <a:uLnTx/>
                <a:uFillTx/>
                <a:latin typeface="Arial Nova" panose="020B0504020202020204" pitchFamily="34" charset="0"/>
              </a:rPr>
              <a:t>Department of Virginia</a:t>
            </a:r>
          </a:p>
        </p:txBody>
      </p:sp>
      <p:sp>
        <p:nvSpPr>
          <p:cNvPr id="2" name="AutoShape 4" descr="Disabled American Veterans">
            <a:extLst>
              <a:ext uri="{FF2B5EF4-FFF2-40B4-BE49-F238E27FC236}">
                <a16:creationId xmlns:a16="http://schemas.microsoft.com/office/drawing/2014/main" id="{AD346EC0-C647-5C40-4BE7-B2E675FE77B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Graphical user interface&#10;&#10;Description automatically generated with low confidence">
            <a:extLst>
              <a:ext uri="{FF2B5EF4-FFF2-40B4-BE49-F238E27FC236}">
                <a16:creationId xmlns:a16="http://schemas.microsoft.com/office/drawing/2014/main" id="{701713B9-FA5B-066C-D392-EB016A7640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72" y="6184320"/>
            <a:ext cx="2803814" cy="45942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9" name="Picture 8" descr="A green and black logo&#10;&#10;Description automatically generated">
            <a:extLst>
              <a:ext uri="{FF2B5EF4-FFF2-40B4-BE49-F238E27FC236}">
                <a16:creationId xmlns:a16="http://schemas.microsoft.com/office/drawing/2014/main" id="{23218513-9944-B161-46DC-D935161B76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3410" y="1810225"/>
            <a:ext cx="6960717" cy="3542350"/>
          </a:xfrm>
          <a:prstGeom prst="rect">
            <a:avLst/>
          </a:prstGeom>
          <a:ln w="19050">
            <a:solidFill>
              <a:schemeClr val="bg1">
                <a:lumMod val="9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530959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2499"/>
                                          </p:stCondLst>
                                        </p:cTn>
                                        <p:tgtEl>
                                          <p:spTgt spid="12"/>
                                        </p:tgtEl>
                                        <p:attrNameLst>
                                          <p:attrName>style.visibility</p:attrName>
                                        </p:attrNameLst>
                                      </p:cBhvr>
                                      <p:to>
                                        <p:strVal val="visible"/>
                                      </p:to>
                                    </p:set>
                                  </p:childTnLst>
                                </p:cTn>
                              </p:par>
                              <p:par>
                                <p:cTn id="7" presetID="6" presetClass="entr" presetSubtype="32" fill="hold" nodeType="withEffect">
                                  <p:stCondLst>
                                    <p:cond delay="250"/>
                                  </p:stCondLst>
                                  <p:childTnLst>
                                    <p:set>
                                      <p:cBhvr>
                                        <p:cTn id="8" dur="1" fill="hold">
                                          <p:stCondLst>
                                            <p:cond delay="0"/>
                                          </p:stCondLst>
                                        </p:cTn>
                                        <p:tgtEl>
                                          <p:spTgt spid="9"/>
                                        </p:tgtEl>
                                        <p:attrNameLst>
                                          <p:attrName>style.visibility</p:attrName>
                                        </p:attrNameLst>
                                      </p:cBhvr>
                                      <p:to>
                                        <p:strVal val="visible"/>
                                      </p:to>
                                    </p:set>
                                    <p:animEffect transition="in" filter="circle(out)">
                                      <p:cBhvr>
                                        <p:cTn id="9" dur="2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48D661B-BAEA-42B3-BEDB-13E01DBA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BD2573B-33EA-4868-BD57-87246A078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p:cNvSpPr txBox="1">
            <a:spLocks noGrp="1"/>
          </p:cNvSpPr>
          <p:nvPr>
            <p:ph type="title"/>
          </p:nvPr>
        </p:nvSpPr>
        <p:spPr>
          <a:xfrm>
            <a:off x="295605" y="629553"/>
            <a:ext cx="2886633" cy="5105400"/>
          </a:xfrm>
          <a:prstGeom prst="rect">
            <a:avLst/>
          </a:prstGeom>
        </p:spPr>
        <p:txBody>
          <a:bodyPr vert="horz" lIns="91440" tIns="45720" rIns="91440" bIns="45720" rtlCol="0" anchor="ctr">
            <a:normAutofit/>
          </a:bodyPr>
          <a:lstStyle/>
          <a:p>
            <a:r>
              <a:rPr lang="en-US" b="1" spc="150" dirty="0">
                <a:solidFill>
                  <a:srgbClr val="FFFFFF"/>
                </a:solidFill>
                <a:latin typeface="Arial" panose="020B0604020202020204" pitchFamily="34" charset="0"/>
                <a:cs typeface="Arial" panose="020B0604020202020204" pitchFamily="34" charset="0"/>
              </a:rPr>
              <a:t>Instructor</a:t>
            </a:r>
          </a:p>
        </p:txBody>
      </p:sp>
      <p:grpSp>
        <p:nvGrpSpPr>
          <p:cNvPr id="33" name="Group 32">
            <a:extLst>
              <a:ext uri="{FF2B5EF4-FFF2-40B4-BE49-F238E27FC236}">
                <a16:creationId xmlns:a16="http://schemas.microsoft.com/office/drawing/2014/main" id="{2262EED4-6AA0-4E32-99BF-EC6023E86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4" name="Freeform 6">
              <a:extLst>
                <a:ext uri="{FF2B5EF4-FFF2-40B4-BE49-F238E27FC236}">
                  <a16:creationId xmlns:a16="http://schemas.microsoft.com/office/drawing/2014/main" id="{187BD93B-D7D8-48E9-A408-63B05280F8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5" name="Freeform 7">
              <a:extLst>
                <a:ext uri="{FF2B5EF4-FFF2-40B4-BE49-F238E27FC236}">
                  <a16:creationId xmlns:a16="http://schemas.microsoft.com/office/drawing/2014/main" id="{F1828682-B626-46A2-929D-B464FFAB3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6" name="Freeform 8">
              <a:extLst>
                <a:ext uri="{FF2B5EF4-FFF2-40B4-BE49-F238E27FC236}">
                  <a16:creationId xmlns:a16="http://schemas.microsoft.com/office/drawing/2014/main" id="{276D976C-0C91-4A9D-AB86-D8F3C00F1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7" name="Freeform 9">
              <a:extLst>
                <a:ext uri="{FF2B5EF4-FFF2-40B4-BE49-F238E27FC236}">
                  <a16:creationId xmlns:a16="http://schemas.microsoft.com/office/drawing/2014/main" id="{AF11B071-D1F5-45C3-808F-25505CF19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8" name="Freeform 10">
              <a:extLst>
                <a:ext uri="{FF2B5EF4-FFF2-40B4-BE49-F238E27FC236}">
                  <a16:creationId xmlns:a16="http://schemas.microsoft.com/office/drawing/2014/main" id="{4D2DF285-724E-413F-A89A-E9014EAF0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9" name="Freeform 11">
              <a:extLst>
                <a:ext uri="{FF2B5EF4-FFF2-40B4-BE49-F238E27FC236}">
                  <a16:creationId xmlns:a16="http://schemas.microsoft.com/office/drawing/2014/main" id="{5305AB29-3364-4389-A321-44024BF21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4" name="Footer Placeholder 3"/>
          <p:cNvSpPr>
            <a:spLocks noGrp="1"/>
          </p:cNvSpPr>
          <p:nvPr>
            <p:ph type="ftr" sz="quarter" idx="11"/>
          </p:nvPr>
        </p:nvSpPr>
        <p:spPr>
          <a:xfrm>
            <a:off x="5193305" y="5883275"/>
            <a:ext cx="4463151" cy="365125"/>
          </a:xfrm>
        </p:spPr>
        <p:txBody>
          <a:bodyPr vert="horz" lIns="91440" tIns="45720" rIns="91440" bIns="45720" rtlCol="0" anchor="ctr">
            <a:normAutofit/>
          </a:bodyPr>
          <a:lstStyle/>
          <a:p>
            <a:pPr>
              <a:spcAft>
                <a:spcPts val="600"/>
              </a:spcAft>
              <a:defRPr/>
            </a:pPr>
            <a:r>
              <a:rPr lang="en-US" b="0" i="0" kern="1200">
                <a:solidFill>
                  <a:schemeClr val="tx1"/>
                </a:solidFill>
                <a:effectLst/>
                <a:latin typeface="+mn-lt"/>
                <a:ea typeface="+mn-ea"/>
                <a:cs typeface="+mn-cs"/>
              </a:rPr>
              <a:t>Department of Virginia</a:t>
            </a:r>
          </a:p>
        </p:txBody>
      </p:sp>
      <p:sp>
        <p:nvSpPr>
          <p:cNvPr id="5" name="Slide Number Placeholder 4"/>
          <p:cNvSpPr>
            <a:spLocks noGrp="1"/>
          </p:cNvSpPr>
          <p:nvPr>
            <p:ph type="sldNum" sz="quarter" idx="12"/>
          </p:nvPr>
        </p:nvSpPr>
        <p:spPr>
          <a:xfrm>
            <a:off x="10951856" y="5867131"/>
            <a:ext cx="551167" cy="365125"/>
          </a:xfrm>
        </p:spPr>
        <p:txBody>
          <a:bodyPr vert="horz" lIns="91440" tIns="45720" rIns="91440" bIns="45720" rtlCol="0" anchor="ctr">
            <a:normAutofit/>
          </a:bodyPr>
          <a:lstStyle/>
          <a:p>
            <a:pPr>
              <a:spcAft>
                <a:spcPts val="600"/>
              </a:spcAft>
              <a:defRPr/>
            </a:pPr>
            <a:fld id="{FF9353F9-6FC0-4501-B721-5C92757755E0}" type="slidenum">
              <a:rPr lang="en-US"/>
              <a:pPr>
                <a:spcAft>
                  <a:spcPts val="600"/>
                </a:spcAft>
                <a:defRPr/>
              </a:pPr>
              <a:t>3</a:t>
            </a:fld>
            <a:endParaRPr lang="en-US" dirty="0"/>
          </a:p>
        </p:txBody>
      </p:sp>
      <p:pic>
        <p:nvPicPr>
          <p:cNvPr id="8" name="Picture 7">
            <a:extLst>
              <a:ext uri="{FF2B5EF4-FFF2-40B4-BE49-F238E27FC236}">
                <a16:creationId xmlns:a16="http://schemas.microsoft.com/office/drawing/2014/main" id="{6C9486E8-ADBB-4ACE-B4BA-7B7D881793D5}"/>
              </a:ext>
            </a:extLst>
          </p:cNvPr>
          <p:cNvPicPr>
            <a:picLocks noChangeAspect="1" noChangeArrowheads="1"/>
          </p:cNvPicPr>
          <p:nvPr/>
        </p:nvPicPr>
        <p:blipFill>
          <a:blip r:embed="rId2">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11348459" y="50513"/>
            <a:ext cx="761426" cy="58477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5" name="TextBox 1">
            <a:extLst>
              <a:ext uri="{FF2B5EF4-FFF2-40B4-BE49-F238E27FC236}">
                <a16:creationId xmlns:a16="http://schemas.microsoft.com/office/drawing/2014/main" id="{DD62A5C2-908B-415C-C745-08FFBDDA4F50}"/>
              </a:ext>
            </a:extLst>
          </p:cNvPr>
          <p:cNvGraphicFramePr/>
          <p:nvPr>
            <p:extLst>
              <p:ext uri="{D42A27DB-BD31-4B8C-83A1-F6EECF244321}">
                <p14:modId xmlns:p14="http://schemas.microsoft.com/office/powerpoint/2010/main" val="259784050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33929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a:extLst>
            <a:ext uri="{FF2B5EF4-FFF2-40B4-BE49-F238E27FC236}">
              <a16:creationId xmlns:a16="http://schemas.microsoft.com/office/drawing/2014/main" id="{9335A555-C655-5D65-B091-08D663F9B977}"/>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48D661B-BAEA-42B3-BEDB-13E01DBA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BD2573B-33EA-4868-BD57-87246A078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a:extLst>
              <a:ext uri="{FF2B5EF4-FFF2-40B4-BE49-F238E27FC236}">
                <a16:creationId xmlns:a16="http://schemas.microsoft.com/office/drawing/2014/main" id="{D96A4EED-DC82-518A-DDBA-2223E307CDC5}"/>
              </a:ext>
            </a:extLst>
          </p:cNvPr>
          <p:cNvSpPr txBox="1">
            <a:spLocks noGrp="1"/>
          </p:cNvSpPr>
          <p:nvPr>
            <p:ph type="title"/>
          </p:nvPr>
        </p:nvSpPr>
        <p:spPr>
          <a:xfrm>
            <a:off x="160256" y="685800"/>
            <a:ext cx="3195317" cy="5105400"/>
          </a:xfrm>
          <a:prstGeom prst="rect">
            <a:avLst/>
          </a:prstGeom>
        </p:spPr>
        <p:txBody>
          <a:bodyPr vert="horz" lIns="91440" tIns="45720" rIns="91440" bIns="45720" rtlCol="0" anchor="ctr">
            <a:normAutofit/>
          </a:bodyPr>
          <a:lstStyle/>
          <a:p>
            <a:r>
              <a:rPr lang="en-US" sz="3200" b="1" spc="150" dirty="0">
                <a:solidFill>
                  <a:srgbClr val="FFFFFF"/>
                </a:solidFill>
                <a:latin typeface="Arial" panose="020B0604020202020204" pitchFamily="34" charset="0"/>
                <a:cs typeface="Arial" panose="020B0604020202020204" pitchFamily="34" charset="0"/>
              </a:rPr>
              <a:t>Co-Instructor/</a:t>
            </a:r>
            <a:br>
              <a:rPr lang="en-US" sz="3200" b="1" spc="150" dirty="0">
                <a:solidFill>
                  <a:srgbClr val="FFFFFF"/>
                </a:solidFill>
                <a:latin typeface="Arial" panose="020B0604020202020204" pitchFamily="34" charset="0"/>
                <a:cs typeface="Arial" panose="020B0604020202020204" pitchFamily="34" charset="0"/>
              </a:rPr>
            </a:br>
            <a:r>
              <a:rPr lang="en-US" sz="3200" b="1" spc="150" dirty="0">
                <a:solidFill>
                  <a:srgbClr val="FFFFFF"/>
                </a:solidFill>
                <a:latin typeface="Arial" panose="020B0604020202020204" pitchFamily="34" charset="0"/>
                <a:cs typeface="Arial" panose="020B0604020202020204" pitchFamily="34" charset="0"/>
              </a:rPr>
              <a:t>Advisor</a:t>
            </a:r>
          </a:p>
        </p:txBody>
      </p:sp>
      <p:grpSp>
        <p:nvGrpSpPr>
          <p:cNvPr id="33" name="Group 32">
            <a:extLst>
              <a:ext uri="{FF2B5EF4-FFF2-40B4-BE49-F238E27FC236}">
                <a16:creationId xmlns:a16="http://schemas.microsoft.com/office/drawing/2014/main" id="{2262EED4-6AA0-4E32-99BF-EC6023E86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4" name="Freeform 6">
              <a:extLst>
                <a:ext uri="{FF2B5EF4-FFF2-40B4-BE49-F238E27FC236}">
                  <a16:creationId xmlns:a16="http://schemas.microsoft.com/office/drawing/2014/main" id="{187BD93B-D7D8-48E9-A408-63B05280F8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5" name="Freeform 7">
              <a:extLst>
                <a:ext uri="{FF2B5EF4-FFF2-40B4-BE49-F238E27FC236}">
                  <a16:creationId xmlns:a16="http://schemas.microsoft.com/office/drawing/2014/main" id="{F1828682-B626-46A2-929D-B464FFAB3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6" name="Freeform 8">
              <a:extLst>
                <a:ext uri="{FF2B5EF4-FFF2-40B4-BE49-F238E27FC236}">
                  <a16:creationId xmlns:a16="http://schemas.microsoft.com/office/drawing/2014/main" id="{276D976C-0C91-4A9D-AB86-D8F3C00F1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7" name="Freeform 9">
              <a:extLst>
                <a:ext uri="{FF2B5EF4-FFF2-40B4-BE49-F238E27FC236}">
                  <a16:creationId xmlns:a16="http://schemas.microsoft.com/office/drawing/2014/main" id="{AF11B071-D1F5-45C3-808F-25505CF19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8" name="Freeform 10">
              <a:extLst>
                <a:ext uri="{FF2B5EF4-FFF2-40B4-BE49-F238E27FC236}">
                  <a16:creationId xmlns:a16="http://schemas.microsoft.com/office/drawing/2014/main" id="{4D2DF285-724E-413F-A89A-E9014EAF0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9" name="Freeform 11">
              <a:extLst>
                <a:ext uri="{FF2B5EF4-FFF2-40B4-BE49-F238E27FC236}">
                  <a16:creationId xmlns:a16="http://schemas.microsoft.com/office/drawing/2014/main" id="{5305AB29-3364-4389-A321-44024BF21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4" name="Footer Placeholder 3">
            <a:extLst>
              <a:ext uri="{FF2B5EF4-FFF2-40B4-BE49-F238E27FC236}">
                <a16:creationId xmlns:a16="http://schemas.microsoft.com/office/drawing/2014/main" id="{4CEDA855-3B9C-2180-566A-173103F91BF8}"/>
              </a:ext>
            </a:extLst>
          </p:cNvPr>
          <p:cNvSpPr>
            <a:spLocks noGrp="1"/>
          </p:cNvSpPr>
          <p:nvPr>
            <p:ph type="ftr" sz="quarter" idx="11"/>
          </p:nvPr>
        </p:nvSpPr>
        <p:spPr>
          <a:xfrm>
            <a:off x="5193305" y="5883275"/>
            <a:ext cx="4463151" cy="365125"/>
          </a:xfrm>
        </p:spPr>
        <p:txBody>
          <a:bodyPr vert="horz" lIns="91440" tIns="45720" rIns="91440" bIns="45720" rtlCol="0" anchor="ctr">
            <a:normAutofit/>
          </a:bodyPr>
          <a:lstStyle/>
          <a:p>
            <a:pPr>
              <a:spcAft>
                <a:spcPts val="600"/>
              </a:spcAft>
              <a:defRPr/>
            </a:pPr>
            <a:r>
              <a:rPr lang="en-US" b="0" i="0" kern="1200">
                <a:solidFill>
                  <a:schemeClr val="tx1"/>
                </a:solidFill>
                <a:effectLst/>
                <a:latin typeface="+mn-lt"/>
                <a:ea typeface="+mn-ea"/>
                <a:cs typeface="+mn-cs"/>
              </a:rPr>
              <a:t>Department of Virginia</a:t>
            </a:r>
          </a:p>
        </p:txBody>
      </p:sp>
      <p:sp>
        <p:nvSpPr>
          <p:cNvPr id="5" name="Slide Number Placeholder 4">
            <a:extLst>
              <a:ext uri="{FF2B5EF4-FFF2-40B4-BE49-F238E27FC236}">
                <a16:creationId xmlns:a16="http://schemas.microsoft.com/office/drawing/2014/main" id="{11AE4799-DFD5-97CA-11F2-DA51DD62090D}"/>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a:spcAft>
                <a:spcPts val="600"/>
              </a:spcAft>
              <a:defRPr/>
            </a:pPr>
            <a:fld id="{FF9353F9-6FC0-4501-B721-5C92757755E0}" type="slidenum">
              <a:rPr lang="en-US"/>
              <a:pPr>
                <a:spcAft>
                  <a:spcPts val="600"/>
                </a:spcAft>
                <a:defRPr/>
              </a:pPr>
              <a:t>4</a:t>
            </a:fld>
            <a:endParaRPr lang="en-US" dirty="0"/>
          </a:p>
        </p:txBody>
      </p:sp>
      <p:pic>
        <p:nvPicPr>
          <p:cNvPr id="8" name="Picture 7">
            <a:extLst>
              <a:ext uri="{FF2B5EF4-FFF2-40B4-BE49-F238E27FC236}">
                <a16:creationId xmlns:a16="http://schemas.microsoft.com/office/drawing/2014/main" id="{159FBCC5-E650-054F-AD23-BFE2F1CEDF35}"/>
              </a:ext>
            </a:extLst>
          </p:cNvPr>
          <p:cNvPicPr>
            <a:picLocks noChangeAspect="1" noChangeArrowheads="1"/>
          </p:cNvPicPr>
          <p:nvPr/>
        </p:nvPicPr>
        <p:blipFill>
          <a:blip r:embed="rId2">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11348459" y="50513"/>
            <a:ext cx="761426" cy="58477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5" name="TextBox 1">
            <a:extLst>
              <a:ext uri="{FF2B5EF4-FFF2-40B4-BE49-F238E27FC236}">
                <a16:creationId xmlns:a16="http://schemas.microsoft.com/office/drawing/2014/main" id="{FCE21184-C8DA-2285-3028-8D5DB67E7322}"/>
              </a:ext>
            </a:extLst>
          </p:cNvPr>
          <p:cNvGraphicFramePr/>
          <p:nvPr>
            <p:extLst>
              <p:ext uri="{D42A27DB-BD31-4B8C-83A1-F6EECF244321}">
                <p14:modId xmlns:p14="http://schemas.microsoft.com/office/powerpoint/2010/main" val="215112080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70339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03EE2764-D13B-CFBC-886A-65BD826C999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a:extLst>
              <a:ext uri="{FF2B5EF4-FFF2-40B4-BE49-F238E27FC236}">
                <a16:creationId xmlns:a16="http://schemas.microsoft.com/office/drawing/2014/main" id="{9ACA4AE0-C1A1-ABD7-F34B-77BD41EF758D}"/>
              </a:ext>
            </a:extLst>
          </p:cNvPr>
          <p:cNvSpPr txBox="1">
            <a:spLocks noGrp="1"/>
          </p:cNvSpPr>
          <p:nvPr>
            <p:ph type="title"/>
          </p:nvPr>
        </p:nvSpPr>
        <p:spPr>
          <a:xfrm>
            <a:off x="496112" y="685801"/>
            <a:ext cx="2743200" cy="5105400"/>
          </a:xfrm>
          <a:prstGeom prst="rect">
            <a:avLst/>
          </a:prstGeom>
        </p:spPr>
        <p:txBody>
          <a:bodyPr vert="horz" lIns="91440" tIns="45720" rIns="91440" bIns="45720" rtlCol="0" anchor="ctr">
            <a:normAutofit/>
          </a:bodyPr>
          <a:lstStyle/>
          <a:p>
            <a:pPr algn="l"/>
            <a:r>
              <a:rPr lang="en-US" sz="3200" b="1" spc="150">
                <a:solidFill>
                  <a:srgbClr val="FFFFFF"/>
                </a:solidFill>
              </a:rPr>
              <a:t>Purpose</a:t>
            </a:r>
          </a:p>
        </p:txBody>
      </p:sp>
      <p:grpSp>
        <p:nvGrpSpPr>
          <p:cNvPr id="17" name="Group 16">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7"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8"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Rectangle 1">
            <a:extLst>
              <a:ext uri="{FF2B5EF4-FFF2-40B4-BE49-F238E27FC236}">
                <a16:creationId xmlns:a16="http://schemas.microsoft.com/office/drawing/2014/main" id="{C3F30104-D830-3965-8DBC-57520F92A4DD}"/>
              </a:ext>
            </a:extLst>
          </p:cNvPr>
          <p:cNvSpPr/>
          <p:nvPr/>
        </p:nvSpPr>
        <p:spPr>
          <a:xfrm>
            <a:off x="5117106" y="685801"/>
            <a:ext cx="6385918" cy="5105400"/>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accent1">
                  <a:lumMod val="75000"/>
                </a:schemeClr>
              </a:buClr>
              <a:buSzPct val="145000"/>
              <a:buFont typeface="Arial"/>
              <a:buChar char="•"/>
            </a:pPr>
            <a:r>
              <a:rPr lang="en-US" b="1" spc="100" dirty="0">
                <a:latin typeface="Arial" panose="020B0604020202020204" pitchFamily="34" charset="0"/>
                <a:cs typeface="Arial" panose="020B0604020202020204" pitchFamily="34" charset="0"/>
              </a:rPr>
              <a:t>To provide guidance for conducting Chapter Elections</a:t>
            </a:r>
          </a:p>
          <a:p>
            <a:pPr marL="342900" indent="-342900">
              <a:lnSpc>
                <a:spcPct val="90000"/>
              </a:lnSpc>
              <a:spcBef>
                <a:spcPct val="20000"/>
              </a:spcBef>
              <a:spcAft>
                <a:spcPts val="600"/>
              </a:spcAft>
              <a:buClr>
                <a:schemeClr val="accent1">
                  <a:lumMod val="75000"/>
                </a:schemeClr>
              </a:buClr>
              <a:buSzPct val="145000"/>
              <a:buFont typeface="Arial"/>
              <a:buChar char="•"/>
            </a:pPr>
            <a:r>
              <a:rPr lang="en-US" b="1" spc="100" dirty="0">
                <a:latin typeface="Arial" panose="020B0604020202020204" pitchFamily="34" charset="0"/>
                <a:cs typeface="Arial" panose="020B0604020202020204" pitchFamily="34" charset="0"/>
              </a:rPr>
              <a:t>Governing regulations:</a:t>
            </a:r>
          </a:p>
          <a:p>
            <a:pPr marL="800100" lvl="1" indent="-342900">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National and Department Constitution and Bylaws (C&amp;B)</a:t>
            </a:r>
          </a:p>
          <a:p>
            <a:pPr marL="800100" lvl="1" indent="-342900">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Department of Virginia C&amp;B</a:t>
            </a:r>
          </a:p>
          <a:p>
            <a:pPr marL="800100" lvl="1" indent="-342900">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Chapter C&amp;B</a:t>
            </a:r>
          </a:p>
          <a:p>
            <a:pPr marL="800100" lvl="1" indent="-342900">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Official Ritual of the Disabled American Veterans</a:t>
            </a:r>
          </a:p>
          <a:p>
            <a:pPr marL="800100" lvl="1" indent="-342900">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Incorporated Chapters</a:t>
            </a:r>
          </a:p>
          <a:p>
            <a:pPr marL="342900" indent="-342900">
              <a:lnSpc>
                <a:spcPct val="90000"/>
              </a:lnSpc>
              <a:spcBef>
                <a:spcPct val="20000"/>
              </a:spcBef>
              <a:spcAft>
                <a:spcPts val="600"/>
              </a:spcAft>
              <a:buClr>
                <a:schemeClr val="accent1">
                  <a:lumMod val="75000"/>
                </a:schemeClr>
              </a:buClr>
              <a:buSzPct val="145000"/>
              <a:buFont typeface="Arial"/>
              <a:buChar char="•"/>
            </a:pPr>
            <a:r>
              <a:rPr lang="en-US" b="1" spc="100" dirty="0">
                <a:latin typeface="Arial" panose="020B0604020202020204" pitchFamily="34" charset="0"/>
                <a:cs typeface="Arial" panose="020B0604020202020204" pitchFamily="34" charset="0"/>
              </a:rPr>
              <a:t>Preparation</a:t>
            </a:r>
          </a:p>
          <a:p>
            <a:pPr marL="342900" indent="-342900">
              <a:lnSpc>
                <a:spcPct val="90000"/>
              </a:lnSpc>
              <a:spcBef>
                <a:spcPct val="20000"/>
              </a:spcBef>
              <a:spcAft>
                <a:spcPts val="600"/>
              </a:spcAft>
              <a:buClr>
                <a:schemeClr val="accent1">
                  <a:lumMod val="75000"/>
                </a:schemeClr>
              </a:buClr>
              <a:buSzPct val="145000"/>
              <a:buFont typeface="Arial"/>
              <a:buChar char="•"/>
            </a:pPr>
            <a:r>
              <a:rPr lang="en-US" b="1" spc="100" dirty="0">
                <a:latin typeface="Arial" panose="020B0604020202020204" pitchFamily="34" charset="0"/>
                <a:cs typeface="Arial" panose="020B0604020202020204" pitchFamily="34" charset="0"/>
              </a:rPr>
              <a:t>Election of Officers</a:t>
            </a:r>
          </a:p>
          <a:p>
            <a:pPr marL="342900" indent="-342900">
              <a:lnSpc>
                <a:spcPct val="90000"/>
              </a:lnSpc>
              <a:spcBef>
                <a:spcPct val="20000"/>
              </a:spcBef>
              <a:spcAft>
                <a:spcPts val="600"/>
              </a:spcAft>
              <a:buClr>
                <a:schemeClr val="accent1">
                  <a:lumMod val="75000"/>
                </a:schemeClr>
              </a:buClr>
              <a:buSzPct val="145000"/>
              <a:buFont typeface="Arial"/>
              <a:buChar char="•"/>
            </a:pPr>
            <a:r>
              <a:rPr lang="en-US" b="1" spc="100" dirty="0">
                <a:latin typeface="Arial" panose="020B0604020202020204" pitchFamily="34" charset="0"/>
                <a:cs typeface="Arial" panose="020B0604020202020204" pitchFamily="34" charset="0"/>
              </a:rPr>
              <a:t>Installation of Elected Officers</a:t>
            </a:r>
          </a:p>
          <a:p>
            <a:pPr marL="342900" indent="-342900">
              <a:lnSpc>
                <a:spcPct val="90000"/>
              </a:lnSpc>
              <a:spcBef>
                <a:spcPct val="20000"/>
              </a:spcBef>
              <a:spcAft>
                <a:spcPts val="600"/>
              </a:spcAft>
              <a:buClr>
                <a:schemeClr val="accent1">
                  <a:lumMod val="75000"/>
                </a:schemeClr>
              </a:buClr>
              <a:buSzPct val="145000"/>
              <a:buFont typeface="Arial"/>
              <a:buChar char="•"/>
            </a:pPr>
            <a:r>
              <a:rPr lang="en-US" b="1" spc="100" dirty="0">
                <a:latin typeface="Arial" panose="020B0604020202020204" pitchFamily="34" charset="0"/>
                <a:cs typeface="Arial" panose="020B0604020202020204" pitchFamily="34" charset="0"/>
              </a:rPr>
              <a:t>Appointment and Installation of Appointed Officers and Committees</a:t>
            </a:r>
          </a:p>
        </p:txBody>
      </p:sp>
      <p:sp>
        <p:nvSpPr>
          <p:cNvPr id="8" name="Footer Placeholder 3">
            <a:extLst>
              <a:ext uri="{FF2B5EF4-FFF2-40B4-BE49-F238E27FC236}">
                <a16:creationId xmlns:a16="http://schemas.microsoft.com/office/drawing/2014/main" id="{0EFC8814-7839-F69A-E3CB-A4F2E911CC1B}"/>
              </a:ext>
            </a:extLst>
          </p:cNvPr>
          <p:cNvSpPr>
            <a:spLocks noGrp="1"/>
          </p:cNvSpPr>
          <p:nvPr>
            <p:ph type="ftr" sz="quarter" idx="11"/>
          </p:nvPr>
        </p:nvSpPr>
        <p:spPr>
          <a:xfrm>
            <a:off x="5117105" y="5883275"/>
            <a:ext cx="4539351" cy="365125"/>
          </a:xfrm>
        </p:spPr>
        <p:txBody>
          <a:bodyPr vert="horz" lIns="91440" tIns="45720" rIns="91440" bIns="45720" rtlCol="0" anchor="ctr">
            <a:normAutofit/>
          </a:bodyPr>
          <a:lstStyle/>
          <a:p>
            <a:pPr>
              <a:spcAft>
                <a:spcPts val="600"/>
              </a:spcAft>
              <a:defRPr/>
            </a:pPr>
            <a:r>
              <a:rPr lang="en-US" b="0" i="0" kern="1200" dirty="0">
                <a:solidFill>
                  <a:schemeClr val="tx1"/>
                </a:solidFill>
                <a:effectLst/>
                <a:latin typeface="+mn-lt"/>
                <a:ea typeface="+mn-ea"/>
                <a:cs typeface="+mn-cs"/>
              </a:rPr>
              <a:t>Department of Virginia</a:t>
            </a:r>
          </a:p>
        </p:txBody>
      </p:sp>
      <p:sp>
        <p:nvSpPr>
          <p:cNvPr id="5" name="Slide Number Placeholder 4">
            <a:extLst>
              <a:ext uri="{FF2B5EF4-FFF2-40B4-BE49-F238E27FC236}">
                <a16:creationId xmlns:a16="http://schemas.microsoft.com/office/drawing/2014/main" id="{CCC93346-CF39-07D6-1AA6-A8A4CD0C1076}"/>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a:spcAft>
                <a:spcPts val="600"/>
              </a:spcAft>
              <a:defRPr/>
            </a:pPr>
            <a:fld id="{FF9353F9-6FC0-4501-B721-5C92757755E0}" type="slidenum">
              <a:rPr lang="en-US"/>
              <a:pPr>
                <a:spcAft>
                  <a:spcPts val="600"/>
                </a:spcAft>
                <a:defRPr/>
              </a:pPr>
              <a:t>5</a:t>
            </a:fld>
            <a:endParaRPr lang="en-US"/>
          </a:p>
        </p:txBody>
      </p:sp>
      <p:pic>
        <p:nvPicPr>
          <p:cNvPr id="6" name="Picture 5">
            <a:extLst>
              <a:ext uri="{FF2B5EF4-FFF2-40B4-BE49-F238E27FC236}">
                <a16:creationId xmlns:a16="http://schemas.microsoft.com/office/drawing/2014/main" id="{7C8E65AB-E9FC-3A9B-4BB9-138BA67BC7C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3220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16DCA05F-A2FD-35E7-218D-F0CE0DF4028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 name="Freeform: Shape 1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0236A5FB-793C-155C-54E7-2B073812ED28}"/>
              </a:ext>
            </a:extLst>
          </p:cNvPr>
          <p:cNvSpPr txBox="1">
            <a:spLocks noGrp="1"/>
          </p:cNvSpPr>
          <p:nvPr>
            <p:ph type="title"/>
          </p:nvPr>
        </p:nvSpPr>
        <p:spPr>
          <a:xfrm>
            <a:off x="1836013" y="1072609"/>
            <a:ext cx="3041557" cy="4522647"/>
          </a:xfrm>
          <a:prstGeom prst="rect">
            <a:avLst/>
          </a:prstGeom>
          <a:effectLst/>
        </p:spPr>
        <p:txBody>
          <a:bodyPr vert="horz" lIns="91440" tIns="45720" rIns="91440" bIns="45720" rtlCol="0" anchor="ctr">
            <a:normAutofit/>
          </a:bodyPr>
          <a:lstStyle/>
          <a:p>
            <a:pPr algn="l"/>
            <a:r>
              <a:rPr lang="en-US" sz="3200" b="1" spc="150">
                <a:solidFill>
                  <a:schemeClr val="tx2"/>
                </a:solidFill>
              </a:rPr>
              <a:t>Governing Regulations</a:t>
            </a:r>
          </a:p>
        </p:txBody>
      </p:sp>
      <p:sp>
        <p:nvSpPr>
          <p:cNvPr id="2" name="Rectangle 1">
            <a:extLst>
              <a:ext uri="{FF2B5EF4-FFF2-40B4-BE49-F238E27FC236}">
                <a16:creationId xmlns:a16="http://schemas.microsoft.com/office/drawing/2014/main" id="{3F86FCB2-EFBD-445A-373F-E44F616DFC33}"/>
              </a:ext>
            </a:extLst>
          </p:cNvPr>
          <p:cNvSpPr/>
          <p:nvPr/>
        </p:nvSpPr>
        <p:spPr>
          <a:xfrm>
            <a:off x="5149032" y="1072609"/>
            <a:ext cx="6383207" cy="4522647"/>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accent1">
                  <a:lumMod val="75000"/>
                </a:schemeClr>
              </a:buClr>
              <a:buSzPct val="145000"/>
              <a:buFont typeface="Arial"/>
              <a:buChar char="•"/>
            </a:pPr>
            <a:endParaRPr lang="en-US" b="1" spc="100" dirty="0">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b="1" spc="100" dirty="0">
                <a:latin typeface="Arial" panose="020B0604020202020204" pitchFamily="34" charset="0"/>
                <a:cs typeface="Arial" panose="020B0604020202020204" pitchFamily="34" charset="0"/>
              </a:rPr>
              <a:t>National Constitution and Bylaws, Article 9, Sec. 9.2, Para 1:</a:t>
            </a:r>
          </a:p>
          <a:p>
            <a:pPr>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 Each chapter shall </a:t>
            </a:r>
            <a:r>
              <a:rPr lang="en-US" u="sng" spc="100" dirty="0">
                <a:latin typeface="Arial" panose="020B0604020202020204" pitchFamily="34" charset="0"/>
                <a:cs typeface="Arial" panose="020B0604020202020204" pitchFamily="34" charset="0"/>
              </a:rPr>
              <a:t>elect</a:t>
            </a:r>
            <a:r>
              <a:rPr lang="en-US" spc="100" dirty="0">
                <a:latin typeface="Arial" panose="020B0604020202020204" pitchFamily="34" charset="0"/>
                <a:cs typeface="Arial" panose="020B0604020202020204" pitchFamily="34" charset="0"/>
              </a:rPr>
              <a:t> annually a Chapter Commander, a Senior Vice Commander, and one or more Junior Vice Commanders, and may </a:t>
            </a:r>
            <a:r>
              <a:rPr lang="en-US" u="sng" spc="100" dirty="0">
                <a:latin typeface="Arial" panose="020B0604020202020204" pitchFamily="34" charset="0"/>
                <a:cs typeface="Arial" panose="020B0604020202020204" pitchFamily="34" charset="0"/>
              </a:rPr>
              <a:t>elect or  appoint</a:t>
            </a:r>
            <a:r>
              <a:rPr lang="en-US" spc="100" dirty="0">
                <a:latin typeface="Arial" panose="020B0604020202020204" pitchFamily="34" charset="0"/>
                <a:cs typeface="Arial" panose="020B0604020202020204" pitchFamily="34" charset="0"/>
              </a:rPr>
              <a:t>  an Adjutant and Treasurer.  The Chapter may elect or appoint such other officers as necessary to operate the Chapter.</a:t>
            </a:r>
          </a:p>
          <a:p>
            <a:pPr marL="342900" indent="-342900">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Elect and appointed officers must be installed within 30 days.</a:t>
            </a:r>
          </a:p>
          <a:p>
            <a:pPr marL="342900" indent="-342900">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Neither the Commander nor any Vice Commander may simultaneously serve as the Adjutant or Treasurer.</a:t>
            </a:r>
          </a:p>
          <a:p>
            <a:pPr marL="342900" indent="-342900">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Elections shall be in-person voting.</a:t>
            </a:r>
          </a:p>
          <a:p>
            <a:pPr>
              <a:lnSpc>
                <a:spcPct val="90000"/>
              </a:lnSpc>
              <a:spcBef>
                <a:spcPct val="20000"/>
              </a:spcBef>
              <a:spcAft>
                <a:spcPts val="600"/>
              </a:spcAft>
              <a:buClr>
                <a:schemeClr val="accent1">
                  <a:lumMod val="75000"/>
                </a:schemeClr>
              </a:buClr>
              <a:buSzPct val="145000"/>
              <a:buFont typeface="Arial"/>
              <a:buChar char="•"/>
            </a:pPr>
            <a:r>
              <a:rPr lang="en-US" b="1" spc="100" dirty="0">
                <a:latin typeface="Arial" panose="020B0604020202020204" pitchFamily="34" charset="0"/>
                <a:cs typeface="Arial" panose="020B0604020202020204" pitchFamily="34" charset="0"/>
              </a:rPr>
              <a:t>Department of Virginia C&amp;B, Article 1, Sec1-4, Para 3 (d):</a:t>
            </a:r>
            <a:r>
              <a:rPr lang="en-US" spc="100" dirty="0">
                <a:latin typeface="Arial" panose="020B0604020202020204" pitchFamily="34" charset="0"/>
                <a:cs typeface="Arial" panose="020B0604020202020204" pitchFamily="34" charset="0"/>
              </a:rPr>
              <a:t>  </a:t>
            </a:r>
          </a:p>
          <a:p>
            <a:pPr>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“Chapter Officers shall be elected and installed </a:t>
            </a:r>
            <a:r>
              <a:rPr lang="en-US" u="sng" spc="100" dirty="0">
                <a:latin typeface="Arial" panose="020B0604020202020204" pitchFamily="34" charset="0"/>
                <a:cs typeface="Arial" panose="020B0604020202020204" pitchFamily="34" charset="0"/>
              </a:rPr>
              <a:t>prior to</a:t>
            </a:r>
            <a:r>
              <a:rPr lang="en-US" spc="100" dirty="0">
                <a:latin typeface="Arial" panose="020B0604020202020204" pitchFamily="34" charset="0"/>
                <a:cs typeface="Arial" panose="020B0604020202020204" pitchFamily="34" charset="0"/>
              </a:rPr>
              <a:t> the convening of the Department Annual Convention,” (held in June of each year).</a:t>
            </a:r>
          </a:p>
        </p:txBody>
      </p:sp>
      <p:sp>
        <p:nvSpPr>
          <p:cNvPr id="8" name="Footer Placeholder 3">
            <a:extLst>
              <a:ext uri="{FF2B5EF4-FFF2-40B4-BE49-F238E27FC236}">
                <a16:creationId xmlns:a16="http://schemas.microsoft.com/office/drawing/2014/main" id="{A9DA86A9-484C-DC16-1B71-AEE12B8C2C9D}"/>
              </a:ext>
            </a:extLst>
          </p:cNvPr>
          <p:cNvSpPr>
            <a:spLocks noGrp="1"/>
          </p:cNvSpPr>
          <p:nvPr>
            <p:ph type="ftr" sz="quarter" idx="11"/>
          </p:nvPr>
        </p:nvSpPr>
        <p:spPr>
          <a:xfrm>
            <a:off x="5218350" y="5883275"/>
            <a:ext cx="4408890" cy="365125"/>
          </a:xfrm>
        </p:spPr>
        <p:txBody>
          <a:bodyPr vert="horz" lIns="91440" tIns="45720" rIns="91440" bIns="45720" rtlCol="0" anchor="ctr">
            <a:normAutofit/>
          </a:bodyPr>
          <a:lstStyle/>
          <a:p>
            <a:pPr>
              <a:spcAft>
                <a:spcPts val="600"/>
              </a:spcAft>
              <a:defRPr/>
            </a:pPr>
            <a:r>
              <a:rPr lang="en-US" b="0" i="0" kern="1200" dirty="0">
                <a:solidFill>
                  <a:schemeClr val="tx1"/>
                </a:solidFill>
                <a:effectLst/>
                <a:latin typeface="+mn-lt"/>
                <a:ea typeface="+mn-ea"/>
                <a:cs typeface="+mn-cs"/>
              </a:rPr>
              <a:t>Department of Virginia</a:t>
            </a:r>
          </a:p>
        </p:txBody>
      </p:sp>
      <p:sp>
        <p:nvSpPr>
          <p:cNvPr id="5" name="Slide Number Placeholder 4">
            <a:extLst>
              <a:ext uri="{FF2B5EF4-FFF2-40B4-BE49-F238E27FC236}">
                <a16:creationId xmlns:a16="http://schemas.microsoft.com/office/drawing/2014/main" id="{040A1C84-BA2B-95E6-330F-1B6776A3C77E}"/>
              </a:ext>
            </a:extLst>
          </p:cNvPr>
          <p:cNvSpPr>
            <a:spLocks noGrp="1"/>
          </p:cNvSpPr>
          <p:nvPr>
            <p:ph type="sldNum" sz="quarter" idx="12"/>
          </p:nvPr>
        </p:nvSpPr>
        <p:spPr>
          <a:xfrm>
            <a:off x="10981072" y="5867131"/>
            <a:ext cx="551167" cy="365125"/>
          </a:xfrm>
        </p:spPr>
        <p:txBody>
          <a:bodyPr vert="horz" lIns="91440" tIns="45720" rIns="91440" bIns="45720" rtlCol="0" anchor="ctr">
            <a:normAutofit/>
          </a:bodyPr>
          <a:lstStyle/>
          <a:p>
            <a:pPr>
              <a:spcAft>
                <a:spcPts val="600"/>
              </a:spcAft>
              <a:defRPr/>
            </a:pPr>
            <a:fld id="{FF9353F9-6FC0-4501-B721-5C92757755E0}" type="slidenum">
              <a:rPr lang="en-US"/>
              <a:pPr>
                <a:spcAft>
                  <a:spcPts val="600"/>
                </a:spcAft>
                <a:defRPr/>
              </a:pPr>
              <a:t>6</a:t>
            </a:fld>
            <a:endParaRPr lang="en-US"/>
          </a:p>
        </p:txBody>
      </p:sp>
      <p:pic>
        <p:nvPicPr>
          <p:cNvPr id="6" name="Picture 5">
            <a:extLst>
              <a:ext uri="{FF2B5EF4-FFF2-40B4-BE49-F238E27FC236}">
                <a16:creationId xmlns:a16="http://schemas.microsoft.com/office/drawing/2014/main" id="{22D47A00-F8BA-3B63-1CB2-6C9D1C576F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0806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035D95C4-468C-53BA-157B-B54D4DF5C6C7}"/>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6">
            <a:extLst>
              <a:ext uri="{FF2B5EF4-FFF2-40B4-BE49-F238E27FC236}">
                <a16:creationId xmlns:a16="http://schemas.microsoft.com/office/drawing/2014/main" id="{6E7D555A-1412-FD5D-E494-A1DCAF7BF056}"/>
              </a:ext>
            </a:extLst>
          </p:cNvPr>
          <p:cNvSpPr txBox="1">
            <a:spLocks noGrp="1"/>
          </p:cNvSpPr>
          <p:nvPr>
            <p:ph type="title"/>
          </p:nvPr>
        </p:nvSpPr>
        <p:spPr>
          <a:xfrm>
            <a:off x="496112" y="685801"/>
            <a:ext cx="2743200" cy="5105400"/>
          </a:xfrm>
          <a:prstGeom prst="rect">
            <a:avLst/>
          </a:prstGeom>
        </p:spPr>
        <p:txBody>
          <a:bodyPr vert="horz" lIns="91440" tIns="45720" rIns="91440" bIns="45720" rtlCol="0" anchor="ctr">
            <a:normAutofit/>
          </a:bodyPr>
          <a:lstStyle/>
          <a:p>
            <a:pPr algn="l"/>
            <a:r>
              <a:rPr lang="en-US" sz="3200" b="1" spc="150">
                <a:solidFill>
                  <a:srgbClr val="FFFFFF"/>
                </a:solidFill>
              </a:rPr>
              <a:t>Governing Regulations</a:t>
            </a:r>
          </a:p>
        </p:txBody>
      </p:sp>
      <p:grpSp>
        <p:nvGrpSpPr>
          <p:cNvPr id="17" name="Group 16">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Rectangle 1">
            <a:extLst>
              <a:ext uri="{FF2B5EF4-FFF2-40B4-BE49-F238E27FC236}">
                <a16:creationId xmlns:a16="http://schemas.microsoft.com/office/drawing/2014/main" id="{DC6EBD2E-E904-A941-4C50-90144E03DA2C}"/>
              </a:ext>
            </a:extLst>
          </p:cNvPr>
          <p:cNvSpPr/>
          <p:nvPr/>
        </p:nvSpPr>
        <p:spPr>
          <a:xfrm>
            <a:off x="5117106" y="685801"/>
            <a:ext cx="6385918" cy="5105400"/>
          </a:xfrm>
          <a:prstGeom prst="rect">
            <a:avLst/>
          </a:prstGeom>
        </p:spPr>
        <p:txBody>
          <a:bodyPr vert="horz" lIns="91440" tIns="45720" rIns="91440" bIns="45720" rtlCol="0" anchor="ctr">
            <a:normAutofit fontScale="92500" lnSpcReduction="20000"/>
          </a:bodyPr>
          <a:lstStyle/>
          <a:p>
            <a:pPr>
              <a:lnSpc>
                <a:spcPct val="90000"/>
              </a:lnSpc>
              <a:spcBef>
                <a:spcPct val="20000"/>
              </a:spcBef>
              <a:spcAft>
                <a:spcPts val="600"/>
              </a:spcAft>
              <a:buClr>
                <a:schemeClr val="accent1">
                  <a:lumMod val="75000"/>
                </a:schemeClr>
              </a:buClr>
              <a:buSzPct val="145000"/>
              <a:buFont typeface="Arial"/>
              <a:buChar char="•"/>
            </a:pPr>
            <a:endParaRPr lang="en-US" sz="1400" b="1" spc="100" dirty="0"/>
          </a:p>
          <a:p>
            <a:pPr>
              <a:lnSpc>
                <a:spcPct val="90000"/>
              </a:lnSpc>
              <a:spcBef>
                <a:spcPct val="20000"/>
              </a:spcBef>
              <a:spcAft>
                <a:spcPts val="600"/>
              </a:spcAft>
              <a:buClr>
                <a:schemeClr val="accent1">
                  <a:lumMod val="75000"/>
                </a:schemeClr>
              </a:buClr>
              <a:buSzPct val="145000"/>
              <a:buFont typeface="Arial"/>
              <a:buChar char="•"/>
            </a:pPr>
            <a:endParaRPr lang="en-US" b="1" spc="100" dirty="0">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b="1" spc="100" dirty="0">
                <a:latin typeface="Arial" panose="020B0604020202020204" pitchFamily="34" charset="0"/>
                <a:cs typeface="Arial" panose="020B0604020202020204" pitchFamily="34" charset="0"/>
              </a:rPr>
              <a:t>Chapter Constitution and Bylaws</a:t>
            </a:r>
          </a:p>
          <a:p>
            <a:pPr>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Each Chapter C&amp;B should include a section dealing with the election and appointment of officers, installation, duties, reporting responsibilities, and officer succession (routine and emergency).</a:t>
            </a:r>
          </a:p>
          <a:p>
            <a:pPr>
              <a:lnSpc>
                <a:spcPct val="90000"/>
              </a:lnSpc>
              <a:spcBef>
                <a:spcPct val="20000"/>
              </a:spcBef>
              <a:spcAft>
                <a:spcPts val="600"/>
              </a:spcAft>
              <a:buClr>
                <a:schemeClr val="accent1">
                  <a:lumMod val="75000"/>
                </a:schemeClr>
              </a:buClr>
              <a:buSzPct val="145000"/>
              <a:buFont typeface="Arial"/>
              <a:buChar char="•"/>
            </a:pPr>
            <a:endParaRPr lang="en-US" spc="100" dirty="0">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b="1" spc="100" dirty="0">
                <a:latin typeface="Arial" panose="020B0604020202020204" pitchFamily="34" charset="0"/>
                <a:cs typeface="Arial" panose="020B0604020202020204" pitchFamily="34" charset="0"/>
              </a:rPr>
              <a:t>Official Ritual of the Disabled American Veterans</a:t>
            </a:r>
          </a:p>
          <a:p>
            <a:pPr>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Contains Chapter meeting order of business, and includes the installation ceremony.   </a:t>
            </a:r>
          </a:p>
          <a:p>
            <a:pPr>
              <a:lnSpc>
                <a:spcPct val="90000"/>
              </a:lnSpc>
              <a:spcBef>
                <a:spcPct val="20000"/>
              </a:spcBef>
              <a:spcAft>
                <a:spcPts val="600"/>
              </a:spcAft>
              <a:buClr>
                <a:schemeClr val="accent1">
                  <a:lumMod val="75000"/>
                </a:schemeClr>
              </a:buClr>
              <a:buSzPct val="145000"/>
              <a:buFont typeface="Arial"/>
              <a:buChar char="•"/>
            </a:pPr>
            <a:endParaRPr lang="en-US" b="1" spc="100" dirty="0">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b="1" spc="100" dirty="0">
                <a:latin typeface="Arial" panose="020B0604020202020204" pitchFamily="34" charset="0"/>
                <a:cs typeface="Arial" panose="020B0604020202020204" pitchFamily="34" charset="0"/>
              </a:rPr>
              <a:t>Board of Directors for Incorporated (Inc.) Chapters</a:t>
            </a:r>
          </a:p>
          <a:p>
            <a:pPr>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The Virginia State Corporation Commission requires incorporated entities to have at least one board meeting annually and to report changes to officers and registered agents, as occurring.  New Officers often require electing new corporate board members.  Do not overlook this requirement.</a:t>
            </a:r>
          </a:p>
        </p:txBody>
      </p:sp>
      <p:sp>
        <p:nvSpPr>
          <p:cNvPr id="8" name="Footer Placeholder 3">
            <a:extLst>
              <a:ext uri="{FF2B5EF4-FFF2-40B4-BE49-F238E27FC236}">
                <a16:creationId xmlns:a16="http://schemas.microsoft.com/office/drawing/2014/main" id="{396A5D5F-2196-A3C3-979A-BE8FADB44BBA}"/>
              </a:ext>
            </a:extLst>
          </p:cNvPr>
          <p:cNvSpPr>
            <a:spLocks noGrp="1"/>
          </p:cNvSpPr>
          <p:nvPr>
            <p:ph type="ftr" sz="quarter" idx="11"/>
          </p:nvPr>
        </p:nvSpPr>
        <p:spPr>
          <a:xfrm>
            <a:off x="5117105" y="5883275"/>
            <a:ext cx="4539351" cy="365125"/>
          </a:xfrm>
        </p:spPr>
        <p:txBody>
          <a:bodyPr vert="horz" lIns="91440" tIns="45720" rIns="91440" bIns="45720" rtlCol="0" anchor="ctr">
            <a:normAutofit/>
          </a:bodyPr>
          <a:lstStyle/>
          <a:p>
            <a:pPr>
              <a:spcAft>
                <a:spcPts val="600"/>
              </a:spcAft>
              <a:defRPr/>
            </a:pPr>
            <a:r>
              <a:rPr lang="en-US" b="0" i="0" kern="1200" dirty="0">
                <a:solidFill>
                  <a:schemeClr val="tx1"/>
                </a:solidFill>
                <a:effectLst/>
                <a:latin typeface="+mn-lt"/>
                <a:ea typeface="+mn-ea"/>
                <a:cs typeface="+mn-cs"/>
              </a:rPr>
              <a:t>Department of Virginia</a:t>
            </a:r>
          </a:p>
        </p:txBody>
      </p:sp>
      <p:sp>
        <p:nvSpPr>
          <p:cNvPr id="5" name="Slide Number Placeholder 4">
            <a:extLst>
              <a:ext uri="{FF2B5EF4-FFF2-40B4-BE49-F238E27FC236}">
                <a16:creationId xmlns:a16="http://schemas.microsoft.com/office/drawing/2014/main" id="{5ECEE1EF-80F3-91A6-6D8E-A169778EE9E6}"/>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a:spcAft>
                <a:spcPts val="600"/>
              </a:spcAft>
              <a:defRPr/>
            </a:pPr>
            <a:fld id="{FF9353F9-6FC0-4501-B721-5C92757755E0}" type="slidenum">
              <a:rPr lang="en-US"/>
              <a:pPr>
                <a:spcAft>
                  <a:spcPts val="600"/>
                </a:spcAft>
                <a:defRPr/>
              </a:pPr>
              <a:t>7</a:t>
            </a:fld>
            <a:endParaRPr lang="en-US"/>
          </a:p>
        </p:txBody>
      </p:sp>
      <p:pic>
        <p:nvPicPr>
          <p:cNvPr id="6" name="Picture 5">
            <a:extLst>
              <a:ext uri="{FF2B5EF4-FFF2-40B4-BE49-F238E27FC236}">
                <a16:creationId xmlns:a16="http://schemas.microsoft.com/office/drawing/2014/main" id="{2AA47BD9-0C65-832E-C5C2-0ED5F18FD8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3670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59900E-F93A-AF0E-BEC6-C86D5B7AD3E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E47280D-9DF4-4EC0-870E-F5799F7AD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useBgFill="1">
        <p:nvSpPr>
          <p:cNvPr id="15" name="Freeform 37">
            <a:extLst>
              <a:ext uri="{FF2B5EF4-FFF2-40B4-BE49-F238E27FC236}">
                <a16:creationId xmlns:a16="http://schemas.microsoft.com/office/drawing/2014/main" id="{7ED3A13C-2CCC-4715-A54F-87795E0CE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2"/>
            <a:ext cx="8005382" cy="6857999"/>
          </a:xfrm>
          <a:custGeom>
            <a:avLst/>
            <a:gdLst>
              <a:gd name="connsiteX0" fmla="*/ 0 w 8005382"/>
              <a:gd name="connsiteY0" fmla="*/ 0 h 6857999"/>
              <a:gd name="connsiteX1" fmla="*/ 7723450 w 8005382"/>
              <a:gd name="connsiteY1" fmla="*/ 0 h 6857999"/>
              <a:gd name="connsiteX2" fmla="*/ 6859850 w 8005382"/>
              <a:gd name="connsiteY2" fmla="*/ 5223932 h 6857999"/>
              <a:gd name="connsiteX3" fmla="*/ 8005382 w 8005382"/>
              <a:gd name="connsiteY3" fmla="*/ 6857999 h 6857999"/>
              <a:gd name="connsiteX4" fmla="*/ 0 w 8005382"/>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382" h="6857999">
                <a:moveTo>
                  <a:pt x="0" y="0"/>
                </a:moveTo>
                <a:lnTo>
                  <a:pt x="7723450" y="0"/>
                </a:lnTo>
                <a:lnTo>
                  <a:pt x="6859850" y="5223932"/>
                </a:lnTo>
                <a:lnTo>
                  <a:pt x="8005382" y="6857999"/>
                </a:lnTo>
                <a:lnTo>
                  <a:pt x="0" y="6857999"/>
                </a:lnTo>
                <a:close/>
              </a:path>
            </a:pathLst>
          </a:custGeom>
          <a:ln>
            <a:noFill/>
          </a:ln>
          <a:effectLst/>
        </p:spPr>
        <p:style>
          <a:lnRef idx="1">
            <a:schemeClr val="accent1"/>
          </a:lnRef>
          <a:fillRef idx="1003">
            <a:schemeClr val="lt1"/>
          </a:fillRef>
          <a:effectRef idx="2">
            <a:schemeClr val="accent1"/>
          </a:effectRef>
          <a:fontRef idx="minor">
            <a:schemeClr val="lt1"/>
          </a:fontRef>
        </p:style>
        <p:txBody>
          <a:bodyPr wrap="square" rtlCol="0" anchor="ctr">
            <a:noAutofit/>
          </a:bodyPr>
          <a:lstStyle/>
          <a:p>
            <a:pPr algn="ctr"/>
            <a:endParaRPr lang="en-US"/>
          </a:p>
        </p:txBody>
      </p:sp>
      <p:grpSp>
        <p:nvGrpSpPr>
          <p:cNvPr id="17" name="Group 16">
            <a:extLst>
              <a:ext uri="{FF2B5EF4-FFF2-40B4-BE49-F238E27FC236}">
                <a16:creationId xmlns:a16="http://schemas.microsoft.com/office/drawing/2014/main" id="{FB6C0892-83F6-4C98-B806-06627C732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42930" y="0"/>
            <a:ext cx="2436813" cy="6858001"/>
            <a:chOff x="1320800" y="0"/>
            <a:chExt cx="2436813" cy="6858001"/>
          </a:xfrm>
        </p:grpSpPr>
        <p:sp>
          <p:nvSpPr>
            <p:cNvPr id="18" name="Freeform 6">
              <a:extLst>
                <a:ext uri="{FF2B5EF4-FFF2-40B4-BE49-F238E27FC236}">
                  <a16:creationId xmlns:a16="http://schemas.microsoft.com/office/drawing/2014/main" id="{76E9889C-BAC7-429B-86C0-2D7736A39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B84616D5-1F3D-4B55-BA27-B53B56376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20" name="Freeform 8">
              <a:extLst>
                <a:ext uri="{FF2B5EF4-FFF2-40B4-BE49-F238E27FC236}">
                  <a16:creationId xmlns:a16="http://schemas.microsoft.com/office/drawing/2014/main" id="{D6883E9B-59DA-4777-AC43-55F9164D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21" name="Freeform 9">
              <a:extLst>
                <a:ext uri="{FF2B5EF4-FFF2-40B4-BE49-F238E27FC236}">
                  <a16:creationId xmlns:a16="http://schemas.microsoft.com/office/drawing/2014/main" id="{F5442FF4-005F-4930-92FB-6594E29C4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648BA981-E918-4543-BE19-51E03C571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03A6AFED-BD81-4CCC-AADE-1E8923376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7" name="Title 6">
            <a:extLst>
              <a:ext uri="{FF2B5EF4-FFF2-40B4-BE49-F238E27FC236}">
                <a16:creationId xmlns:a16="http://schemas.microsoft.com/office/drawing/2014/main" id="{D9506A2E-282E-5351-34B2-81394D9F3FC3}"/>
              </a:ext>
            </a:extLst>
          </p:cNvPr>
          <p:cNvSpPr txBox="1">
            <a:spLocks noGrp="1"/>
          </p:cNvSpPr>
          <p:nvPr>
            <p:ph type="title"/>
          </p:nvPr>
        </p:nvSpPr>
        <p:spPr>
          <a:xfrm>
            <a:off x="8341910" y="1023257"/>
            <a:ext cx="3235083" cy="4767943"/>
          </a:xfrm>
          <a:prstGeom prst="rect">
            <a:avLst/>
          </a:prstGeom>
          <a:effectLst/>
        </p:spPr>
        <p:txBody>
          <a:bodyPr vert="horz" lIns="91440" tIns="45720" rIns="91440" bIns="45720" rtlCol="0" anchor="ctr">
            <a:normAutofit/>
          </a:bodyPr>
          <a:lstStyle/>
          <a:p>
            <a:pPr algn="l"/>
            <a:r>
              <a:rPr lang="en-US" b="1" spc="150">
                <a:solidFill>
                  <a:srgbClr val="000000"/>
                </a:solidFill>
              </a:rPr>
              <a:t>Preparing for the Election</a:t>
            </a:r>
          </a:p>
        </p:txBody>
      </p:sp>
      <p:sp>
        <p:nvSpPr>
          <p:cNvPr id="2" name="Rectangle 1">
            <a:extLst>
              <a:ext uri="{FF2B5EF4-FFF2-40B4-BE49-F238E27FC236}">
                <a16:creationId xmlns:a16="http://schemas.microsoft.com/office/drawing/2014/main" id="{DFBEE729-38C1-937D-21F2-FB989E566B6D}"/>
              </a:ext>
            </a:extLst>
          </p:cNvPr>
          <p:cNvSpPr/>
          <p:nvPr/>
        </p:nvSpPr>
        <p:spPr>
          <a:xfrm>
            <a:off x="974415" y="361961"/>
            <a:ext cx="5968515" cy="5968293"/>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400" dirty="0"/>
              <a:t> </a:t>
            </a:r>
            <a:r>
              <a:rPr lang="en-US" b="1" spc="100" dirty="0">
                <a:latin typeface="Arial" panose="020B0604020202020204" pitchFamily="34" charset="0"/>
                <a:cs typeface="Arial" panose="020B0604020202020204" pitchFamily="34" charset="0"/>
              </a:rPr>
              <a:t>Notify members</a:t>
            </a:r>
          </a:p>
          <a:p>
            <a:pPr marL="342900" indent="-342900">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Elections shall be held annually.  Include the month in your Chapter C&amp;B. </a:t>
            </a:r>
          </a:p>
          <a:p>
            <a:pPr marL="342900" indent="-342900">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Send a notification of the upcoming election via the normal means of notifying Chapter members at least  5 days in advance, even though in the C&amp;B.</a:t>
            </a:r>
          </a:p>
          <a:p>
            <a:pPr marL="342900" indent="-342900">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Elections shall be held at a regularly scheduled general business meeting.</a:t>
            </a:r>
          </a:p>
          <a:p>
            <a:pPr marL="342900" indent="-342900">
              <a:lnSpc>
                <a:spcPct val="90000"/>
              </a:lnSpc>
              <a:spcBef>
                <a:spcPct val="20000"/>
              </a:spcBef>
              <a:spcAft>
                <a:spcPts val="600"/>
              </a:spcAft>
              <a:buClr>
                <a:schemeClr val="accent1">
                  <a:lumMod val="75000"/>
                </a:schemeClr>
              </a:buClr>
              <a:buSzPct val="145000"/>
              <a:buFont typeface="Arial"/>
              <a:buChar char="•"/>
            </a:pPr>
            <a:endParaRPr lang="en-US" spc="100" dirty="0">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 </a:t>
            </a:r>
            <a:r>
              <a:rPr lang="en-US" b="1" spc="100" dirty="0">
                <a:latin typeface="Arial" panose="020B0604020202020204" pitchFamily="34" charset="0"/>
                <a:cs typeface="Arial" panose="020B0604020202020204" pitchFamily="34" charset="0"/>
              </a:rPr>
              <a:t>Elect a Nominating Committee</a:t>
            </a:r>
          </a:p>
          <a:p>
            <a:pPr>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	The Nominating Committee should be elected or appointed and approved by the body, at a General Business Meeting, at least a month prior to the election.</a:t>
            </a:r>
            <a:r>
              <a:rPr lang="en-US" b="1" spc="100" dirty="0">
                <a:latin typeface="Arial" panose="020B0604020202020204" pitchFamily="34" charset="0"/>
                <a:cs typeface="Arial" panose="020B0604020202020204" pitchFamily="34" charset="0"/>
              </a:rPr>
              <a:t>  </a:t>
            </a:r>
            <a:r>
              <a:rPr lang="en-US" spc="100" dirty="0">
                <a:latin typeface="Arial" panose="020B0604020202020204" pitchFamily="34" charset="0"/>
                <a:cs typeface="Arial" panose="020B0604020202020204" pitchFamily="34" charset="0"/>
              </a:rPr>
              <a:t>The Nominating Committee should meet immediately to develop a candidate questionnaire and plans for interviews.  Appoint the </a:t>
            </a:r>
            <a:r>
              <a:rPr lang="en-US" b="1" spc="100" dirty="0">
                <a:latin typeface="Arial" panose="020B0604020202020204" pitchFamily="34" charset="0"/>
                <a:cs typeface="Arial" panose="020B0604020202020204" pitchFamily="34" charset="0"/>
              </a:rPr>
              <a:t>Tellers </a:t>
            </a:r>
            <a:r>
              <a:rPr lang="en-US" spc="100" dirty="0">
                <a:latin typeface="Arial" panose="020B0604020202020204" pitchFamily="34" charset="0"/>
                <a:cs typeface="Arial" panose="020B0604020202020204" pitchFamily="34" charset="0"/>
              </a:rPr>
              <a:t>at this meeting.</a:t>
            </a:r>
            <a:endParaRPr lang="en-US" b="1" spc="100" dirty="0">
              <a:latin typeface="Arial" panose="020B0604020202020204" pitchFamily="34" charset="0"/>
              <a:cs typeface="Arial" panose="020B0604020202020204" pitchFamily="34" charset="0"/>
            </a:endParaRPr>
          </a:p>
        </p:txBody>
      </p:sp>
      <p:sp>
        <p:nvSpPr>
          <p:cNvPr id="8" name="Footer Placeholder 3">
            <a:extLst>
              <a:ext uri="{FF2B5EF4-FFF2-40B4-BE49-F238E27FC236}">
                <a16:creationId xmlns:a16="http://schemas.microsoft.com/office/drawing/2014/main" id="{31306652-42BB-394A-000B-4FED107E930E}"/>
              </a:ext>
            </a:extLst>
          </p:cNvPr>
          <p:cNvSpPr>
            <a:spLocks noGrp="1"/>
          </p:cNvSpPr>
          <p:nvPr>
            <p:ph type="ftr" sz="quarter" idx="11"/>
          </p:nvPr>
        </p:nvSpPr>
        <p:spPr>
          <a:xfrm>
            <a:off x="691171" y="6229001"/>
            <a:ext cx="6480084" cy="365125"/>
          </a:xfrm>
        </p:spPr>
        <p:txBody>
          <a:bodyPr vert="horz" lIns="91440" tIns="45720" rIns="91440" bIns="45720" rtlCol="0" anchor="ctr">
            <a:normAutofit/>
          </a:bodyPr>
          <a:lstStyle/>
          <a:p>
            <a:pPr>
              <a:spcAft>
                <a:spcPts val="600"/>
              </a:spcAft>
              <a:defRPr/>
            </a:pPr>
            <a:r>
              <a:rPr lang="en-US" b="0" i="0" kern="1200" dirty="0">
                <a:solidFill>
                  <a:schemeClr val="tx1"/>
                </a:solidFill>
                <a:effectLst/>
                <a:latin typeface="+mn-lt"/>
                <a:ea typeface="+mn-ea"/>
                <a:cs typeface="+mn-cs"/>
              </a:rPr>
              <a:t>Department of Virginia</a:t>
            </a:r>
          </a:p>
        </p:txBody>
      </p:sp>
      <p:sp>
        <p:nvSpPr>
          <p:cNvPr id="5" name="Slide Number Placeholder 4">
            <a:extLst>
              <a:ext uri="{FF2B5EF4-FFF2-40B4-BE49-F238E27FC236}">
                <a16:creationId xmlns:a16="http://schemas.microsoft.com/office/drawing/2014/main" id="{8F884649-710F-7FEE-2479-E3A45B988532}"/>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a:spcAft>
                <a:spcPts val="600"/>
              </a:spcAft>
              <a:defRPr/>
            </a:pPr>
            <a:fld id="{FF9353F9-6FC0-4501-B721-5C92757755E0}" type="slidenum">
              <a:rPr lang="en-US">
                <a:solidFill>
                  <a:srgbClr val="000000"/>
                </a:solidFill>
              </a:rPr>
              <a:pPr>
                <a:spcAft>
                  <a:spcPts val="600"/>
                </a:spcAft>
                <a:defRPr/>
              </a:pPr>
              <a:t>8</a:t>
            </a:fld>
            <a:endParaRPr lang="en-US">
              <a:solidFill>
                <a:srgbClr val="000000"/>
              </a:solidFill>
            </a:endParaRPr>
          </a:p>
        </p:txBody>
      </p:sp>
      <p:pic>
        <p:nvPicPr>
          <p:cNvPr id="6" name="Picture 5">
            <a:extLst>
              <a:ext uri="{FF2B5EF4-FFF2-40B4-BE49-F238E27FC236}">
                <a16:creationId xmlns:a16="http://schemas.microsoft.com/office/drawing/2014/main" id="{711E7CB9-3D48-68FB-CD53-1E0486B9BF4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1798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5F6D24CA-1AC1-75F1-0739-D8C3A2A3659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5" name="Freeform: Shape 14">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8"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7" name="Title 6">
            <a:extLst>
              <a:ext uri="{FF2B5EF4-FFF2-40B4-BE49-F238E27FC236}">
                <a16:creationId xmlns:a16="http://schemas.microsoft.com/office/drawing/2014/main" id="{359BB836-51CA-896E-8592-D31C3184F61D}"/>
              </a:ext>
            </a:extLst>
          </p:cNvPr>
          <p:cNvSpPr txBox="1">
            <a:spLocks noGrp="1"/>
          </p:cNvSpPr>
          <p:nvPr>
            <p:ph type="title"/>
          </p:nvPr>
        </p:nvSpPr>
        <p:spPr>
          <a:xfrm>
            <a:off x="1836013" y="1072609"/>
            <a:ext cx="3041557" cy="4522647"/>
          </a:xfrm>
          <a:prstGeom prst="rect">
            <a:avLst/>
          </a:prstGeom>
          <a:effectLst/>
        </p:spPr>
        <p:txBody>
          <a:bodyPr vert="horz" lIns="91440" tIns="45720" rIns="91440" bIns="45720" rtlCol="0" anchor="ctr">
            <a:normAutofit/>
          </a:bodyPr>
          <a:lstStyle/>
          <a:p>
            <a:pPr algn="l"/>
            <a:r>
              <a:rPr lang="en-US" sz="3200" b="1" spc="150" dirty="0">
                <a:solidFill>
                  <a:schemeClr val="tx2"/>
                </a:solidFill>
              </a:rPr>
              <a:t>Preparing for the Election</a:t>
            </a:r>
          </a:p>
        </p:txBody>
      </p:sp>
      <p:sp>
        <p:nvSpPr>
          <p:cNvPr id="2" name="Rectangle 1">
            <a:extLst>
              <a:ext uri="{FF2B5EF4-FFF2-40B4-BE49-F238E27FC236}">
                <a16:creationId xmlns:a16="http://schemas.microsoft.com/office/drawing/2014/main" id="{6AA2751E-AA1A-0A68-C20A-C1651FC7B708}"/>
              </a:ext>
            </a:extLst>
          </p:cNvPr>
          <p:cNvSpPr/>
          <p:nvPr/>
        </p:nvSpPr>
        <p:spPr>
          <a:xfrm>
            <a:off x="5216240" y="241940"/>
            <a:ext cx="6383207" cy="6183983"/>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400" b="1" dirty="0"/>
              <a:t> </a:t>
            </a:r>
            <a:r>
              <a:rPr lang="en-US" b="1" spc="100" dirty="0">
                <a:latin typeface="Arial" panose="020B0604020202020204" pitchFamily="34" charset="0"/>
                <a:cs typeface="Arial" panose="020B0604020202020204" pitchFamily="34" charset="0"/>
              </a:rPr>
              <a:t>Invite an Officer to officiate </a:t>
            </a:r>
          </a:p>
          <a:p>
            <a:pPr marL="342900" indent="-342900">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The invitation should be extended a month or two prior to the election, especially if you want a Department Officer to officiate the ceremony.</a:t>
            </a:r>
            <a:endParaRPr lang="en-US" b="1" spc="100" dirty="0">
              <a:latin typeface="Arial" panose="020B0604020202020204" pitchFamily="34" charset="0"/>
              <a:cs typeface="Arial" panose="020B0604020202020204" pitchFamily="34" charset="0"/>
            </a:endParaRPr>
          </a:p>
          <a:p>
            <a:pPr marL="342900" indent="-342900">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The retiring Commander, a State or National Officer, or a Past Chapter, Department or National Commander may conduct the election and installation of officers.  </a:t>
            </a:r>
          </a:p>
          <a:p>
            <a:pPr marL="342900" indent="-342900">
              <a:lnSpc>
                <a:spcPct val="90000"/>
              </a:lnSpc>
              <a:spcBef>
                <a:spcPct val="20000"/>
              </a:spcBef>
              <a:spcAft>
                <a:spcPts val="600"/>
              </a:spcAft>
              <a:buClr>
                <a:schemeClr val="accent1">
                  <a:lumMod val="75000"/>
                </a:schemeClr>
              </a:buClr>
              <a:buSzPct val="145000"/>
              <a:buFont typeface="Arial"/>
              <a:buChar char="•"/>
            </a:pPr>
            <a:endParaRPr lang="en-US" spc="100" dirty="0">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 </a:t>
            </a:r>
            <a:r>
              <a:rPr lang="en-US" b="1" spc="100" dirty="0">
                <a:latin typeface="Arial" panose="020B0604020202020204" pitchFamily="34" charset="0"/>
                <a:cs typeface="Arial" panose="020B0604020202020204" pitchFamily="34" charset="0"/>
              </a:rPr>
              <a:t>Gather materials </a:t>
            </a:r>
            <a:r>
              <a:rPr lang="en-US" spc="100" dirty="0">
                <a:latin typeface="Arial" panose="020B0604020202020204" pitchFamily="34" charset="0"/>
                <a:cs typeface="Arial" panose="020B0604020202020204" pitchFamily="34" charset="0"/>
              </a:rPr>
              <a:t>(Election guide, Officer Installation guide, Chapter C&amp;B, Chapter roster, timer, ballots, pencils/pens, tally sheets, etc.).  </a:t>
            </a:r>
          </a:p>
          <a:p>
            <a:pPr>
              <a:lnSpc>
                <a:spcPct val="90000"/>
              </a:lnSpc>
              <a:spcBef>
                <a:spcPct val="20000"/>
              </a:spcBef>
              <a:spcAft>
                <a:spcPts val="600"/>
              </a:spcAft>
              <a:buClr>
                <a:schemeClr val="accent1">
                  <a:lumMod val="75000"/>
                </a:schemeClr>
              </a:buClr>
              <a:buSzPct val="145000"/>
              <a:buFont typeface="Arial"/>
              <a:buChar char="•"/>
            </a:pPr>
            <a:endParaRPr lang="en-US" spc="100" dirty="0">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 </a:t>
            </a:r>
            <a:r>
              <a:rPr lang="en-US" b="1" spc="100" dirty="0">
                <a:latin typeface="Arial" panose="020B0604020202020204" pitchFamily="34" charset="0"/>
                <a:cs typeface="Arial" panose="020B0604020202020204" pitchFamily="34" charset="0"/>
              </a:rPr>
              <a:t>Photographs.</a:t>
            </a:r>
            <a:r>
              <a:rPr lang="en-US" spc="100" dirty="0">
                <a:latin typeface="Arial" panose="020B0604020202020204" pitchFamily="34" charset="0"/>
                <a:cs typeface="Arial" panose="020B0604020202020204" pitchFamily="34" charset="0"/>
              </a:rPr>
              <a:t>  Identify someone to take photos.</a:t>
            </a:r>
          </a:p>
          <a:p>
            <a:pPr>
              <a:lnSpc>
                <a:spcPct val="90000"/>
              </a:lnSpc>
              <a:spcBef>
                <a:spcPct val="20000"/>
              </a:spcBef>
              <a:spcAft>
                <a:spcPts val="600"/>
              </a:spcAft>
              <a:buClr>
                <a:schemeClr val="accent1">
                  <a:lumMod val="75000"/>
                </a:schemeClr>
              </a:buClr>
              <a:buSzPct val="145000"/>
              <a:buFont typeface="Arial"/>
              <a:buChar char="•"/>
            </a:pPr>
            <a:endParaRPr lang="en-US" spc="100" dirty="0">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spc="100" dirty="0">
                <a:latin typeface="Arial" panose="020B0604020202020204" pitchFamily="34" charset="0"/>
                <a:cs typeface="Arial" panose="020B0604020202020204" pitchFamily="34" charset="0"/>
              </a:rPr>
              <a:t> </a:t>
            </a:r>
            <a:r>
              <a:rPr lang="en-US" b="1" spc="100" dirty="0">
                <a:latin typeface="Arial" panose="020B0604020202020204" pitchFamily="34" charset="0"/>
                <a:cs typeface="Arial" panose="020B0604020202020204" pitchFamily="34" charset="0"/>
              </a:rPr>
              <a:t>Review the procedures and duties, </a:t>
            </a:r>
            <a:r>
              <a:rPr lang="en-US" spc="100" dirty="0">
                <a:latin typeface="Arial" panose="020B0604020202020204" pitchFamily="34" charset="0"/>
                <a:cs typeface="Arial" panose="020B0604020202020204" pitchFamily="34" charset="0"/>
              </a:rPr>
              <a:t>with current line officers, the Sergeant at Arms, Officer of the Day, Tellers and anyone else involved in the election and installation process.</a:t>
            </a:r>
          </a:p>
        </p:txBody>
      </p:sp>
      <p:sp>
        <p:nvSpPr>
          <p:cNvPr id="8" name="Footer Placeholder 3">
            <a:extLst>
              <a:ext uri="{FF2B5EF4-FFF2-40B4-BE49-F238E27FC236}">
                <a16:creationId xmlns:a16="http://schemas.microsoft.com/office/drawing/2014/main" id="{87E9BB1D-9B8E-0B88-C506-EB24DEE7065B}"/>
              </a:ext>
            </a:extLst>
          </p:cNvPr>
          <p:cNvSpPr>
            <a:spLocks noGrp="1"/>
          </p:cNvSpPr>
          <p:nvPr>
            <p:ph type="ftr" sz="quarter" idx="11"/>
          </p:nvPr>
        </p:nvSpPr>
        <p:spPr>
          <a:xfrm>
            <a:off x="6311859" y="6329166"/>
            <a:ext cx="4408890" cy="365125"/>
          </a:xfrm>
        </p:spPr>
        <p:txBody>
          <a:bodyPr vert="horz" lIns="91440" tIns="45720" rIns="91440" bIns="45720" rtlCol="0" anchor="ctr">
            <a:normAutofit/>
          </a:bodyPr>
          <a:lstStyle/>
          <a:p>
            <a:pPr>
              <a:spcAft>
                <a:spcPts val="600"/>
              </a:spcAft>
              <a:defRPr/>
            </a:pPr>
            <a:r>
              <a:rPr lang="en-US" b="0" i="0" kern="1200" dirty="0">
                <a:solidFill>
                  <a:schemeClr val="tx1"/>
                </a:solidFill>
                <a:effectLst/>
                <a:latin typeface="+mn-lt"/>
                <a:ea typeface="+mn-ea"/>
                <a:cs typeface="+mn-cs"/>
              </a:rPr>
              <a:t>Department of Virginia</a:t>
            </a:r>
          </a:p>
        </p:txBody>
      </p:sp>
      <p:sp>
        <p:nvSpPr>
          <p:cNvPr id="5" name="Slide Number Placeholder 4">
            <a:extLst>
              <a:ext uri="{FF2B5EF4-FFF2-40B4-BE49-F238E27FC236}">
                <a16:creationId xmlns:a16="http://schemas.microsoft.com/office/drawing/2014/main" id="{ED7E479E-E988-8BA5-8A1E-338927757FD4}"/>
              </a:ext>
            </a:extLst>
          </p:cNvPr>
          <p:cNvSpPr>
            <a:spLocks noGrp="1"/>
          </p:cNvSpPr>
          <p:nvPr>
            <p:ph type="sldNum" sz="quarter" idx="12"/>
          </p:nvPr>
        </p:nvSpPr>
        <p:spPr>
          <a:xfrm>
            <a:off x="10981072" y="5867131"/>
            <a:ext cx="551167" cy="365125"/>
          </a:xfrm>
        </p:spPr>
        <p:txBody>
          <a:bodyPr vert="horz" lIns="91440" tIns="45720" rIns="91440" bIns="45720" rtlCol="0" anchor="ctr">
            <a:normAutofit/>
          </a:bodyPr>
          <a:lstStyle/>
          <a:p>
            <a:pPr>
              <a:spcAft>
                <a:spcPts val="600"/>
              </a:spcAft>
              <a:defRPr/>
            </a:pPr>
            <a:fld id="{FF9353F9-6FC0-4501-B721-5C92757755E0}" type="slidenum">
              <a:rPr lang="en-US"/>
              <a:pPr>
                <a:spcAft>
                  <a:spcPts val="600"/>
                </a:spcAft>
                <a:defRPr/>
              </a:pPr>
              <a:t>9</a:t>
            </a:fld>
            <a:endParaRPr lang="en-US"/>
          </a:p>
        </p:txBody>
      </p:sp>
      <p:pic>
        <p:nvPicPr>
          <p:cNvPr id="6" name="Picture 5">
            <a:extLst>
              <a:ext uri="{FF2B5EF4-FFF2-40B4-BE49-F238E27FC236}">
                <a16:creationId xmlns:a16="http://schemas.microsoft.com/office/drawing/2014/main" id="{1A787706-B175-5333-BEF8-F15B83E32C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bwMode="auto">
          <a:xfrm>
            <a:off x="56482" y="69574"/>
            <a:ext cx="761426" cy="58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7601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147</TotalTime>
  <Words>2521</Words>
  <Application>Microsoft Office PowerPoint</Application>
  <PresentationFormat>Widescreen</PresentationFormat>
  <Paragraphs>287</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Nova</vt:lpstr>
      <vt:lpstr>Calibri</vt:lpstr>
      <vt:lpstr>Corbel</vt:lpstr>
      <vt:lpstr>Wingdings</vt:lpstr>
      <vt:lpstr>Parallax</vt:lpstr>
      <vt:lpstr>PowerPoint Presentation</vt:lpstr>
      <vt:lpstr>Chapter Elections</vt:lpstr>
      <vt:lpstr>Instructor</vt:lpstr>
      <vt:lpstr>Co-Instructor/ Advisor</vt:lpstr>
      <vt:lpstr>Purpose</vt:lpstr>
      <vt:lpstr>Governing Regulations</vt:lpstr>
      <vt:lpstr>Governing Regulations</vt:lpstr>
      <vt:lpstr>Preparing for the Election</vt:lpstr>
      <vt:lpstr>Preparing for the Election</vt:lpstr>
      <vt:lpstr>Election Day</vt:lpstr>
      <vt:lpstr>Election Process</vt:lpstr>
      <vt:lpstr>Election Process</vt:lpstr>
      <vt:lpstr>Election Process</vt:lpstr>
      <vt:lpstr>Election Process</vt:lpstr>
      <vt:lpstr>Election Process</vt:lpstr>
      <vt:lpstr>Installation of Officers</vt:lpstr>
      <vt:lpstr>Installation of Officers</vt:lpstr>
      <vt:lpstr>Installation of Officers</vt:lpstr>
      <vt:lpstr>Installation of Appointed Officers</vt:lpstr>
      <vt:lpstr>Installation of Appointed Officers</vt:lpstr>
      <vt:lpstr>Post Election Reporting</vt:lpstr>
      <vt:lpstr>Post Election Reporting</vt:lpstr>
      <vt:lpstr>PowerPoint Presentation</vt:lpstr>
      <vt:lpstr>PowerPoint Presentation</vt:lpstr>
      <vt:lpstr>Department of Virginia Disabled American Veterans P.O. Box 7176 Roanoke, VA  24019-0147  540-206-2575       toll free: 866-706-5889  www.VirginiaDAV.org                                                         @DAVVirginia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Procunier</dc:creator>
  <cp:lastModifiedBy>Jim Procunier</cp:lastModifiedBy>
  <cp:revision>15</cp:revision>
  <dcterms:created xsi:type="dcterms:W3CDTF">2020-02-16T17:52:22Z</dcterms:created>
  <dcterms:modified xsi:type="dcterms:W3CDTF">2024-04-03T15:38:17Z</dcterms:modified>
</cp:coreProperties>
</file>